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60" r:id="rId5"/>
    <p:sldId id="259" r:id="rId6"/>
    <p:sldId id="263" r:id="rId7"/>
    <p:sldId id="264" r:id="rId8"/>
    <p:sldId id="266" r:id="rId9"/>
    <p:sldId id="268" r:id="rId10"/>
    <p:sldId id="269" r:id="rId11"/>
    <p:sldId id="270" r:id="rId12"/>
    <p:sldId id="271" r:id="rId13"/>
    <p:sldId id="272" r:id="rId14"/>
    <p:sldId id="274" r:id="rId15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DCA2EFF-8C81-4A8B-8E4D-3A0ECAC251BE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96422BF-636A-4C04-8C6E-8E68C5D02804}" type="slidenum">
              <a:rPr lang="pt-BR" smtClean="0"/>
              <a:t>‹nº›</a:t>
            </a:fld>
            <a:endParaRPr lang="pt-BR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1801111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2EFF-8C81-4A8B-8E4D-3A0ECAC251BE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22BF-636A-4C04-8C6E-8E68C5D028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9317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DCA2EFF-8C81-4A8B-8E4D-3A0ECAC251BE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96422BF-636A-4C04-8C6E-8E68C5D02804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497361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2EFF-8C81-4A8B-8E4D-3A0ECAC251BE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22BF-636A-4C04-8C6E-8E68C5D028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890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2EFF-8C81-4A8B-8E4D-3A0ECAC251BE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22BF-636A-4C04-8C6E-8E68C5D028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5258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2EFF-8C81-4A8B-8E4D-3A0ECAC251BE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22BF-636A-4C04-8C6E-8E68C5D028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5000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2EFF-8C81-4A8B-8E4D-3A0ECAC251BE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22BF-636A-4C04-8C6E-8E68C5D028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0938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DCA2EFF-8C81-4A8B-8E4D-3A0ECAC251BE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96422BF-636A-4C04-8C6E-8E68C5D02804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3842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DCA2EFF-8C81-4A8B-8E4D-3A0ECAC251BE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96422BF-636A-4C04-8C6E-8E68C5D02804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76102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2EFF-8C81-4A8B-8E4D-3A0ECAC251BE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22BF-636A-4C04-8C6E-8E68C5D028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0398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CA2EFF-8C81-4A8B-8E4D-3A0ECAC251BE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422BF-636A-4C04-8C6E-8E68C5D0280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4364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FDCA2EFF-8C81-4A8B-8E4D-3A0ECAC251BE}" type="datetimeFigureOut">
              <a:rPr lang="pt-BR" smtClean="0"/>
              <a:t>28/05/2025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096422BF-636A-4C04-8C6E-8E68C5D02804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908567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5F22C2-C1B1-852D-9DA5-CD8C61B2E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8844" y="1389888"/>
            <a:ext cx="9328468" cy="2971801"/>
          </a:xfrm>
        </p:spPr>
        <p:txBody>
          <a:bodyPr>
            <a:normAutofit/>
          </a:bodyPr>
          <a:lstStyle/>
          <a:p>
            <a:r>
              <a:rPr lang="pt-BR" sz="6000" b="1" dirty="0">
                <a:solidFill>
                  <a:srgbClr val="000000"/>
                </a:solidFill>
                <a:latin typeface="Arial"/>
                <a:cs typeface="Arial"/>
              </a:rPr>
              <a:t>AUDIÊNCIA PÚBLICA</a:t>
            </a:r>
            <a:br>
              <a:rPr lang="pt-BR" sz="6000" b="1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pt-BR" sz="6000" b="1" dirty="0">
                <a:solidFill>
                  <a:srgbClr val="000000"/>
                </a:solidFill>
                <a:latin typeface="Arial"/>
                <a:cs typeface="Arial"/>
              </a:rPr>
              <a:t>DE AVALIAÇÃO DAS</a:t>
            </a:r>
            <a:br>
              <a:rPr lang="pt-BR" sz="6000" b="1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pt-BR" sz="6000" b="1" dirty="0">
                <a:solidFill>
                  <a:srgbClr val="000000"/>
                </a:solidFill>
                <a:latin typeface="Arial"/>
                <a:cs typeface="Arial"/>
              </a:rPr>
              <a:t>METAS FISCAIS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0BB37A5-73AB-D2C3-CE4E-891AD3C4E9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70796" y="4822275"/>
            <a:ext cx="6941884" cy="892725"/>
          </a:xfrm>
        </p:spPr>
        <p:txBody>
          <a:bodyPr>
            <a:normAutofit/>
          </a:bodyPr>
          <a:lstStyle/>
          <a:p>
            <a:r>
              <a:rPr lang="pt-BR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QUADRIMESTRE 2025</a:t>
            </a:r>
          </a:p>
        </p:txBody>
      </p:sp>
    </p:spTree>
    <p:extLst>
      <p:ext uri="{BB962C8B-B14F-4D97-AF65-F5344CB8AC3E}">
        <p14:creationId xmlns:p14="http://schemas.microsoft.com/office/powerpoint/2010/main" val="411824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694145-4DC3-76BB-87FD-E799F8EF9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59536"/>
          </a:xfrm>
        </p:spPr>
        <p:txBody>
          <a:bodyPr>
            <a:normAutofit/>
          </a:bodyPr>
          <a:lstStyle/>
          <a:p>
            <a:pPr algn="ctr"/>
            <a:r>
              <a:rPr lang="pt-BR" sz="3600" b="1" u="sng" dirty="0">
                <a:solidFill>
                  <a:srgbClr val="000000"/>
                </a:solidFill>
                <a:latin typeface="Arial"/>
                <a:cs typeface="Arial"/>
              </a:rPr>
              <a:t>LEI COMPLEMENTAR Nº 101/2000 - LRF</a:t>
            </a:r>
            <a:endParaRPr lang="pt-BR" sz="36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3DC8EC6-091F-0D80-3DFF-C6511F8DF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8992" y="1783080"/>
            <a:ext cx="10076688" cy="4084320"/>
          </a:xfrm>
        </p:spPr>
        <p:txBody>
          <a:bodyPr>
            <a:normAutofit fontScale="92500"/>
          </a:bodyPr>
          <a:lstStyle/>
          <a:p>
            <a:pPr marL="0" indent="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Art. 9º, § 4º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§ 4º Até o final dos meses de maio, setembro e fevereiro, o Ministro ou Secretário de Estado da Fazenda demonstrará e avaliará o cumprimento das metas fiscais de cada quadrimestre e a trajetória da dívida, em audiência pública na comissão referida no § 1º do art. 166 da Constituição Federal ou conjunta com as comissões temáticas do Congresso Nacional ou equivalente nas Casas Legislativas estaduais e municipais.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88342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B72057-40FD-1449-4D92-3CF6AC3D1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24" y="361949"/>
            <a:ext cx="10789920" cy="1485900"/>
          </a:xfrm>
        </p:spPr>
        <p:txBody>
          <a:bodyPr>
            <a:normAutofit/>
          </a:bodyPr>
          <a:lstStyle/>
          <a:p>
            <a:pPr algn="ctr"/>
            <a:r>
              <a:rPr lang="pt-BR" sz="3200" b="1" u="sng" dirty="0">
                <a:solidFill>
                  <a:srgbClr val="000000"/>
                </a:solidFill>
                <a:latin typeface="Arial"/>
                <a:cs typeface="Arial"/>
              </a:rPr>
              <a:t>METAS DA RECEITA POR CATEGORIA ECONÔMICA</a:t>
            </a:r>
            <a:br>
              <a:rPr lang="pt-BR" sz="3200" b="1" u="sng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pt-BR" sz="2000" b="1" u="sng" dirty="0">
                <a:solidFill>
                  <a:srgbClr val="000000"/>
                </a:solidFill>
                <a:latin typeface="Arial"/>
                <a:cs typeface="Arial"/>
              </a:rPr>
              <a:t>Comparativo 2024 x 2025</a:t>
            </a:r>
            <a:endParaRPr lang="pt-BR" sz="3200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0C3ED227-BBDD-683D-9337-385A19CEC8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4455087"/>
              </p:ext>
            </p:extLst>
          </p:nvPr>
        </p:nvGraphicFramePr>
        <p:xfrm>
          <a:off x="1039368" y="1430020"/>
          <a:ext cx="1011326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8316">
                  <a:extLst>
                    <a:ext uri="{9D8B030D-6E8A-4147-A177-3AD203B41FA5}">
                      <a16:colId xmlns:a16="http://schemas.microsoft.com/office/drawing/2014/main" val="3308908021"/>
                    </a:ext>
                  </a:extLst>
                </a:gridCol>
                <a:gridCol w="2528316">
                  <a:extLst>
                    <a:ext uri="{9D8B030D-6E8A-4147-A177-3AD203B41FA5}">
                      <a16:colId xmlns:a16="http://schemas.microsoft.com/office/drawing/2014/main" val="3325761556"/>
                    </a:ext>
                  </a:extLst>
                </a:gridCol>
                <a:gridCol w="2528316">
                  <a:extLst>
                    <a:ext uri="{9D8B030D-6E8A-4147-A177-3AD203B41FA5}">
                      <a16:colId xmlns:a16="http://schemas.microsoft.com/office/drawing/2014/main" val="3103964908"/>
                    </a:ext>
                  </a:extLst>
                </a:gridCol>
                <a:gridCol w="2528316">
                  <a:extLst>
                    <a:ext uri="{9D8B030D-6E8A-4147-A177-3AD203B41FA5}">
                      <a16:colId xmlns:a16="http://schemas.microsoft.com/office/drawing/2014/main" val="1115403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2024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Prevista - LDO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Arrecadada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Percentual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1256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Receitas Correntes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56.617.420,24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21.269.535,47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37,56%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30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Receitas de Capital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2.070.075,04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41.401,50%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34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56.622.420,24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23.339.610,51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41,22%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969191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BECA6FDC-5845-66A0-C9CA-20B7203946FF}"/>
              </a:ext>
            </a:extLst>
          </p:cNvPr>
          <p:cNvSpPr txBox="1"/>
          <p:nvPr/>
        </p:nvSpPr>
        <p:spPr>
          <a:xfrm>
            <a:off x="1216152" y="5008776"/>
            <a:ext cx="10113264" cy="1849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ts val="2234"/>
              </a:lnSpc>
              <a:spcBef>
                <a:spcPts val="468"/>
              </a:spcBef>
              <a:spcAft>
                <a:spcPts val="0"/>
              </a:spcAft>
            </a:pPr>
            <a:r>
              <a:rPr lang="pt-BR" sz="2000" spc="4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Pelos</a:t>
            </a:r>
            <a:r>
              <a:rPr lang="pt-BR" sz="2000" spc="27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spc="4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dados</a:t>
            </a:r>
            <a:r>
              <a:rPr lang="pt-BR" sz="2000" spc="27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spc="4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acima</a:t>
            </a:r>
            <a:r>
              <a:rPr lang="pt-BR" sz="2000" spc="27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spc="4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apresentados,</a:t>
            </a:r>
            <a:r>
              <a:rPr lang="pt-BR" sz="2000" spc="27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spc="4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conclui-se</a:t>
            </a:r>
            <a:r>
              <a:rPr lang="pt-BR" sz="2000" spc="27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spc="4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pt-BR" sz="2000" spc="27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spc="4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até</a:t>
            </a:r>
            <a:r>
              <a:rPr lang="pt-BR" sz="2000" spc="275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2000" spc="323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spc="48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período 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analisado,</a:t>
            </a:r>
            <a:r>
              <a:rPr lang="pt-BR" sz="2000" spc="24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2000" spc="27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</a:t>
            </a:r>
            <a:r>
              <a:rPr lang="pt-BR" sz="2000" spc="23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pt-BR" sz="2000" spc="24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Receita</a:t>
            </a:r>
            <a:r>
              <a:rPr lang="pt-BR" sz="2000" spc="24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Arrecadada até o 1º quadrimestre foi de R$ 21.783.062,70</a:t>
            </a:r>
            <a:r>
              <a:rPr lang="pt-BR" sz="2000" spc="24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uma previsão </a:t>
            </a:r>
            <a:r>
              <a:rPr lang="pt-BR" sz="2000" spc="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anual</a:t>
            </a:r>
            <a:r>
              <a:rPr lang="pt-BR" sz="2000" spc="312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spc="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atualizada</a:t>
            </a:r>
            <a:r>
              <a:rPr lang="pt-BR" sz="2000" spc="312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spc="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pt-BR" sz="2000" spc="312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spc="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R$</a:t>
            </a:r>
            <a:r>
              <a:rPr lang="pt-BR" sz="2000" spc="312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spc="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65.238.220,00</a:t>
            </a:r>
            <a:r>
              <a:rPr lang="pt-BR" sz="2000" spc="312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spc="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correspondendo</a:t>
            </a:r>
            <a:r>
              <a:rPr lang="pt-BR" sz="2000" spc="312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sz="2000" spc="362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spc="5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percentual</a:t>
            </a:r>
            <a:r>
              <a:rPr lang="pt-BR" sz="2000" spc="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pt-BR" sz="2000" spc="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realização</a:t>
            </a:r>
            <a:r>
              <a:rPr lang="pt-BR" sz="2000" spc="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pt-BR" sz="2000" spc="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33</a:t>
            </a:r>
            <a:r>
              <a:rPr lang="pt-BR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%. Observa-se que em comparação a 2024 o percentual diminuiu, isso se deve principalmente a cobrança de IPTU que iniciou a partir do 2º quadrimestre.</a:t>
            </a:r>
          </a:p>
          <a:p>
            <a:pPr marL="0" marR="0" algn="ctr">
              <a:lnSpc>
                <a:spcPts val="2234"/>
              </a:lnSpc>
              <a:spcBef>
                <a:spcPts val="468"/>
              </a:spcBef>
              <a:spcAft>
                <a:spcPts val="0"/>
              </a:spcAft>
            </a:pPr>
            <a:endParaRPr lang="pt-BR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ela 4">
            <a:extLst>
              <a:ext uri="{FF2B5EF4-FFF2-40B4-BE49-F238E27FC236}">
                <a16:creationId xmlns:a16="http://schemas.microsoft.com/office/drawing/2014/main" id="{178D515F-1502-44CE-D999-9626C4D017F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1598553"/>
              </p:ext>
            </p:extLst>
          </p:nvPr>
        </p:nvGraphicFramePr>
        <p:xfrm>
          <a:off x="1039368" y="3238501"/>
          <a:ext cx="10113264" cy="1447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8316">
                  <a:extLst>
                    <a:ext uri="{9D8B030D-6E8A-4147-A177-3AD203B41FA5}">
                      <a16:colId xmlns:a16="http://schemas.microsoft.com/office/drawing/2014/main" val="3308908021"/>
                    </a:ext>
                  </a:extLst>
                </a:gridCol>
                <a:gridCol w="2528316">
                  <a:extLst>
                    <a:ext uri="{9D8B030D-6E8A-4147-A177-3AD203B41FA5}">
                      <a16:colId xmlns:a16="http://schemas.microsoft.com/office/drawing/2014/main" val="3325761556"/>
                    </a:ext>
                  </a:extLst>
                </a:gridCol>
                <a:gridCol w="2528316">
                  <a:extLst>
                    <a:ext uri="{9D8B030D-6E8A-4147-A177-3AD203B41FA5}">
                      <a16:colId xmlns:a16="http://schemas.microsoft.com/office/drawing/2014/main" val="3103964908"/>
                    </a:ext>
                  </a:extLst>
                </a:gridCol>
                <a:gridCol w="2528316">
                  <a:extLst>
                    <a:ext uri="{9D8B030D-6E8A-4147-A177-3AD203B41FA5}">
                      <a16:colId xmlns:a16="http://schemas.microsoft.com/office/drawing/2014/main" val="111540377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1600" u="sng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Prevista - LDO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Arrecadada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Percentual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1256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Receitas Correntes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65.233.220,00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21.181.053,48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32,00%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30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Receitas de Capital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5.000,00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602.009,22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12.040,00%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340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65.238.220,00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21.783.062,70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969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3669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AB5706-3749-61FD-4EE7-0C6A6EBA0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u="sng" dirty="0">
                <a:solidFill>
                  <a:srgbClr val="000000"/>
                </a:solidFill>
                <a:latin typeface="Arial"/>
                <a:cs typeface="Arial"/>
              </a:rPr>
              <a:t>EXECUÇÃO ORÇAMENTÁRIA DA RECEITA POR UNIDADE GESTORA</a:t>
            </a:r>
            <a:endParaRPr lang="pt-BR" sz="3600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05797693-F3BD-632F-D529-0C5F8F3AFB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6982195"/>
              </p:ext>
            </p:extLst>
          </p:nvPr>
        </p:nvGraphicFramePr>
        <p:xfrm>
          <a:off x="1069848" y="2286000"/>
          <a:ext cx="10094976" cy="20015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523744">
                  <a:extLst>
                    <a:ext uri="{9D8B030D-6E8A-4147-A177-3AD203B41FA5}">
                      <a16:colId xmlns:a16="http://schemas.microsoft.com/office/drawing/2014/main" val="707737289"/>
                    </a:ext>
                  </a:extLst>
                </a:gridCol>
                <a:gridCol w="2523744">
                  <a:extLst>
                    <a:ext uri="{9D8B030D-6E8A-4147-A177-3AD203B41FA5}">
                      <a16:colId xmlns:a16="http://schemas.microsoft.com/office/drawing/2014/main" val="2698397132"/>
                    </a:ext>
                  </a:extLst>
                </a:gridCol>
                <a:gridCol w="2523744">
                  <a:extLst>
                    <a:ext uri="{9D8B030D-6E8A-4147-A177-3AD203B41FA5}">
                      <a16:colId xmlns:a16="http://schemas.microsoft.com/office/drawing/2014/main" val="1752484616"/>
                    </a:ext>
                  </a:extLst>
                </a:gridCol>
                <a:gridCol w="2523744">
                  <a:extLst>
                    <a:ext uri="{9D8B030D-6E8A-4147-A177-3AD203B41FA5}">
                      <a16:colId xmlns:a16="http://schemas.microsoft.com/office/drawing/2014/main" val="1845324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Unidade Gestora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Previsão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Arrecadado até o período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Realizado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04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Prefeitura Municipal de Irani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60.674.199,59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19.842.960,19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044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Fundo Municipal de Saúde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4.071.601,19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1.809.394,56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44,00%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485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Fundo Municipal de Assistência 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492.419,22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130.707,95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546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GERAL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65.238.220,00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21.783.062,70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520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5043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7F08C5-D633-9B51-6059-7CA1D2070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0095" y="420757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pt-BR" sz="3600" b="1" u="sng" dirty="0">
                <a:solidFill>
                  <a:srgbClr val="000000"/>
                </a:solidFill>
                <a:latin typeface="Arial"/>
                <a:cs typeface="Arial"/>
              </a:rPr>
              <a:t>EXECUÇÃO ORÇAMENTÁRIA DA RECEITA</a:t>
            </a:r>
            <a:endParaRPr lang="pt-BR" sz="3600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5AF7F446-166C-6817-1ADF-95A9593E19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8752408"/>
              </p:ext>
            </p:extLst>
          </p:nvPr>
        </p:nvGraphicFramePr>
        <p:xfrm>
          <a:off x="1060705" y="1371600"/>
          <a:ext cx="1010412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34153">
                  <a:extLst>
                    <a:ext uri="{9D8B030D-6E8A-4147-A177-3AD203B41FA5}">
                      <a16:colId xmlns:a16="http://schemas.microsoft.com/office/drawing/2014/main" val="829175414"/>
                    </a:ext>
                  </a:extLst>
                </a:gridCol>
                <a:gridCol w="2056910">
                  <a:extLst>
                    <a:ext uri="{9D8B030D-6E8A-4147-A177-3AD203B41FA5}">
                      <a16:colId xmlns:a16="http://schemas.microsoft.com/office/drawing/2014/main" val="1121081362"/>
                    </a:ext>
                  </a:extLst>
                </a:gridCol>
                <a:gridCol w="2056910">
                  <a:extLst>
                    <a:ext uri="{9D8B030D-6E8A-4147-A177-3AD203B41FA5}">
                      <a16:colId xmlns:a16="http://schemas.microsoft.com/office/drawing/2014/main" val="3930177094"/>
                    </a:ext>
                  </a:extLst>
                </a:gridCol>
                <a:gridCol w="2156147">
                  <a:extLst>
                    <a:ext uri="{9D8B030D-6E8A-4147-A177-3AD203B41FA5}">
                      <a16:colId xmlns:a16="http://schemas.microsoft.com/office/drawing/2014/main" val="4236643566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Previsão 2025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Realizada 1º Quadrimestre 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01547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2085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Receitas Correntes (I)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65.233.220,00</a:t>
                      </a:r>
                      <a:endParaRPr lang="pt-BR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21.269.535,47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21.181.053,48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45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Impostos, Taxas E Contribuições De Melhoria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9.168.004,33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3.293.513,18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2.144.251,31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866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Contribuições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957.246,75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310.571,66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313.331,70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600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Patrimonial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1.028.883,66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629.309,16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667.525,43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58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4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Receita Agropecuária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30.198,74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686,68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2.771,86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294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4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Receita De Serviços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193.271,94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10.212,15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824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4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Transferências Correntes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53.542.954,37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16.961.973,28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17.946.218,59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499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400" b="0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Outras Receitas Correntes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312.660,21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73.481,51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96.742,44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44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400" b="1" i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Receitas De Capital (II)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5.000,00</a:t>
                      </a:r>
                      <a:endParaRPr lang="pt-BR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2.070.075,04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602.009,22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1016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Amortizações De Empréstimos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5.000,00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2.778,74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2.009,22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747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Transferências De Capital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2.067.296,30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600.000,00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592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Das Receitas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56.622.420,24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23.339.610,51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21.783.062,70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4173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2843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AF8DF0-46A6-39E8-65B7-4A71889A5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METAS DA DESPESA POR CATEGORIA ECONÔMICA</a:t>
            </a: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DD2891E6-3F2D-11EF-D679-7C28B17D76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349903"/>
              </p:ext>
            </p:extLst>
          </p:nvPr>
        </p:nvGraphicFramePr>
        <p:xfrm>
          <a:off x="914400" y="2590800"/>
          <a:ext cx="10782300" cy="13411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705100">
                  <a:extLst>
                    <a:ext uri="{9D8B030D-6E8A-4147-A177-3AD203B41FA5}">
                      <a16:colId xmlns:a16="http://schemas.microsoft.com/office/drawing/2014/main" val="1980918623"/>
                    </a:ext>
                  </a:extLst>
                </a:gridCol>
                <a:gridCol w="2692400">
                  <a:extLst>
                    <a:ext uri="{9D8B030D-6E8A-4147-A177-3AD203B41FA5}">
                      <a16:colId xmlns:a16="http://schemas.microsoft.com/office/drawing/2014/main" val="605327087"/>
                    </a:ext>
                  </a:extLst>
                </a:gridCol>
                <a:gridCol w="2692400">
                  <a:extLst>
                    <a:ext uri="{9D8B030D-6E8A-4147-A177-3AD203B41FA5}">
                      <a16:colId xmlns:a16="http://schemas.microsoft.com/office/drawing/2014/main" val="3554200174"/>
                    </a:ext>
                  </a:extLst>
                </a:gridCol>
                <a:gridCol w="2692400">
                  <a:extLst>
                    <a:ext uri="{9D8B030D-6E8A-4147-A177-3AD203B41FA5}">
                      <a16:colId xmlns:a16="http://schemas.microsoft.com/office/drawing/2014/main" val="9768121"/>
                    </a:ext>
                  </a:extLst>
                </a:gridCol>
              </a:tblGrid>
              <a:tr h="261747">
                <a:tc>
                  <a:txBody>
                    <a:bodyPr/>
                    <a:lstStyle/>
                    <a:p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 Empenhada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 Liquidada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 Paga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455058"/>
                  </a:ext>
                </a:extLst>
              </a:tr>
              <a:tr h="261747">
                <a:tc>
                  <a:txBody>
                    <a:bodyPr/>
                    <a:lstStyle/>
                    <a:p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Despesas Correntes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29.077.645,33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16.338.716,05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15.604.421,77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452828"/>
                  </a:ext>
                </a:extLst>
              </a:tr>
              <a:tr h="261747">
                <a:tc>
                  <a:txBody>
                    <a:bodyPr/>
                    <a:lstStyle/>
                    <a:p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Despesas de Capital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2.686.145,81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1.079.023,27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1.052.751,75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449957"/>
                  </a:ext>
                </a:extLst>
              </a:tr>
              <a:tr h="261747">
                <a:tc>
                  <a:txBody>
                    <a:bodyPr/>
                    <a:lstStyle/>
                    <a:p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31.763.791,14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17.417.739,32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16.657.173,52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777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2563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5423D4-7400-464C-6445-11EC9AB40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EXECUÇÃO ORÇAMENTÁRIA DA DESPESA</a:t>
            </a:r>
          </a:p>
        </p:txBody>
      </p:sp>
      <p:graphicFrame>
        <p:nvGraphicFramePr>
          <p:cNvPr id="4" name="Tabela 6">
            <a:extLst>
              <a:ext uri="{FF2B5EF4-FFF2-40B4-BE49-F238E27FC236}">
                <a16:creationId xmlns:a16="http://schemas.microsoft.com/office/drawing/2014/main" id="{C49A1457-5165-DA9E-C9DF-EBF29760A5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886421"/>
              </p:ext>
            </p:extLst>
          </p:nvPr>
        </p:nvGraphicFramePr>
        <p:xfrm>
          <a:off x="2949139" y="2171700"/>
          <a:ext cx="7002196" cy="347206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97096">
                  <a:extLst>
                    <a:ext uri="{9D8B030D-6E8A-4147-A177-3AD203B41FA5}">
                      <a16:colId xmlns:a16="http://schemas.microsoft.com/office/drawing/2014/main" val="1653001847"/>
                    </a:ext>
                  </a:extLst>
                </a:gridCol>
                <a:gridCol w="2805100">
                  <a:extLst>
                    <a:ext uri="{9D8B030D-6E8A-4147-A177-3AD203B41FA5}">
                      <a16:colId xmlns:a16="http://schemas.microsoft.com/office/drawing/2014/main" val="1832555119"/>
                    </a:ext>
                  </a:extLst>
                </a:gridCol>
              </a:tblGrid>
              <a:tr h="703836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 LIQUIDADA ATÉ O PERÍODO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3426441"/>
                  </a:ext>
                </a:extLst>
              </a:tr>
              <a:tr h="351918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PESSOAL E ENCARGOS SOCIAIS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8.963.272,63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818430"/>
                  </a:ext>
                </a:extLst>
              </a:tr>
              <a:tr h="351918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JUROS E ENCARGOS DA DÍVIDA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23.217,69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807000"/>
                  </a:ext>
                </a:extLst>
              </a:tr>
              <a:tr h="351918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OUTRAS DESPESAS CORRENTES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7.352.225,73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30481"/>
                  </a:ext>
                </a:extLst>
              </a:tr>
              <a:tr h="351918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INVESTIMENTOS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1.037.670,61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559270"/>
                  </a:ext>
                </a:extLst>
              </a:tr>
              <a:tr h="351918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INVERSÕES FINANCEIRAS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251780"/>
                  </a:ext>
                </a:extLst>
              </a:tr>
              <a:tr h="351918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AMORTIZAÇÃO DA DÍVIDA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41.352,66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91155"/>
                  </a:ext>
                </a:extLst>
              </a:tr>
              <a:tr h="351918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RESERVA DE CONTINGÊNCIA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656304"/>
                  </a:ext>
                </a:extLst>
              </a:tr>
              <a:tr h="277862">
                <a:tc>
                  <a:txBody>
                    <a:bodyPr/>
                    <a:lstStyle/>
                    <a:p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17.417.739,32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960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1382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9A828E-1CE2-A86F-BDDE-4455BDA2D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49808"/>
          </a:xfrm>
        </p:spPr>
        <p:txBody>
          <a:bodyPr>
            <a:normAutofit/>
          </a:bodyPr>
          <a:lstStyle/>
          <a:p>
            <a:pPr algn="ctr"/>
            <a:r>
              <a:rPr lang="pt-BR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DESPESAS COM EDUCAÇÃO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B384E7-E1EF-F8B4-9698-888DBCE958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Constituição Federal de 1988:</a:t>
            </a:r>
          </a:p>
          <a:p>
            <a:pPr marL="0" indent="0" algn="just">
              <a:buNone/>
            </a:pPr>
            <a:endParaRPr lang="pt-BR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Art. 212. A União aplicará, anualmente, nunca menos de dezoito, e os Estados, o Distrito Federal e os </a:t>
            </a:r>
            <a:r>
              <a:rPr lang="pt-BR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Municípios vinte e cinco por cento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no mínimo, da receita resultante de impostos, compreendida a proveniente de transferências, na manutenção e desenvolvimento do ensino.</a:t>
            </a:r>
          </a:p>
          <a:p>
            <a:pPr marL="0" indent="0" algn="just">
              <a:buNone/>
            </a:pPr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400787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7331B4-94B1-F53E-3705-DC6AABDB4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t-BR" sz="3600" b="1" u="sng" dirty="0">
                <a:solidFill>
                  <a:srgbClr val="000000"/>
                </a:solidFill>
                <a:latin typeface="Arial"/>
                <a:cs typeface="Arial"/>
              </a:rPr>
              <a:t>DESPESAS COM MANUTENÇÃO E DESENVOLVIMENTO DO ENSINO – MDE</a:t>
            </a:r>
            <a:endParaRPr lang="pt-BR" sz="3600" u="sng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0E0FD6B6-872A-83E3-C7AD-73E942546B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0392957"/>
              </p:ext>
            </p:extLst>
          </p:nvPr>
        </p:nvGraphicFramePr>
        <p:xfrm>
          <a:off x="877824" y="1932432"/>
          <a:ext cx="10835640" cy="44043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939436">
                  <a:extLst>
                    <a:ext uri="{9D8B030D-6E8A-4147-A177-3AD203B41FA5}">
                      <a16:colId xmlns:a16="http://schemas.microsoft.com/office/drawing/2014/main" val="2502682238"/>
                    </a:ext>
                  </a:extLst>
                </a:gridCol>
                <a:gridCol w="2896204">
                  <a:extLst>
                    <a:ext uri="{9D8B030D-6E8A-4147-A177-3AD203B41FA5}">
                      <a16:colId xmlns:a16="http://schemas.microsoft.com/office/drawing/2014/main" val="3702636250"/>
                    </a:ext>
                  </a:extLst>
                </a:gridCol>
              </a:tblGrid>
              <a:tr h="3145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GASTO EM EDUCAÇÃO - MDE</a:t>
                      </a:r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R$ 3.758.131,06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008368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751511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RECEITAS APURADAS PARA FINS DE APLICAÇÃO EM MDE</a:t>
                      </a:r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933" marR="68933" marT="34466" marB="34466" anchor="ctr"/>
                </a:tc>
                <a:tc>
                  <a:txBody>
                    <a:bodyPr/>
                    <a:lstStyle/>
                    <a:p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R$ 16.103.600,85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474087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MÍNIMO A SER APLICADO EM EDUCAÇÃO 25%</a:t>
                      </a:r>
                    </a:p>
                  </a:txBody>
                  <a:tcPr marL="68933" marR="68933" marT="34466" marB="34466" anchor="ctr"/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R$ 4.025.900,21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939858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44340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APLICADO ABAIXO DO LIMITE CONSTITUCIONAL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R$ 267.769,15</a:t>
                      </a:r>
                      <a:endParaRPr lang="pt-BR" sz="1400" dirty="0"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804571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636455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APLICADO EM MDE EM 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bg1"/>
                          </a:solidFill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829720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715787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DAS RECEITAS DO FUNDEB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R$ 4.008.178,70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981922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APLICADO COM RECEITAS FUNDEB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R$ 3.547.378,21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83077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MÍNIMO DE 70% DE DESPESAS COM REMUNERAÇÃO DOS PROFISSIONAIS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R$ 2.805.725,09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8304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018971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APLICADO COM RECEITAS FUNDEB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bg1"/>
                          </a:solidFill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88,50%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303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660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A52CD4-F7B7-1A2B-8FA0-71DEE0F2F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22376"/>
          </a:xfrm>
        </p:spPr>
        <p:txBody>
          <a:bodyPr>
            <a:normAutofit/>
          </a:bodyPr>
          <a:lstStyle/>
          <a:p>
            <a:pPr algn="ctr"/>
            <a:r>
              <a:rPr lang="pt-BR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DESPESAS COM SAÚDE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E17734-03DB-2727-7135-8931248C31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sz="24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Lei Complementar nº 141/2012</a:t>
            </a:r>
          </a:p>
          <a:p>
            <a:pPr marL="0" indent="0" algn="just">
              <a:buNone/>
            </a:pPr>
            <a:endParaRPr lang="pt-BR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Art. 7</a:t>
            </a:r>
            <a:r>
              <a:rPr lang="pt-BR" sz="2400" b="0" i="0" u="sng" baseline="3000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 Os Municípios e o Distrito Federal aplicarão anualmente em ações e serviços públicos de saúde, no mínimo, 15% (quinze por cento) da arrecadação dos impostos a que se refere o art. 156 e dos recursos de que tratam o art. 158 e a alínea “b” do inciso I do caput e o § 3º do art. 159, todos da Constituição Federal. 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065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948986-A6EB-7AFA-BDF0-BCE3DAA77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QUADRO DE APLICAÇÃO NA SAÚDE</a:t>
            </a:r>
            <a:endParaRPr lang="pt-BR" sz="3600" dirty="0"/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E8C3AA6B-6971-6104-BF7C-18304086B17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6346683"/>
              </p:ext>
            </p:extLst>
          </p:nvPr>
        </p:nvGraphicFramePr>
        <p:xfrm>
          <a:off x="914400" y="1700784"/>
          <a:ext cx="10756900" cy="3813049"/>
        </p:xfrm>
        <a:graphic>
          <a:graphicData uri="http://schemas.openxmlformats.org/drawingml/2006/table">
            <a:tbl>
              <a:tblPr/>
              <a:tblGrid>
                <a:gridCol w="8327713">
                  <a:extLst>
                    <a:ext uri="{9D8B030D-6E8A-4147-A177-3AD203B41FA5}">
                      <a16:colId xmlns:a16="http://schemas.microsoft.com/office/drawing/2014/main" val="3242799015"/>
                    </a:ext>
                  </a:extLst>
                </a:gridCol>
                <a:gridCol w="2429187">
                  <a:extLst>
                    <a:ext uri="{9D8B030D-6E8A-4147-A177-3AD203B41FA5}">
                      <a16:colId xmlns:a16="http://schemas.microsoft.com/office/drawing/2014/main" val="1500401298"/>
                    </a:ext>
                  </a:extLst>
                </a:gridCol>
              </a:tblGrid>
              <a:tr h="325233">
                <a:tc>
                  <a:txBody>
                    <a:bodyPr/>
                    <a:lstStyle/>
                    <a:p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GASTO EM SAÚDE</a:t>
                      </a:r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R$ 4.825.839,07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8382152"/>
                  </a:ext>
                </a:extLst>
              </a:tr>
              <a:tr h="283735"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DESPESAS COM AÇÕES E SERVIÇOS DE SAÚDE (RECURSOS PRÓPRIOS)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R$ 2.893.954,18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711280"/>
                  </a:ext>
                </a:extLst>
              </a:tr>
              <a:tr h="283735"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 COM RECURSOS VINCULADOS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R$ 1.931.884,89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1813390"/>
                  </a:ext>
                </a:extLst>
              </a:tr>
              <a:tr h="283735"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945930"/>
                  </a:ext>
                </a:extLst>
              </a:tr>
              <a:tr h="325233">
                <a:tc>
                  <a:txBody>
                    <a:bodyPr/>
                    <a:lstStyle/>
                    <a:p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RECEITAS APURADAS PARA FINS DE APLICAÇÃO EM SAÚDE</a:t>
                      </a:r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R$ 16.103.600,85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094292"/>
                  </a:ext>
                </a:extLst>
              </a:tr>
              <a:tr h="283735"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MÍNIMO A SER APLICADO EM SAÚDE 15%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R$ 2.415.540,13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25055"/>
                  </a:ext>
                </a:extLst>
              </a:tr>
              <a:tr h="283735"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   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3275438"/>
                  </a:ext>
                </a:extLst>
              </a:tr>
              <a:tr h="283735"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APLICADO ACIMA DO LIMITE CONSTITUCIONAL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R$ 478.414,05</a:t>
                      </a:r>
                      <a:endParaRPr lang="pt-BR" sz="1400" dirty="0"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5636513"/>
                  </a:ext>
                </a:extLst>
              </a:tr>
              <a:tr h="283735">
                <a:tc>
                  <a:txBody>
                    <a:bodyPr/>
                    <a:lstStyle/>
                    <a:p>
                      <a:r>
                        <a:rPr lang="pt-B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9120976"/>
                  </a:ext>
                </a:extLst>
              </a:tr>
              <a:tr h="283735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APLICADO EM SAÚDE </a:t>
                      </a:r>
                      <a:r>
                        <a:rPr lang="pt-BR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 2025</a:t>
                      </a:r>
                      <a:endParaRPr lang="pt-BR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17,97%</a:t>
                      </a:r>
                      <a:endParaRPr lang="pt-BR" sz="1400" dirty="0">
                        <a:solidFill>
                          <a:schemeClr val="bg1"/>
                        </a:solidFill>
                        <a:effectLst/>
                        <a:highlight>
                          <a:srgbClr val="00000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6016866"/>
                  </a:ext>
                </a:extLst>
              </a:tr>
              <a:tr h="283735">
                <a:tc>
                  <a:txBody>
                    <a:bodyPr/>
                    <a:lstStyle/>
                    <a:p>
                      <a:r>
                        <a:rPr lang="pt-B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5478185"/>
                  </a:ext>
                </a:extLst>
              </a:tr>
              <a:tr h="283735">
                <a:tc>
                  <a:txBody>
                    <a:bodyPr/>
                    <a:lstStyle/>
                    <a:p>
                      <a:r>
                        <a:rPr lang="pt-B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TRANSFERÊNCIAS SUS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R$ 1.638.027,42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2490211"/>
                  </a:ext>
                </a:extLst>
              </a:tr>
              <a:tr h="325233"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RECITAS TRANSFERÊNCIA ESTADO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R$ 158.454,06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1875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632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F20A5-2800-F0BB-A1FF-1313279A5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813816"/>
          </a:xfrm>
        </p:spPr>
        <p:txBody>
          <a:bodyPr>
            <a:normAutofit/>
          </a:bodyPr>
          <a:lstStyle/>
          <a:p>
            <a:pPr algn="ctr"/>
            <a:r>
              <a:rPr lang="pt-BR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DESPESAS COM PESSOAL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0F3F5F-75B7-981F-A1C7-A6729B3D2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773936"/>
            <a:ext cx="9994392" cy="439826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t-BR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Lei Complementar nº 101/2000 - LRF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pt-BR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Art. 19.</a:t>
            </a:r>
            <a:r>
              <a:rPr lang="pt-BR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Para os fins do disposto no </a:t>
            </a:r>
            <a:r>
              <a:rPr lang="pt-BR" sz="2000" b="0" i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caput</a:t>
            </a:r>
            <a:r>
              <a:rPr lang="pt-BR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do art. 169 da Constituição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 despesa total com pessoal, em cada período de apuração e em cada ente da Federação, não poderá exceder os percentuais da receita corrente líquida, a seguir discriminados: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pt-BR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III - </a:t>
            </a:r>
            <a:r>
              <a:rPr lang="pt-BR" sz="2000" b="0" i="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Municípios: 60% 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(sessenta por cento).</a:t>
            </a:r>
            <a:endParaRPr lang="pt-BR" sz="2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pt-BR" sz="20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pt-BR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Art. 20.</a:t>
            </a:r>
            <a:r>
              <a:rPr lang="pt-BR" sz="2000" b="1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repartição dos limites globais do art. 19 não poderá exceder os seguintes percentuais: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III - na esfera municipal: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pt-BR" sz="2000" u="sng" dirty="0">
                <a:latin typeface="Arial" panose="020B0604020202020204" pitchFamily="34" charset="0"/>
                <a:cs typeface="Arial" panose="020B0604020202020204" pitchFamily="34" charset="0"/>
              </a:rPr>
              <a:t>6% (seis por cento) para o Legislativo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, incluído o Tribunal de Contas do Município, quando houver;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pt-BR" sz="2000" u="sng" dirty="0">
                <a:latin typeface="Arial" panose="020B0604020202020204" pitchFamily="34" charset="0"/>
                <a:cs typeface="Arial" panose="020B0604020202020204" pitchFamily="34" charset="0"/>
              </a:rPr>
              <a:t>54% (cinquenta e quatro por cento) para o Executivo</a:t>
            </a:r>
            <a:r>
              <a:rPr lang="pt-BR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5168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02D0F7-D684-68B3-AFBC-CE3CB6320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600" b="1" u="sng" dirty="0">
                <a:latin typeface="Arial" panose="020B0604020202020204" pitchFamily="34" charset="0"/>
                <a:cs typeface="Arial" panose="020B0604020202020204" pitchFamily="34" charset="0"/>
              </a:rPr>
              <a:t>COMPARATIVO DAS DESPESAS COM PESSOAL</a:t>
            </a:r>
          </a:p>
        </p:txBody>
      </p:sp>
      <p:graphicFrame>
        <p:nvGraphicFramePr>
          <p:cNvPr id="4" name="Espaço Reservado para Conteúdo 6">
            <a:extLst>
              <a:ext uri="{FF2B5EF4-FFF2-40B4-BE49-F238E27FC236}">
                <a16:creationId xmlns:a16="http://schemas.microsoft.com/office/drawing/2014/main" id="{E016F7F1-7C00-0EF9-FA2E-E617D6EFB4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2136598"/>
              </p:ext>
            </p:extLst>
          </p:nvPr>
        </p:nvGraphicFramePr>
        <p:xfrm>
          <a:off x="889000" y="2341626"/>
          <a:ext cx="10756904" cy="2851778"/>
        </p:xfrm>
        <a:graphic>
          <a:graphicData uri="http://schemas.openxmlformats.org/drawingml/2006/table">
            <a:tbl>
              <a:tblPr/>
              <a:tblGrid>
                <a:gridCol w="2978912">
                  <a:extLst>
                    <a:ext uri="{9D8B030D-6E8A-4147-A177-3AD203B41FA5}">
                      <a16:colId xmlns:a16="http://schemas.microsoft.com/office/drawing/2014/main" val="4256395252"/>
                    </a:ext>
                  </a:extLst>
                </a:gridCol>
                <a:gridCol w="2660904">
                  <a:extLst>
                    <a:ext uri="{9D8B030D-6E8A-4147-A177-3AD203B41FA5}">
                      <a16:colId xmlns:a16="http://schemas.microsoft.com/office/drawing/2014/main" val="425829488"/>
                    </a:ext>
                  </a:extLst>
                </a:gridCol>
                <a:gridCol w="2427862">
                  <a:extLst>
                    <a:ext uri="{9D8B030D-6E8A-4147-A177-3AD203B41FA5}">
                      <a16:colId xmlns:a16="http://schemas.microsoft.com/office/drawing/2014/main" val="2185733005"/>
                    </a:ext>
                  </a:extLst>
                </a:gridCol>
                <a:gridCol w="2689226">
                  <a:extLst>
                    <a:ext uri="{9D8B030D-6E8A-4147-A177-3AD203B41FA5}">
                      <a16:colId xmlns:a16="http://schemas.microsoft.com/office/drawing/2014/main" val="4154303516"/>
                    </a:ext>
                  </a:extLst>
                </a:gridCol>
              </a:tblGrid>
              <a:tr h="46510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Recita Corrente Líquida (RCL) Ajustada</a:t>
                      </a: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R$ 62.134.374,85</a:t>
                      </a: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709098"/>
                  </a:ext>
                </a:extLst>
              </a:tr>
              <a:tr h="465101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DESPESAS COM PESSOAL</a:t>
                      </a:r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Executivo</a:t>
                      </a:r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Legislativo</a:t>
                      </a:r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Consolidado</a:t>
                      </a:r>
                      <a:endParaRPr lang="pt-BR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2625222"/>
                  </a:ext>
                </a:extLst>
              </a:tr>
              <a:tr h="696668"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da Despesa com Pessoal para Fins de Apuração do Limite - TDP</a:t>
                      </a: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R$ 24.940.478,97</a:t>
                      </a: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R$ 1.548.659,66</a:t>
                      </a: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R$ 26.489.138,63</a:t>
                      </a: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283820"/>
                  </a:ext>
                </a:extLst>
              </a:tr>
              <a:tr h="539496">
                <a:tc>
                  <a:txBody>
                    <a:bodyPr/>
                    <a:lstStyle/>
                    <a:p>
                      <a:pPr algn="l"/>
                      <a:r>
                        <a:rPr lang="pt-B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Apuração do Limite - TDP sobre a RCL</a:t>
                      </a: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40,14%</a:t>
                      </a: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2,49%</a:t>
                      </a: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42,63%</a:t>
                      </a: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3213319"/>
                  </a:ext>
                </a:extLst>
              </a:tr>
              <a:tr h="685412">
                <a:tc>
                  <a:txBody>
                    <a:bodyPr/>
                    <a:lstStyle/>
                    <a:p>
                      <a:pPr algn="l"/>
                      <a:r>
                        <a:rPr lang="pt-B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Limite Máximo (Inciso I, II e III do art. 20 da LRF)</a:t>
                      </a: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54,00%</a:t>
                      </a: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6,00%</a:t>
                      </a: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60,00%</a:t>
                      </a: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745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374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8BB317-7132-FA3A-5CA1-AC4D8CF18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2560" y="1030986"/>
            <a:ext cx="9601200" cy="1485900"/>
          </a:xfrm>
        </p:spPr>
        <p:txBody>
          <a:bodyPr>
            <a:normAutofit/>
          </a:bodyPr>
          <a:lstStyle/>
          <a:p>
            <a:pPr algn="ctr"/>
            <a:r>
              <a:rPr lang="pt-BR" b="1" u="sng" dirty="0">
                <a:latin typeface="Arial" panose="020B0604020202020204" pitchFamily="34" charset="0"/>
                <a:cs typeface="Arial" panose="020B0604020202020204" pitchFamily="34" charset="0"/>
              </a:rPr>
              <a:t>AGRADECEMOS A SUA PRESENÇA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6D275796-2414-A88C-11C3-7BDA18CB114F}"/>
              </a:ext>
            </a:extLst>
          </p:cNvPr>
          <p:cNvSpPr txBox="1">
            <a:spLocks/>
          </p:cNvSpPr>
          <p:nvPr/>
        </p:nvSpPr>
        <p:spPr>
          <a:xfrm>
            <a:off x="1432560" y="4100322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89000"/>
              </a:lnSpc>
              <a:spcBef>
                <a:spcPct val="0"/>
              </a:spcBef>
              <a:buNone/>
              <a:defRPr sz="4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esqueça de assinar a lista de presença</a:t>
            </a:r>
          </a:p>
        </p:txBody>
      </p:sp>
    </p:spTree>
    <p:extLst>
      <p:ext uri="{BB962C8B-B14F-4D97-AF65-F5344CB8AC3E}">
        <p14:creationId xmlns:p14="http://schemas.microsoft.com/office/powerpoint/2010/main" val="2940453656"/>
      </p:ext>
    </p:extLst>
  </p:cSld>
  <p:clrMapOvr>
    <a:masterClrMapping/>
  </p:clrMapOvr>
</p:sld>
</file>

<file path=ppt/theme/theme1.xml><?xml version="1.0" encoding="utf-8"?>
<a:theme xmlns:a="http://schemas.openxmlformats.org/drawingml/2006/main" name="Cortar">
  <a:themeElements>
    <a:clrScheme name="Cortar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ortar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ortar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TM10001105[[fn=Cortar]]</Template>
  <TotalTime>517</TotalTime>
  <Words>1001</Words>
  <Application>Microsoft Office PowerPoint</Application>
  <PresentationFormat>Widescreen</PresentationFormat>
  <Paragraphs>234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7" baseType="lpstr">
      <vt:lpstr>Arial</vt:lpstr>
      <vt:lpstr>Franklin Gothic Book</vt:lpstr>
      <vt:lpstr>Cortar</vt:lpstr>
      <vt:lpstr>AUDIÊNCIA PÚBLICA DE AVALIAÇÃO DAS METAS FISCAIS</vt:lpstr>
      <vt:lpstr>LEI COMPLEMENTAR Nº 101/2000 - LRF</vt:lpstr>
      <vt:lpstr>METAS DA RECEITA POR CATEGORIA ECONÔMICA Comparativo 2024 x 2025</vt:lpstr>
      <vt:lpstr>EXECUÇÃO ORÇAMENTÁRIA DA RECEITA POR UNIDADE GESTORA</vt:lpstr>
      <vt:lpstr>EXECUÇÃO ORÇAMENTÁRIA DA RECEITA</vt:lpstr>
      <vt:lpstr>METAS DA DESPESA POR CATEGORIA ECONÔMICA</vt:lpstr>
      <vt:lpstr>EXECUÇÃO ORÇAMENTÁRIA DA DESPESA</vt:lpstr>
      <vt:lpstr>DESPESAS COM EDUCAÇÃO</vt:lpstr>
      <vt:lpstr>DESPESAS COM MANUTENÇÃO E DESENVOLVIMENTO DO ENSINO – MDE</vt:lpstr>
      <vt:lpstr>DESPESAS COM SAÚDE</vt:lpstr>
      <vt:lpstr>QUADRO DE APLICAÇÃO NA SAÚDE</vt:lpstr>
      <vt:lpstr>DESPESAS COM PESSOAL</vt:lpstr>
      <vt:lpstr>COMPARATIVO DAS DESPESAS COM PESSOAL</vt:lpstr>
      <vt:lpstr>AGRADECEMOS A SUA PRESENÇA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AUDIÊNCIA PÚBLICA DE AVALIAÇÃO DAS METAS FISCAIS</dc:title>
  <dc:creator>User</dc:creator>
  <cp:lastModifiedBy>PMIrani.Contabidade</cp:lastModifiedBy>
  <cp:revision>29</cp:revision>
  <cp:lastPrinted>2025-05-28T11:46:39Z</cp:lastPrinted>
  <dcterms:created xsi:type="dcterms:W3CDTF">2024-03-19T20:05:20Z</dcterms:created>
  <dcterms:modified xsi:type="dcterms:W3CDTF">2025-05-28T12:23:40Z</dcterms:modified>
</cp:coreProperties>
</file>