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9" r:id="rId12"/>
    <p:sldId id="270" r:id="rId13"/>
    <p:sldId id="271" r:id="rId14"/>
    <p:sldId id="266" r:id="rId15"/>
    <p:sldId id="274" r:id="rId16"/>
    <p:sldId id="273" r:id="rId17"/>
    <p:sldId id="272" r:id="rId18"/>
    <p:sldId id="267" r:id="rId19"/>
  </p:sldIdLst>
  <p:sldSz cx="9144000" cy="5143500" type="screen16x9"/>
  <p:notesSz cx="6797675" cy="9926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9" d="100"/>
          <a:sy n="119" d="100"/>
        </p:scale>
        <p:origin x="5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2625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724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7665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4696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4035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6614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5738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786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6593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4375" y="1449372"/>
            <a:ext cx="6429375" cy="10091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94" b="1" dirty="0">
                <a:solidFill>
                  <a:srgbClr val="1A237E"/>
                </a:solidFill>
              </a:rPr>
              <a:t>RELATÓRIO DE GESTÃO – RQDA 3º QUADRIMESTRE E ANUAL 2025</a:t>
            </a:r>
          </a:p>
        </p:txBody>
      </p:sp>
      <p:sp>
        <p:nvSpPr>
          <p:cNvPr id="4" name="Text 1"/>
          <p:cNvSpPr/>
          <p:nvPr/>
        </p:nvSpPr>
        <p:spPr>
          <a:xfrm>
            <a:off x="714375" y="2644918"/>
            <a:ext cx="6429375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04" kern="0" spc="2" dirty="0">
                <a:solidFill>
                  <a:srgbClr val="E91E63"/>
                </a:solidFill>
              </a:rPr>
              <a:t>Ações e Serviços Públicos de Saúde (ASPS)</a:t>
            </a:r>
            <a:endParaRPr lang="en-US" sz="1704" dirty="0"/>
          </a:p>
        </p:txBody>
      </p:sp>
      <p:sp>
        <p:nvSpPr>
          <p:cNvPr id="5" name="Text 2"/>
          <p:cNvSpPr/>
          <p:nvPr/>
        </p:nvSpPr>
        <p:spPr>
          <a:xfrm>
            <a:off x="714375" y="3614682"/>
            <a:ext cx="740243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1A237E"/>
                </a:solidFill>
              </a:rPr>
              <a:t>Município</a:t>
            </a:r>
            <a:endParaRPr lang="en-US" sz="834" dirty="0"/>
          </a:p>
        </p:txBody>
      </p:sp>
      <p:sp>
        <p:nvSpPr>
          <p:cNvPr id="6" name="Text 3"/>
          <p:cNvSpPr/>
          <p:nvPr/>
        </p:nvSpPr>
        <p:spPr>
          <a:xfrm>
            <a:off x="714375" y="3805777"/>
            <a:ext cx="740243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1A237E"/>
                </a:solidFill>
              </a:rPr>
              <a:t>IRANI - SC</a:t>
            </a:r>
            <a:endParaRPr lang="en-US" sz="987" dirty="0"/>
          </a:p>
        </p:txBody>
      </p:sp>
      <p:sp>
        <p:nvSpPr>
          <p:cNvPr id="7" name="Text 4"/>
          <p:cNvSpPr/>
          <p:nvPr/>
        </p:nvSpPr>
        <p:spPr>
          <a:xfrm>
            <a:off x="1811806" y="3614682"/>
            <a:ext cx="558943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1A237E"/>
                </a:solidFill>
              </a:rPr>
              <a:t>Exercício</a:t>
            </a:r>
            <a:endParaRPr lang="en-US" sz="834" dirty="0"/>
          </a:p>
        </p:txBody>
      </p:sp>
      <p:sp>
        <p:nvSpPr>
          <p:cNvPr id="8" name="Text 5"/>
          <p:cNvSpPr/>
          <p:nvPr/>
        </p:nvSpPr>
        <p:spPr>
          <a:xfrm>
            <a:off x="1811806" y="3805777"/>
            <a:ext cx="334919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1A237E"/>
                </a:solidFill>
              </a:rPr>
              <a:t>2025</a:t>
            </a:r>
            <a:endParaRPr lang="en-US" sz="987" dirty="0"/>
          </a:p>
        </p:txBody>
      </p:sp>
      <p:sp>
        <p:nvSpPr>
          <p:cNvPr id="9" name="Text 6"/>
          <p:cNvSpPr/>
          <p:nvPr/>
        </p:nvSpPr>
        <p:spPr>
          <a:xfrm>
            <a:off x="2727936" y="3614682"/>
            <a:ext cx="137631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1A237E"/>
                </a:solidFill>
              </a:rPr>
              <a:t>Público</a:t>
            </a:r>
            <a:endParaRPr lang="en-US" sz="834" dirty="0"/>
          </a:p>
        </p:txBody>
      </p:sp>
      <p:sp>
        <p:nvSpPr>
          <p:cNvPr id="10" name="Text 7"/>
          <p:cNvSpPr/>
          <p:nvPr/>
        </p:nvSpPr>
        <p:spPr>
          <a:xfrm>
            <a:off x="2727936" y="3805777"/>
            <a:ext cx="1030731" cy="34759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1A237E"/>
                </a:solidFill>
              </a:rPr>
              <a:t>Conselho de </a:t>
            </a:r>
            <a:r>
              <a:rPr lang="en-US" sz="987" b="1" dirty="0" err="1">
                <a:solidFill>
                  <a:srgbClr val="1A237E"/>
                </a:solidFill>
              </a:rPr>
              <a:t>Saúde</a:t>
            </a:r>
            <a:endParaRPr lang="en-US" sz="987" b="1" dirty="0">
              <a:solidFill>
                <a:srgbClr val="1A237E"/>
              </a:solidFill>
            </a:endParaRPr>
          </a:p>
          <a:p>
            <a:pPr marL="0" indent="0" algn="l">
              <a:lnSpc>
                <a:spcPts val="1400"/>
              </a:lnSpc>
              <a:buNone/>
            </a:pPr>
            <a:r>
              <a:rPr lang="en-US" sz="987" b="1" dirty="0" err="1">
                <a:solidFill>
                  <a:srgbClr val="1A237E"/>
                </a:solidFill>
              </a:rPr>
              <a:t>População</a:t>
            </a:r>
            <a:r>
              <a:rPr lang="en-US" sz="987" b="1" dirty="0">
                <a:solidFill>
                  <a:srgbClr val="1A237E"/>
                </a:solidFill>
              </a:rPr>
              <a:t> </a:t>
            </a:r>
            <a:r>
              <a:rPr lang="en-US" sz="987" b="1" dirty="0" err="1">
                <a:solidFill>
                  <a:srgbClr val="1A237E"/>
                </a:solidFill>
              </a:rPr>
              <a:t>em</a:t>
            </a:r>
            <a:r>
              <a:rPr lang="en-US" sz="987" b="1" dirty="0">
                <a:solidFill>
                  <a:srgbClr val="1A237E"/>
                </a:solidFill>
              </a:rPr>
              <a:t> </a:t>
            </a:r>
            <a:r>
              <a:rPr lang="en-US" sz="987" b="1" dirty="0" err="1">
                <a:solidFill>
                  <a:srgbClr val="1A237E"/>
                </a:solidFill>
              </a:rPr>
              <a:t>geral</a:t>
            </a:r>
            <a:endParaRPr lang="en-US" sz="987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9F6F4C69-DC03-ECDF-2B81-C7FBD532E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13"/>
          <a:stretch>
            <a:fillRect/>
          </a:stretch>
        </p:blipFill>
        <p:spPr bwMode="auto">
          <a:xfrm>
            <a:off x="7628006" y="21697"/>
            <a:ext cx="1406360" cy="55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58341"/>
            <a:ext cx="4086699" cy="566142"/>
          </a:xfrm>
          <a:prstGeom prst="rect">
            <a:avLst/>
          </a:prstGeom>
          <a:noFill/>
          <a:ln/>
        </p:spPr>
        <p:txBody>
          <a:bodyPr wrap="none" lIns="0" tIns="0" rIns="0" bIns="8509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1A237E"/>
                </a:solidFill>
              </a:rPr>
              <a:t>Objetivo e Base Legal</a:t>
            </a:r>
            <a:endParaRPr lang="en-US" sz="2436" dirty="0"/>
          </a:p>
        </p:txBody>
      </p:sp>
      <p:sp>
        <p:nvSpPr>
          <p:cNvPr id="4" name="Text 1"/>
          <p:cNvSpPr/>
          <p:nvPr/>
        </p:nvSpPr>
        <p:spPr>
          <a:xfrm>
            <a:off x="571500" y="2025114"/>
            <a:ext cx="3600450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3" b="1" kern="0" spc="1" dirty="0">
                <a:solidFill>
                  <a:srgbClr val="E91E63"/>
                </a:solidFill>
              </a:rPr>
              <a:t>Objetivo</a:t>
            </a:r>
            <a:endParaRPr lang="en-US" sz="1193" dirty="0"/>
          </a:p>
        </p:txBody>
      </p:sp>
      <p:sp>
        <p:nvSpPr>
          <p:cNvPr id="5" name="Text 2"/>
          <p:cNvSpPr/>
          <p:nvPr/>
        </p:nvSpPr>
        <p:spPr>
          <a:xfrm>
            <a:off x="571500" y="2473384"/>
            <a:ext cx="3600450" cy="2283446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171450" indent="-171450" algn="just">
              <a:lnSpc>
                <a:spcPts val="2000"/>
              </a:lnSpc>
              <a:buFontTx/>
              <a:buChar char="-"/>
            </a:pPr>
            <a:r>
              <a:rPr lang="en-US" sz="1159" dirty="0">
                <a:solidFill>
                  <a:srgbClr val="1A237E"/>
                </a:solidFill>
              </a:rPr>
              <a:t>Demonstrar a aplicação dos </a:t>
            </a:r>
            <a:r>
              <a:rPr lang="en-US" sz="1159" dirty="0" err="1">
                <a:solidFill>
                  <a:srgbClr val="1A237E"/>
                </a:solidFill>
              </a:rPr>
              <a:t>recursos</a:t>
            </a:r>
            <a:r>
              <a:rPr lang="en-US" sz="1159" dirty="0">
                <a:solidFill>
                  <a:srgbClr val="1A237E"/>
                </a:solidFill>
              </a:rPr>
              <a:t> financeiros na área da </a:t>
            </a:r>
            <a:r>
              <a:rPr lang="en-US" sz="1159" dirty="0" err="1">
                <a:solidFill>
                  <a:srgbClr val="1A237E"/>
                </a:solidFill>
              </a:rPr>
              <a:t>saúde</a:t>
            </a:r>
            <a:r>
              <a:rPr lang="en-US" sz="1159" dirty="0">
                <a:solidFill>
                  <a:srgbClr val="1A237E"/>
                </a:solidFill>
              </a:rPr>
              <a:t>, no exercício de 2025;</a:t>
            </a:r>
          </a:p>
          <a:p>
            <a:pPr marL="171450" indent="-171450" algn="just">
              <a:lnSpc>
                <a:spcPts val="2000"/>
              </a:lnSpc>
              <a:buFontTx/>
              <a:buChar char="-"/>
            </a:pPr>
            <a:r>
              <a:rPr lang="pt-BR" altLang="pt-BR" sz="1159" dirty="0">
                <a:solidFill>
                  <a:srgbClr val="1A237E"/>
                </a:solidFill>
              </a:rPr>
              <a:t>Apresentar a oferta e produção de serviços públicos de saúde;</a:t>
            </a:r>
          </a:p>
          <a:p>
            <a:pPr marL="171450" indent="-171450" algn="just">
              <a:lnSpc>
                <a:spcPts val="2000"/>
              </a:lnSpc>
              <a:buFontTx/>
              <a:buChar char="-"/>
            </a:pPr>
            <a:r>
              <a:rPr lang="en-US" sz="1159" dirty="0" err="1">
                <a:solidFill>
                  <a:srgbClr val="1A237E"/>
                </a:solidFill>
              </a:rPr>
              <a:t>Comprovar</a:t>
            </a:r>
            <a:r>
              <a:rPr lang="en-US" sz="1159" dirty="0">
                <a:solidFill>
                  <a:srgbClr val="1A237E"/>
                </a:solidFill>
              </a:rPr>
              <a:t> o </a:t>
            </a:r>
            <a:r>
              <a:rPr lang="en-US" sz="1159" dirty="0" err="1">
                <a:solidFill>
                  <a:srgbClr val="1A237E"/>
                </a:solidFill>
              </a:rPr>
              <a:t>cumprimento</a:t>
            </a:r>
            <a:r>
              <a:rPr lang="en-US" sz="1159" dirty="0">
                <a:solidFill>
                  <a:srgbClr val="1A237E"/>
                </a:solidFill>
              </a:rPr>
              <a:t> dos </a:t>
            </a:r>
            <a:r>
              <a:rPr lang="en-US" sz="1159" dirty="0" err="1">
                <a:solidFill>
                  <a:srgbClr val="1A237E"/>
                </a:solidFill>
              </a:rPr>
              <a:t>limites</a:t>
            </a:r>
            <a:r>
              <a:rPr lang="en-US" sz="1159" dirty="0">
                <a:solidFill>
                  <a:srgbClr val="1A237E"/>
                </a:solidFill>
              </a:rPr>
              <a:t> </a:t>
            </a:r>
            <a:r>
              <a:rPr lang="en-US" sz="1159" dirty="0" err="1">
                <a:solidFill>
                  <a:srgbClr val="1A237E"/>
                </a:solidFill>
              </a:rPr>
              <a:t>legais</a:t>
            </a:r>
            <a:r>
              <a:rPr lang="en-US" sz="1159" dirty="0">
                <a:solidFill>
                  <a:srgbClr val="1A237E"/>
                </a:solidFill>
              </a:rPr>
              <a:t> de </a:t>
            </a:r>
            <a:r>
              <a:rPr lang="en-US" sz="1159" dirty="0" err="1">
                <a:solidFill>
                  <a:srgbClr val="1A237E"/>
                </a:solidFill>
              </a:rPr>
              <a:t>investimento</a:t>
            </a:r>
            <a:r>
              <a:rPr lang="en-US" sz="1159" dirty="0">
                <a:solidFill>
                  <a:srgbClr val="1A237E"/>
                </a:solidFill>
              </a:rPr>
              <a:t> </a:t>
            </a:r>
            <a:r>
              <a:rPr lang="en-US" sz="1159" dirty="0" err="1">
                <a:solidFill>
                  <a:srgbClr val="1A237E"/>
                </a:solidFill>
              </a:rPr>
              <a:t>em</a:t>
            </a:r>
            <a:r>
              <a:rPr lang="en-US" sz="1159" dirty="0">
                <a:solidFill>
                  <a:srgbClr val="1A237E"/>
                </a:solidFill>
              </a:rPr>
              <a:t> </a:t>
            </a:r>
            <a:r>
              <a:rPr lang="en-US" sz="1159" dirty="0" err="1">
                <a:solidFill>
                  <a:srgbClr val="1A237E"/>
                </a:solidFill>
              </a:rPr>
              <a:t>Ações</a:t>
            </a:r>
            <a:r>
              <a:rPr lang="en-US" sz="1159" dirty="0">
                <a:solidFill>
                  <a:srgbClr val="1A237E"/>
                </a:solidFill>
              </a:rPr>
              <a:t> e </a:t>
            </a:r>
            <a:r>
              <a:rPr lang="en-US" sz="1159" dirty="0" err="1">
                <a:solidFill>
                  <a:srgbClr val="1A237E"/>
                </a:solidFill>
              </a:rPr>
              <a:t>Serviços</a:t>
            </a:r>
            <a:r>
              <a:rPr lang="en-US" sz="1159" dirty="0">
                <a:solidFill>
                  <a:srgbClr val="1A237E"/>
                </a:solidFill>
              </a:rPr>
              <a:t> </a:t>
            </a:r>
            <a:r>
              <a:rPr lang="en-US" sz="1159" dirty="0" err="1">
                <a:solidFill>
                  <a:srgbClr val="1A237E"/>
                </a:solidFill>
              </a:rPr>
              <a:t>Públicos</a:t>
            </a:r>
            <a:r>
              <a:rPr lang="en-US" sz="1159" dirty="0">
                <a:solidFill>
                  <a:srgbClr val="1A237E"/>
                </a:solidFill>
              </a:rPr>
              <a:t> de </a:t>
            </a:r>
            <a:r>
              <a:rPr lang="en-US" sz="1159" dirty="0" err="1">
                <a:solidFill>
                  <a:srgbClr val="1A237E"/>
                </a:solidFill>
              </a:rPr>
              <a:t>Saúde</a:t>
            </a:r>
            <a:r>
              <a:rPr lang="en-US" sz="1159" dirty="0">
                <a:solidFill>
                  <a:srgbClr val="1A237E"/>
                </a:solidFill>
              </a:rPr>
              <a:t> (ASPS).</a:t>
            </a:r>
          </a:p>
          <a:p>
            <a:pPr marL="171450" indent="-171450" algn="l">
              <a:lnSpc>
                <a:spcPts val="2000"/>
              </a:lnSpc>
              <a:buFontTx/>
              <a:buChar char="-"/>
            </a:pPr>
            <a:endParaRPr lang="en-US" sz="1159" dirty="0">
              <a:solidFill>
                <a:srgbClr val="1A237E"/>
              </a:solidFill>
            </a:endParaRPr>
          </a:p>
          <a:p>
            <a:pPr marL="0" indent="0" algn="l">
              <a:lnSpc>
                <a:spcPts val="2000"/>
              </a:lnSpc>
              <a:buNone/>
            </a:pPr>
            <a:endParaRPr lang="en-US" sz="1159" dirty="0"/>
          </a:p>
        </p:txBody>
      </p:sp>
      <p:sp>
        <p:nvSpPr>
          <p:cNvPr id="6" name="Text 3"/>
          <p:cNvSpPr/>
          <p:nvPr/>
        </p:nvSpPr>
        <p:spPr>
          <a:xfrm>
            <a:off x="571500" y="4065534"/>
            <a:ext cx="3600450" cy="231602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endParaRPr lang="en-US" sz="1159" dirty="0"/>
          </a:p>
        </p:txBody>
      </p:sp>
      <p:sp>
        <p:nvSpPr>
          <p:cNvPr id="7" name="Text 4"/>
          <p:cNvSpPr/>
          <p:nvPr/>
        </p:nvSpPr>
        <p:spPr>
          <a:xfrm>
            <a:off x="4972050" y="2025114"/>
            <a:ext cx="3600450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3" b="1" kern="0" spc="1" dirty="0">
                <a:solidFill>
                  <a:srgbClr val="E91E63"/>
                </a:solidFill>
              </a:rPr>
              <a:t>Base Legal</a:t>
            </a:r>
            <a:endParaRPr lang="en-US" sz="1193" dirty="0"/>
          </a:p>
        </p:txBody>
      </p:sp>
      <p:sp>
        <p:nvSpPr>
          <p:cNvPr id="8" name="Text 5"/>
          <p:cNvSpPr/>
          <p:nvPr/>
        </p:nvSpPr>
        <p:spPr>
          <a:xfrm>
            <a:off x="4972050" y="2473384"/>
            <a:ext cx="3600450" cy="184666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just"/>
            <a:r>
              <a:rPr lang="en-US" sz="1090" b="1" dirty="0">
                <a:solidFill>
                  <a:srgbClr val="1A237E"/>
                </a:solidFill>
              </a:rPr>
              <a:t>Lei Complementar nº 141/2012</a:t>
            </a:r>
            <a:r>
              <a:rPr lang="en-US" sz="1159" dirty="0">
                <a:solidFill>
                  <a:srgbClr val="1A237E"/>
                </a:solidFill>
              </a:rPr>
              <a:t> (Art. 36)</a:t>
            </a:r>
            <a:endParaRPr lang="en-US" sz="1090" dirty="0"/>
          </a:p>
        </p:txBody>
      </p:sp>
      <p:sp>
        <p:nvSpPr>
          <p:cNvPr id="9" name="Text 6"/>
          <p:cNvSpPr/>
          <p:nvPr/>
        </p:nvSpPr>
        <p:spPr>
          <a:xfrm>
            <a:off x="4972050" y="3154886"/>
            <a:ext cx="3600450" cy="502909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090" b="1" dirty="0">
                <a:solidFill>
                  <a:srgbClr val="1A237E"/>
                </a:solidFill>
              </a:rPr>
              <a:t>Artigo 198</a:t>
            </a:r>
            <a:r>
              <a:rPr lang="en-US" sz="1159" dirty="0">
                <a:solidFill>
                  <a:srgbClr val="1A237E"/>
                </a:solidFill>
              </a:rPr>
              <a:t> da Constituição Federal - Financiamento do SUS.</a:t>
            </a:r>
            <a:endParaRPr lang="en-US" sz="1090" dirty="0"/>
          </a:p>
        </p:txBody>
      </p:sp>
      <p:sp>
        <p:nvSpPr>
          <p:cNvPr id="10" name="Text 7"/>
          <p:cNvSpPr/>
          <p:nvPr/>
        </p:nvSpPr>
        <p:spPr>
          <a:xfrm>
            <a:off x="4972050" y="3836389"/>
            <a:ext cx="171778" cy="22923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2000"/>
              </a:lnSpc>
              <a:buNone/>
            </a:pPr>
            <a:endParaRPr lang="en-US" sz="1090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EA3C268F-B334-349C-CE9E-6E957923A3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13"/>
          <a:stretch>
            <a:fillRect/>
          </a:stretch>
        </p:blipFill>
        <p:spPr bwMode="auto">
          <a:xfrm>
            <a:off x="7628006" y="21697"/>
            <a:ext cx="1406360" cy="55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35143" y="658341"/>
            <a:ext cx="8572500" cy="46613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1A237E"/>
                </a:solidFill>
              </a:rPr>
              <a:t>Receita de Impostos e Transferências</a:t>
            </a:r>
            <a:endParaRPr lang="en-US" sz="2436" dirty="0"/>
          </a:p>
        </p:txBody>
      </p:sp>
      <p:sp>
        <p:nvSpPr>
          <p:cNvPr id="4" name="Shape 1"/>
          <p:cNvSpPr/>
          <p:nvPr/>
        </p:nvSpPr>
        <p:spPr>
          <a:xfrm>
            <a:off x="571500" y="1639937"/>
            <a:ext cx="3200400" cy="1285875"/>
          </a:xfrm>
          <a:prstGeom prst="rect">
            <a:avLst/>
          </a:prstGeom>
          <a:solidFill>
            <a:srgbClr val="1A237E"/>
          </a:solidFill>
          <a:ln/>
        </p:spPr>
      </p:sp>
      <p:sp>
        <p:nvSpPr>
          <p:cNvPr id="5" name="Text 2"/>
          <p:cNvSpPr/>
          <p:nvPr/>
        </p:nvSpPr>
        <p:spPr>
          <a:xfrm>
            <a:off x="785813" y="2062311"/>
            <a:ext cx="2771775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kern="0" spc="2" dirty="0">
                <a:solidFill>
                  <a:srgbClr val="FFFFFF"/>
                </a:solidFill>
              </a:rPr>
              <a:t>Base de Cálculo (ASPS)</a:t>
            </a:r>
            <a:endParaRPr lang="en-US" sz="942" dirty="0"/>
          </a:p>
        </p:txBody>
      </p:sp>
      <p:sp>
        <p:nvSpPr>
          <p:cNvPr id="6" name="Text 3"/>
          <p:cNvSpPr/>
          <p:nvPr/>
        </p:nvSpPr>
        <p:spPr>
          <a:xfrm>
            <a:off x="785813" y="2308771"/>
            <a:ext cx="2771775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E91E63"/>
                </a:solidFill>
              </a:rPr>
              <a:t>R$ 50.034.004,16</a:t>
            </a:r>
            <a:endParaRPr lang="en-US" sz="2121" dirty="0"/>
          </a:p>
        </p:txBody>
      </p:sp>
      <p:sp>
        <p:nvSpPr>
          <p:cNvPr id="7" name="Text 4"/>
          <p:cNvSpPr/>
          <p:nvPr/>
        </p:nvSpPr>
        <p:spPr>
          <a:xfrm>
            <a:off x="571500" y="3318718"/>
            <a:ext cx="891270" cy="1472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 err="1">
                <a:solidFill>
                  <a:srgbClr val="1A237E"/>
                </a:solidFill>
              </a:rPr>
              <a:t>Impostos</a:t>
            </a:r>
            <a:r>
              <a:rPr lang="en-US" sz="942" dirty="0">
                <a:solidFill>
                  <a:srgbClr val="1A237E"/>
                </a:solidFill>
              </a:rPr>
              <a:t> Próprios</a:t>
            </a:r>
            <a:endParaRPr lang="en-US" sz="942" dirty="0"/>
          </a:p>
        </p:txBody>
      </p:sp>
      <p:sp>
        <p:nvSpPr>
          <p:cNvPr id="8" name="Text 5"/>
          <p:cNvSpPr/>
          <p:nvPr/>
        </p:nvSpPr>
        <p:spPr>
          <a:xfrm>
            <a:off x="3111857" y="3318718"/>
            <a:ext cx="660043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37E"/>
                </a:solidFill>
              </a:rPr>
              <a:t>R$ 7,50 Mi</a:t>
            </a:r>
            <a:endParaRPr lang="en-US" sz="885" dirty="0"/>
          </a:p>
        </p:txBody>
      </p:sp>
      <p:sp>
        <p:nvSpPr>
          <p:cNvPr id="9" name="Text 6"/>
          <p:cNvSpPr/>
          <p:nvPr/>
        </p:nvSpPr>
        <p:spPr>
          <a:xfrm>
            <a:off x="571500" y="3679478"/>
            <a:ext cx="1765902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1A237E"/>
                </a:solidFill>
              </a:rPr>
              <a:t>Transferências Constitucionais</a:t>
            </a:r>
            <a:endParaRPr lang="en-US" sz="942" dirty="0"/>
          </a:p>
        </p:txBody>
      </p:sp>
      <p:sp>
        <p:nvSpPr>
          <p:cNvPr id="10" name="Text 7"/>
          <p:cNvSpPr/>
          <p:nvPr/>
        </p:nvSpPr>
        <p:spPr>
          <a:xfrm>
            <a:off x="3036484" y="3679478"/>
            <a:ext cx="73541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37E"/>
                </a:solidFill>
              </a:rPr>
              <a:t>R$ 42,53 Mi</a:t>
            </a:r>
            <a:endParaRPr lang="en-US" sz="885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87B2DAB6-E8FC-4B11-7ABD-060918AF63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0935" y="1369727"/>
            <a:ext cx="3897252" cy="258110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43E792D-0487-4AC2-D1A2-132C6E3F2B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13"/>
          <a:stretch>
            <a:fillRect/>
          </a:stretch>
        </p:blipFill>
        <p:spPr bwMode="auto">
          <a:xfrm>
            <a:off x="7628006" y="21697"/>
            <a:ext cx="1406360" cy="55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600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58341"/>
            <a:ext cx="8572500" cy="46613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1A237E"/>
                </a:solidFill>
              </a:rPr>
              <a:t>Limite Constitucional de 15% (ASPS)</a:t>
            </a:r>
            <a:endParaRPr lang="en-US" sz="2436" dirty="0"/>
          </a:p>
        </p:txBody>
      </p:sp>
      <p:sp>
        <p:nvSpPr>
          <p:cNvPr id="4" name="Text 1"/>
          <p:cNvSpPr/>
          <p:nvPr/>
        </p:nvSpPr>
        <p:spPr>
          <a:xfrm>
            <a:off x="571500" y="2157859"/>
            <a:ext cx="3600450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E91E63"/>
                </a:solidFill>
              </a:rPr>
              <a:t>Valor Mínimo Exigido (15%)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571500" y="2423964"/>
            <a:ext cx="3600450" cy="4661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1A237E"/>
                </a:solidFill>
              </a:rPr>
              <a:t>R$ 7.505.100,62</a:t>
            </a:r>
            <a:endParaRPr lang="en-US" sz="2436" dirty="0"/>
          </a:p>
        </p:txBody>
      </p:sp>
      <p:sp>
        <p:nvSpPr>
          <p:cNvPr id="6" name="Text 3"/>
          <p:cNvSpPr/>
          <p:nvPr/>
        </p:nvSpPr>
        <p:spPr>
          <a:xfrm>
            <a:off x="571500" y="3325862"/>
            <a:ext cx="3600450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E91E63"/>
                </a:solidFill>
              </a:rPr>
              <a:t>Valor Efetivamente Aplicado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71500" y="3591967"/>
            <a:ext cx="3600450" cy="4661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1A237E"/>
                </a:solidFill>
              </a:rPr>
              <a:t>R$ 11.270.445,09</a:t>
            </a:r>
            <a:endParaRPr lang="en-US" sz="2436" dirty="0"/>
          </a:p>
        </p:txBody>
      </p:sp>
      <p:sp>
        <p:nvSpPr>
          <p:cNvPr id="8" name="Shape 5"/>
          <p:cNvSpPr/>
          <p:nvPr/>
        </p:nvSpPr>
        <p:spPr>
          <a:xfrm>
            <a:off x="571500" y="4486721"/>
            <a:ext cx="2933123" cy="305395"/>
          </a:xfrm>
          <a:prstGeom prst="rect">
            <a:avLst/>
          </a:prstGeom>
          <a:solidFill>
            <a:srgbClr val="1A237E"/>
          </a:solidFill>
          <a:ln/>
        </p:spPr>
      </p:sp>
      <p:sp>
        <p:nvSpPr>
          <p:cNvPr id="9" name="Text 6"/>
          <p:cNvSpPr/>
          <p:nvPr/>
        </p:nvSpPr>
        <p:spPr>
          <a:xfrm>
            <a:off x="571500" y="4486721"/>
            <a:ext cx="2933123" cy="305395"/>
          </a:xfrm>
          <a:prstGeom prst="rect">
            <a:avLst/>
          </a:prstGeom>
          <a:noFill/>
          <a:ln/>
        </p:spPr>
        <p:txBody>
          <a:bodyPr wrap="none" lIns="170053" tIns="85090" rIns="170053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FFFFFF"/>
                </a:solidFill>
              </a:rPr>
              <a:t>Limite Atendido com Folga</a:t>
            </a:r>
            <a:endParaRPr lang="en-US" sz="1193" dirty="0"/>
          </a:p>
        </p:txBody>
      </p:sp>
      <p:sp>
        <p:nvSpPr>
          <p:cNvPr id="10" name="Text 7"/>
          <p:cNvSpPr/>
          <p:nvPr/>
        </p:nvSpPr>
        <p:spPr>
          <a:xfrm>
            <a:off x="5228779" y="1639937"/>
            <a:ext cx="3086965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69" kern="0" spc="3" dirty="0">
                <a:solidFill>
                  <a:srgbClr val="1A237E"/>
                </a:solidFill>
              </a:rPr>
              <a:t>Percentual Atingido</a:t>
            </a:r>
            <a:endParaRPr lang="en-US" sz="1269" dirty="0"/>
          </a:p>
        </p:txBody>
      </p:sp>
      <p:sp>
        <p:nvSpPr>
          <p:cNvPr id="11" name="Text 8"/>
          <p:cNvSpPr/>
          <p:nvPr/>
        </p:nvSpPr>
        <p:spPr>
          <a:xfrm>
            <a:off x="5228779" y="2016770"/>
            <a:ext cx="3086965" cy="8572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6800"/>
              </a:lnSpc>
              <a:buNone/>
            </a:pPr>
            <a:r>
              <a:rPr lang="en-US" sz="6218" b="1" dirty="0">
                <a:solidFill>
                  <a:srgbClr val="1A237E"/>
                </a:solidFill>
              </a:rPr>
              <a:t>22,53%</a:t>
            </a:r>
            <a:endParaRPr lang="en-US" sz="6218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8779" y="3016895"/>
            <a:ext cx="2857500" cy="214312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32961DDB-7AEB-9B2E-7748-F12C42AFC9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13"/>
          <a:stretch>
            <a:fillRect/>
          </a:stretch>
        </p:blipFill>
        <p:spPr bwMode="auto">
          <a:xfrm>
            <a:off x="7628006" y="21697"/>
            <a:ext cx="1406360" cy="55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4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58341"/>
            <a:ext cx="8572500" cy="46613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1A237E"/>
                </a:solidFill>
              </a:rPr>
              <a:t>Despesas ASPS por Subfunção</a:t>
            </a:r>
            <a:endParaRPr lang="en-US" sz="2436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639937"/>
            <a:ext cx="2857500" cy="28575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03861" y="4640312"/>
            <a:ext cx="2335727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834" dirty="0">
                <a:solidFill>
                  <a:srgbClr val="1A237E"/>
                </a:solidFill>
              </a:rPr>
              <a:t>Distribuição dos Recursos Próprios Aplicados</a:t>
            </a:r>
            <a:endParaRPr lang="en-US" sz="834" dirty="0"/>
          </a:p>
        </p:txBody>
      </p:sp>
      <p:sp>
        <p:nvSpPr>
          <p:cNvPr id="6" name="Text 2"/>
          <p:cNvSpPr/>
          <p:nvPr/>
        </p:nvSpPr>
        <p:spPr>
          <a:xfrm>
            <a:off x="4572000" y="1998018"/>
            <a:ext cx="2515800" cy="260747"/>
          </a:xfrm>
          <a:prstGeom prst="rect">
            <a:avLst/>
          </a:prstGeom>
          <a:noFill/>
          <a:ln/>
        </p:spPr>
        <p:txBody>
          <a:bodyPr wrap="square" lIns="8509" tIns="85090" rIns="8509" bIns="8509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E91E63"/>
                </a:solidFill>
              </a:rPr>
              <a:t>Subfunção</a:t>
            </a:r>
            <a:endParaRPr lang="en-US" sz="885" dirty="0"/>
          </a:p>
        </p:txBody>
      </p:sp>
      <p:sp>
        <p:nvSpPr>
          <p:cNvPr id="7" name="Text 3"/>
          <p:cNvSpPr/>
          <p:nvPr/>
        </p:nvSpPr>
        <p:spPr>
          <a:xfrm>
            <a:off x="7087800" y="1998018"/>
            <a:ext cx="1484700" cy="260747"/>
          </a:xfrm>
          <a:prstGeom prst="rect">
            <a:avLst/>
          </a:prstGeom>
          <a:noFill/>
          <a:ln/>
        </p:spPr>
        <p:txBody>
          <a:bodyPr wrap="square" lIns="8509" tIns="85090" rIns="8509" bIns="8509" rtlCol="0" anchor="ctr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E91E63"/>
                </a:solidFill>
              </a:rPr>
              <a:t>Valor (R$)</a:t>
            </a:r>
            <a:endParaRPr lang="en-US" sz="885" dirty="0"/>
          </a:p>
        </p:txBody>
      </p:sp>
      <p:sp>
        <p:nvSpPr>
          <p:cNvPr id="8" name="Text 4"/>
          <p:cNvSpPr/>
          <p:nvPr/>
        </p:nvSpPr>
        <p:spPr>
          <a:xfrm>
            <a:off x="4736306" y="2373064"/>
            <a:ext cx="1322933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1A237E"/>
                </a:solidFill>
              </a:rPr>
              <a:t>Assistência Hospitalar</a:t>
            </a:r>
            <a:endParaRPr lang="en-US" sz="942" dirty="0"/>
          </a:p>
        </p:txBody>
      </p:sp>
      <p:sp>
        <p:nvSpPr>
          <p:cNvPr id="9" name="Text 5"/>
          <p:cNvSpPr/>
          <p:nvPr/>
        </p:nvSpPr>
        <p:spPr>
          <a:xfrm>
            <a:off x="7087800" y="2258764"/>
            <a:ext cx="1484700" cy="364331"/>
          </a:xfrm>
          <a:prstGeom prst="rect">
            <a:avLst/>
          </a:prstGeom>
          <a:noFill/>
          <a:ln/>
        </p:spPr>
        <p:txBody>
          <a:bodyPr wrap="square" lIns="8509" tIns="127508" rIns="8509" bIns="85090" rtlCol="0" anchor="ctr">
            <a:spAutoFit/>
          </a:bodyPr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37E"/>
                </a:solidFill>
              </a:rPr>
              <a:t>6.907.335,01</a:t>
            </a:r>
            <a:endParaRPr lang="en-US" sz="885" dirty="0"/>
          </a:p>
        </p:txBody>
      </p:sp>
      <p:sp>
        <p:nvSpPr>
          <p:cNvPr id="10" name="Text 6"/>
          <p:cNvSpPr/>
          <p:nvPr/>
        </p:nvSpPr>
        <p:spPr>
          <a:xfrm>
            <a:off x="4736306" y="2733824"/>
            <a:ext cx="910019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1A237E"/>
                </a:solidFill>
              </a:rPr>
              <a:t>Atenção Básica</a:t>
            </a:r>
            <a:endParaRPr lang="en-US" sz="942" dirty="0"/>
          </a:p>
        </p:txBody>
      </p:sp>
      <p:sp>
        <p:nvSpPr>
          <p:cNvPr id="11" name="Text 7"/>
          <p:cNvSpPr/>
          <p:nvPr/>
        </p:nvSpPr>
        <p:spPr>
          <a:xfrm>
            <a:off x="7087800" y="2623096"/>
            <a:ext cx="1484700" cy="360759"/>
          </a:xfrm>
          <a:prstGeom prst="rect">
            <a:avLst/>
          </a:prstGeom>
          <a:noFill/>
          <a:ln/>
        </p:spPr>
        <p:txBody>
          <a:bodyPr wrap="square" lIns="8509" tIns="127508" rIns="8509" bIns="85090" rtlCol="0" anchor="ctr">
            <a:spAutoFit/>
          </a:bodyPr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37E"/>
                </a:solidFill>
              </a:rPr>
              <a:t>2.347.130,28</a:t>
            </a:r>
            <a:endParaRPr lang="en-US" sz="885" dirty="0"/>
          </a:p>
        </p:txBody>
      </p:sp>
      <p:sp>
        <p:nvSpPr>
          <p:cNvPr id="12" name="Text 8"/>
          <p:cNvSpPr/>
          <p:nvPr/>
        </p:nvSpPr>
        <p:spPr>
          <a:xfrm>
            <a:off x="4736306" y="3094583"/>
            <a:ext cx="114997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1A237E"/>
                </a:solidFill>
              </a:rPr>
              <a:t>Outras Subfunções</a:t>
            </a:r>
            <a:endParaRPr lang="en-US" sz="942" dirty="0"/>
          </a:p>
        </p:txBody>
      </p:sp>
      <p:sp>
        <p:nvSpPr>
          <p:cNvPr id="13" name="Text 9"/>
          <p:cNvSpPr/>
          <p:nvPr/>
        </p:nvSpPr>
        <p:spPr>
          <a:xfrm>
            <a:off x="7087800" y="2983855"/>
            <a:ext cx="1484700" cy="360759"/>
          </a:xfrm>
          <a:prstGeom prst="rect">
            <a:avLst/>
          </a:prstGeom>
          <a:noFill/>
          <a:ln/>
        </p:spPr>
        <p:txBody>
          <a:bodyPr wrap="square" lIns="8509" tIns="127508" rIns="8509" bIns="85090" rtlCol="0" anchor="ctr">
            <a:spAutoFit/>
          </a:bodyPr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37E"/>
                </a:solidFill>
              </a:rPr>
              <a:t>1.100.978,18</a:t>
            </a:r>
            <a:endParaRPr lang="en-US" sz="885" dirty="0"/>
          </a:p>
        </p:txBody>
      </p:sp>
      <p:sp>
        <p:nvSpPr>
          <p:cNvPr id="14" name="Text 10"/>
          <p:cNvSpPr/>
          <p:nvPr/>
        </p:nvSpPr>
        <p:spPr>
          <a:xfrm>
            <a:off x="4736306" y="3455343"/>
            <a:ext cx="1120397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1A237E"/>
                </a:solidFill>
              </a:rPr>
              <a:t>Suporte Profilático</a:t>
            </a:r>
            <a:endParaRPr lang="en-US" sz="942" dirty="0"/>
          </a:p>
        </p:txBody>
      </p:sp>
      <p:sp>
        <p:nvSpPr>
          <p:cNvPr id="15" name="Text 11"/>
          <p:cNvSpPr/>
          <p:nvPr/>
        </p:nvSpPr>
        <p:spPr>
          <a:xfrm>
            <a:off x="7087800" y="3344614"/>
            <a:ext cx="1484700" cy="360759"/>
          </a:xfrm>
          <a:prstGeom prst="rect">
            <a:avLst/>
          </a:prstGeom>
          <a:noFill/>
          <a:ln/>
        </p:spPr>
        <p:txBody>
          <a:bodyPr wrap="square" lIns="8509" tIns="127508" rIns="8509" bIns="85090" rtlCol="0" anchor="ctr">
            <a:spAutoFit/>
          </a:bodyPr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37E"/>
                </a:solidFill>
              </a:rPr>
              <a:t>635.882,79</a:t>
            </a:r>
            <a:endParaRPr lang="en-US" sz="885" dirty="0"/>
          </a:p>
        </p:txBody>
      </p:sp>
      <p:sp>
        <p:nvSpPr>
          <p:cNvPr id="16" name="Text 12"/>
          <p:cNvSpPr/>
          <p:nvPr/>
        </p:nvSpPr>
        <p:spPr>
          <a:xfrm>
            <a:off x="4736306" y="3816102"/>
            <a:ext cx="1780937" cy="1472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 err="1">
                <a:solidFill>
                  <a:srgbClr val="1A237E"/>
                </a:solidFill>
              </a:rPr>
              <a:t>Vigilância</a:t>
            </a:r>
            <a:r>
              <a:rPr lang="en-US" sz="942" dirty="0">
                <a:solidFill>
                  <a:srgbClr val="1A237E"/>
                </a:solidFill>
              </a:rPr>
              <a:t> </a:t>
            </a:r>
            <a:r>
              <a:rPr lang="en-US" sz="942" dirty="0" err="1">
                <a:solidFill>
                  <a:srgbClr val="1A237E"/>
                </a:solidFill>
              </a:rPr>
              <a:t>Sanitária</a:t>
            </a:r>
            <a:r>
              <a:rPr lang="en-US" sz="942" dirty="0">
                <a:solidFill>
                  <a:srgbClr val="1A237E"/>
                </a:solidFill>
              </a:rPr>
              <a:t> e </a:t>
            </a:r>
            <a:r>
              <a:rPr lang="en-US" sz="942" dirty="0" err="1">
                <a:solidFill>
                  <a:srgbClr val="1A237E"/>
                </a:solidFill>
              </a:rPr>
              <a:t>Epidemiológica</a:t>
            </a:r>
            <a:endParaRPr lang="en-US" sz="942" dirty="0"/>
          </a:p>
        </p:txBody>
      </p:sp>
      <p:sp>
        <p:nvSpPr>
          <p:cNvPr id="17" name="Text 13"/>
          <p:cNvSpPr/>
          <p:nvPr/>
        </p:nvSpPr>
        <p:spPr>
          <a:xfrm>
            <a:off x="7087800" y="3705374"/>
            <a:ext cx="1484700" cy="360759"/>
          </a:xfrm>
          <a:prstGeom prst="rect">
            <a:avLst/>
          </a:prstGeom>
          <a:noFill/>
          <a:ln/>
        </p:spPr>
        <p:txBody>
          <a:bodyPr wrap="square" lIns="8509" tIns="127508" rIns="8509" bIns="85090" rtlCol="0" anchor="ctr">
            <a:spAutoFit/>
          </a:bodyPr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37E"/>
                </a:solidFill>
              </a:rPr>
              <a:t>97.424,12</a:t>
            </a:r>
            <a:endParaRPr lang="en-US" sz="885" dirty="0"/>
          </a:p>
        </p:txBody>
      </p:sp>
      <p:sp>
        <p:nvSpPr>
          <p:cNvPr id="18" name="Text 14"/>
          <p:cNvSpPr/>
          <p:nvPr/>
        </p:nvSpPr>
        <p:spPr>
          <a:xfrm>
            <a:off x="4579144" y="4176861"/>
            <a:ext cx="763684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37E"/>
                </a:solidFill>
              </a:rPr>
              <a:t>TOTAL ASPS</a:t>
            </a:r>
            <a:endParaRPr lang="en-US" sz="885" dirty="0"/>
          </a:p>
        </p:txBody>
      </p:sp>
      <p:sp>
        <p:nvSpPr>
          <p:cNvPr id="19" name="Text 15"/>
          <p:cNvSpPr/>
          <p:nvPr/>
        </p:nvSpPr>
        <p:spPr>
          <a:xfrm>
            <a:off x="7697753" y="4176861"/>
            <a:ext cx="867603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37E"/>
                </a:solidFill>
              </a:rPr>
              <a:t>11.088.750,38</a:t>
            </a:r>
            <a:endParaRPr lang="en-US" sz="885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11AE329-6CE0-3AA2-E292-2F2992B10458}"/>
              </a:ext>
            </a:extLst>
          </p:cNvPr>
          <p:cNvSpPr txBox="1"/>
          <p:nvPr/>
        </p:nvSpPr>
        <p:spPr>
          <a:xfrm>
            <a:off x="4561323" y="4476283"/>
            <a:ext cx="42320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pt-BR" sz="885" b="1" dirty="0">
                <a:solidFill>
                  <a:srgbClr val="1A237E"/>
                </a:solidFill>
              </a:rPr>
              <a:t>Manutenção de consórcios de saúde                                                                   181.694,71</a:t>
            </a:r>
          </a:p>
          <a:p>
            <a:pPr>
              <a:lnSpc>
                <a:spcPts val="1200"/>
              </a:lnSpc>
            </a:pPr>
            <a:r>
              <a:rPr lang="pt-BR" sz="885" b="1" dirty="0">
                <a:solidFill>
                  <a:srgbClr val="1A237E"/>
                </a:solidFill>
              </a:rPr>
              <a:t>TOTAL ASPS COM CONSÓRCIOS                                                                      11.270.445,09 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C796A954-8ADE-8045-5AB5-CC89995FE9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13"/>
          <a:stretch>
            <a:fillRect/>
          </a:stretch>
        </p:blipFill>
        <p:spPr bwMode="auto">
          <a:xfrm>
            <a:off x="7628006" y="21697"/>
            <a:ext cx="1406360" cy="55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58341"/>
            <a:ext cx="8572500" cy="46613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1A237E"/>
                </a:solidFill>
              </a:rPr>
              <a:t>Receitas Adicionais para Saúde</a:t>
            </a:r>
            <a:endParaRPr lang="en-US" sz="2436" dirty="0"/>
          </a:p>
        </p:txBody>
      </p:sp>
      <p:sp>
        <p:nvSpPr>
          <p:cNvPr id="4" name="Shape 1"/>
          <p:cNvSpPr/>
          <p:nvPr/>
        </p:nvSpPr>
        <p:spPr>
          <a:xfrm>
            <a:off x="571500" y="1568500"/>
            <a:ext cx="8001000" cy="857250"/>
          </a:xfrm>
          <a:prstGeom prst="rect">
            <a:avLst/>
          </a:prstGeom>
          <a:solidFill>
            <a:srgbClr val="1A237E"/>
          </a:solidFill>
          <a:ln/>
        </p:spPr>
      </p:sp>
      <p:sp>
        <p:nvSpPr>
          <p:cNvPr id="5" name="Text 2"/>
          <p:cNvSpPr/>
          <p:nvPr/>
        </p:nvSpPr>
        <p:spPr>
          <a:xfrm>
            <a:off x="857250" y="1971229"/>
            <a:ext cx="3490866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kern="0" spc="2" dirty="0">
                <a:solidFill>
                  <a:srgbClr val="FFFFFF"/>
                </a:solidFill>
              </a:rPr>
              <a:t>Total de Receitas Adicionais Realizadas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5983951" y="1864072"/>
            <a:ext cx="2588549" cy="408980"/>
          </a:xfrm>
          <a:prstGeom prst="rect">
            <a:avLst/>
          </a:prstGeom>
          <a:noFill/>
          <a:ln/>
        </p:spPr>
        <p:txBody>
          <a:bodyPr wrap="none" lIns="0" tIns="0" rIns="340233" bIns="0" rtlCol="0" anchor="t">
            <a:sp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E91E63"/>
                </a:solidFill>
              </a:rPr>
              <a:t>R$ 7.793.671,52</a:t>
            </a:r>
            <a:endParaRPr lang="en-US" sz="2121" dirty="0"/>
          </a:p>
        </p:txBody>
      </p:sp>
      <p:sp>
        <p:nvSpPr>
          <p:cNvPr id="7" name="Text 4"/>
          <p:cNvSpPr/>
          <p:nvPr/>
        </p:nvSpPr>
        <p:spPr>
          <a:xfrm>
            <a:off x="571500" y="2882950"/>
            <a:ext cx="3840463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1A237E"/>
                </a:solidFill>
              </a:rPr>
              <a:t>Proveniente da União</a:t>
            </a:r>
            <a:endParaRPr lang="en-US" sz="1397" dirty="0"/>
          </a:p>
        </p:txBody>
      </p:sp>
      <p:sp>
        <p:nvSpPr>
          <p:cNvPr id="8" name="Text 5"/>
          <p:cNvSpPr/>
          <p:nvPr/>
        </p:nvSpPr>
        <p:spPr>
          <a:xfrm>
            <a:off x="571500" y="3406229"/>
            <a:ext cx="85769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1A237E"/>
                </a:solidFill>
              </a:rPr>
              <a:t>Previsão Inicial</a:t>
            </a:r>
            <a:endParaRPr lang="en-US" sz="942" dirty="0"/>
          </a:p>
        </p:txBody>
      </p:sp>
      <p:sp>
        <p:nvSpPr>
          <p:cNvPr id="9" name="Text 6"/>
          <p:cNvSpPr/>
          <p:nvPr/>
        </p:nvSpPr>
        <p:spPr>
          <a:xfrm>
            <a:off x="3308978" y="3390668"/>
            <a:ext cx="924933" cy="18114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1A237E"/>
                </a:solidFill>
              </a:rPr>
              <a:t>R$ 3.513.656,05</a:t>
            </a:r>
            <a:endParaRPr lang="en-US" sz="1090" dirty="0"/>
          </a:p>
        </p:txBody>
      </p:sp>
      <p:sp>
        <p:nvSpPr>
          <p:cNvPr id="10" name="Text 7"/>
          <p:cNvSpPr/>
          <p:nvPr/>
        </p:nvSpPr>
        <p:spPr>
          <a:xfrm>
            <a:off x="571500" y="3806279"/>
            <a:ext cx="1438405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1A237E"/>
                </a:solidFill>
              </a:rPr>
              <a:t>Realizado até o Bimestre</a:t>
            </a:r>
            <a:endParaRPr lang="en-US" sz="942" dirty="0"/>
          </a:p>
        </p:txBody>
      </p:sp>
      <p:sp>
        <p:nvSpPr>
          <p:cNvPr id="11" name="Text 8"/>
          <p:cNvSpPr/>
          <p:nvPr/>
        </p:nvSpPr>
        <p:spPr>
          <a:xfrm>
            <a:off x="3308978" y="3796154"/>
            <a:ext cx="924933" cy="18114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chemeClr val="accent6">
                    <a:lumMod val="50000"/>
                  </a:schemeClr>
                </a:solidFill>
              </a:rPr>
              <a:t>R$ </a:t>
            </a:r>
            <a:r>
              <a:rPr lang="en-US" sz="1090" b="1" dirty="0">
                <a:solidFill>
                  <a:srgbClr val="1A237E"/>
                </a:solidFill>
              </a:rPr>
              <a:t>6.565.426,36</a:t>
            </a:r>
          </a:p>
        </p:txBody>
      </p:sp>
      <p:sp>
        <p:nvSpPr>
          <p:cNvPr id="12" name="Shape 9"/>
          <p:cNvSpPr/>
          <p:nvPr/>
        </p:nvSpPr>
        <p:spPr>
          <a:xfrm>
            <a:off x="571500" y="4242048"/>
            <a:ext cx="1550501" cy="191095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14" name="Text 11"/>
          <p:cNvSpPr/>
          <p:nvPr/>
        </p:nvSpPr>
        <p:spPr>
          <a:xfrm>
            <a:off x="4732037" y="2882950"/>
            <a:ext cx="3840463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E91E63"/>
                </a:solidFill>
              </a:rPr>
              <a:t>Proveniente do Estado</a:t>
            </a:r>
            <a:endParaRPr lang="en-US" sz="1397" dirty="0"/>
          </a:p>
        </p:txBody>
      </p:sp>
      <p:sp>
        <p:nvSpPr>
          <p:cNvPr id="15" name="Text 12"/>
          <p:cNvSpPr/>
          <p:nvPr/>
        </p:nvSpPr>
        <p:spPr>
          <a:xfrm>
            <a:off x="4732037" y="3406229"/>
            <a:ext cx="85769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1A237E"/>
                </a:solidFill>
              </a:rPr>
              <a:t>Previsão Inicial</a:t>
            </a:r>
            <a:endParaRPr lang="en-US" sz="942" dirty="0"/>
          </a:p>
        </p:txBody>
      </p:sp>
      <p:sp>
        <p:nvSpPr>
          <p:cNvPr id="16" name="Text 13"/>
          <p:cNvSpPr/>
          <p:nvPr/>
        </p:nvSpPr>
        <p:spPr>
          <a:xfrm>
            <a:off x="7765759" y="3406229"/>
            <a:ext cx="817531" cy="18114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1A237E"/>
                </a:solidFill>
              </a:rPr>
              <a:t>R$ 557.945,14</a:t>
            </a:r>
            <a:endParaRPr lang="en-US" sz="1090" dirty="0"/>
          </a:p>
        </p:txBody>
      </p:sp>
      <p:sp>
        <p:nvSpPr>
          <p:cNvPr id="17" name="Text 14"/>
          <p:cNvSpPr/>
          <p:nvPr/>
        </p:nvSpPr>
        <p:spPr>
          <a:xfrm>
            <a:off x="4732037" y="3806279"/>
            <a:ext cx="1438405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dirty="0">
                <a:solidFill>
                  <a:srgbClr val="1A237E"/>
                </a:solidFill>
              </a:rPr>
              <a:t>Realizado até o Bimestre</a:t>
            </a:r>
            <a:endParaRPr lang="en-US" sz="942" dirty="0"/>
          </a:p>
        </p:txBody>
      </p:sp>
      <p:sp>
        <p:nvSpPr>
          <p:cNvPr id="18" name="Text 15"/>
          <p:cNvSpPr/>
          <p:nvPr/>
        </p:nvSpPr>
        <p:spPr>
          <a:xfrm>
            <a:off x="7695226" y="3796154"/>
            <a:ext cx="924933" cy="18114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chemeClr val="accent6">
                    <a:lumMod val="50000"/>
                  </a:schemeClr>
                </a:solidFill>
              </a:rPr>
              <a:t>R$ </a:t>
            </a:r>
            <a:r>
              <a:rPr lang="en-US" sz="1090" b="1" dirty="0">
                <a:solidFill>
                  <a:srgbClr val="1A237E"/>
                </a:solidFill>
              </a:rPr>
              <a:t>1.201.649,06</a:t>
            </a:r>
          </a:p>
        </p:txBody>
      </p:sp>
      <p:sp>
        <p:nvSpPr>
          <p:cNvPr id="21" name="Text 18"/>
          <p:cNvSpPr/>
          <p:nvPr/>
        </p:nvSpPr>
        <p:spPr>
          <a:xfrm>
            <a:off x="0" y="4433143"/>
            <a:ext cx="9144000" cy="398699"/>
          </a:xfrm>
          <a:prstGeom prst="rect">
            <a:avLst/>
          </a:prstGeom>
          <a:noFill/>
          <a:ln/>
        </p:spPr>
        <p:txBody>
          <a:bodyPr wrap="square" lIns="680339" tIns="255143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42" dirty="0">
                <a:solidFill>
                  <a:srgbClr val="1A237E"/>
                </a:solidFill>
              </a:rPr>
              <a:t>* Inclui transferências fundo a fundo do SUS, </a:t>
            </a:r>
            <a:r>
              <a:rPr lang="en-US" sz="942" dirty="0" err="1">
                <a:solidFill>
                  <a:srgbClr val="1A237E"/>
                </a:solidFill>
              </a:rPr>
              <a:t>emendas</a:t>
            </a:r>
            <a:r>
              <a:rPr lang="en-US" sz="942" dirty="0">
                <a:solidFill>
                  <a:srgbClr val="1A237E"/>
                </a:solidFill>
              </a:rPr>
              <a:t>, </a:t>
            </a:r>
            <a:r>
              <a:rPr lang="en-US" sz="942" dirty="0" err="1">
                <a:solidFill>
                  <a:srgbClr val="1A237E"/>
                </a:solidFill>
              </a:rPr>
              <a:t>rendimentos</a:t>
            </a:r>
            <a:r>
              <a:rPr lang="en-US" sz="942" dirty="0">
                <a:solidFill>
                  <a:srgbClr val="1A237E"/>
                </a:solidFill>
              </a:rPr>
              <a:t> entre outros.</a:t>
            </a:r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424C12A4-9F31-3A6C-AF49-CDFD026C36CA}"/>
              </a:ext>
            </a:extLst>
          </p:cNvPr>
          <p:cNvSpPr/>
          <p:nvPr/>
        </p:nvSpPr>
        <p:spPr>
          <a:xfrm>
            <a:off x="571499" y="4184702"/>
            <a:ext cx="1162562" cy="22999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7" b="1" dirty="0" err="1">
                <a:solidFill>
                  <a:srgbClr val="1A237E"/>
                </a:solidFill>
              </a:rPr>
              <a:t>Outras</a:t>
            </a:r>
            <a:r>
              <a:rPr lang="en-US" sz="1397" b="1" dirty="0">
                <a:solidFill>
                  <a:srgbClr val="1A237E"/>
                </a:solidFill>
              </a:rPr>
              <a:t> </a:t>
            </a:r>
            <a:r>
              <a:rPr lang="en-US" sz="1397" b="1" dirty="0" err="1">
                <a:solidFill>
                  <a:srgbClr val="1A237E"/>
                </a:solidFill>
              </a:rPr>
              <a:t>receitas</a:t>
            </a:r>
            <a:r>
              <a:rPr lang="en-US" sz="1397" b="1" dirty="0">
                <a:solidFill>
                  <a:srgbClr val="1A237E"/>
                </a:solidFill>
              </a:rPr>
              <a:t> </a:t>
            </a:r>
            <a:endParaRPr lang="en-US" sz="1397" dirty="0"/>
          </a:p>
        </p:txBody>
      </p:sp>
      <p:sp>
        <p:nvSpPr>
          <p:cNvPr id="26" name="Text 8">
            <a:extLst>
              <a:ext uri="{FF2B5EF4-FFF2-40B4-BE49-F238E27FC236}">
                <a16:creationId xmlns:a16="http://schemas.microsoft.com/office/drawing/2014/main" id="{B559641B-5EEA-0E19-B19C-8C7EBDB6BEEF}"/>
              </a:ext>
            </a:extLst>
          </p:cNvPr>
          <p:cNvSpPr/>
          <p:nvPr/>
        </p:nvSpPr>
        <p:spPr>
          <a:xfrm>
            <a:off x="3486912" y="4225675"/>
            <a:ext cx="746999" cy="18114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1A237E"/>
                </a:solidFill>
              </a:rPr>
              <a:t>R$ 26.596,10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B3865F8A-AF30-A36A-5C4F-E8D132866B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13"/>
          <a:stretch>
            <a:fillRect/>
          </a:stretch>
        </p:blipFill>
        <p:spPr bwMode="auto">
          <a:xfrm>
            <a:off x="7628006" y="21697"/>
            <a:ext cx="1406360" cy="55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12821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58341"/>
            <a:ext cx="5527795" cy="390235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1A237E"/>
                </a:solidFill>
              </a:rPr>
              <a:t>Despesas Totais com </a:t>
            </a:r>
            <a:r>
              <a:rPr lang="en-US" sz="2436" b="1" dirty="0" err="1">
                <a:solidFill>
                  <a:srgbClr val="1A237E"/>
                </a:solidFill>
              </a:rPr>
              <a:t>Saúde</a:t>
            </a:r>
            <a:r>
              <a:rPr lang="en-US" sz="2436" b="1" dirty="0">
                <a:solidFill>
                  <a:srgbClr val="1A237E"/>
                </a:solidFill>
              </a:rPr>
              <a:t> (</a:t>
            </a:r>
            <a:r>
              <a:rPr lang="en-US" sz="2436" b="1" dirty="0" err="1">
                <a:solidFill>
                  <a:srgbClr val="1A237E"/>
                </a:solidFill>
              </a:rPr>
              <a:t>empenhado</a:t>
            </a:r>
            <a:r>
              <a:rPr lang="en-US" sz="2436" b="1" dirty="0">
                <a:solidFill>
                  <a:srgbClr val="1A237E"/>
                </a:solidFill>
              </a:rPr>
              <a:t>)</a:t>
            </a:r>
            <a:endParaRPr lang="en-US" sz="2436" dirty="0"/>
          </a:p>
        </p:txBody>
      </p:sp>
      <p:sp>
        <p:nvSpPr>
          <p:cNvPr id="4" name="Shape 1"/>
          <p:cNvSpPr/>
          <p:nvPr/>
        </p:nvSpPr>
        <p:spPr>
          <a:xfrm>
            <a:off x="571500" y="1568500"/>
            <a:ext cx="8001000" cy="857250"/>
          </a:xfrm>
          <a:prstGeom prst="rect">
            <a:avLst/>
          </a:prstGeom>
          <a:solidFill>
            <a:srgbClr val="1A237E"/>
          </a:solidFill>
          <a:ln/>
        </p:spPr>
      </p:sp>
      <p:sp>
        <p:nvSpPr>
          <p:cNvPr id="5" name="Text 2"/>
          <p:cNvSpPr/>
          <p:nvPr/>
        </p:nvSpPr>
        <p:spPr>
          <a:xfrm>
            <a:off x="857250" y="1776561"/>
            <a:ext cx="771525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kern="0" spc="2" dirty="0">
                <a:solidFill>
                  <a:srgbClr val="FFFFFF"/>
                </a:solidFill>
              </a:rPr>
              <a:t>Investimento Total Consolidado (Todas as Fontes)</a:t>
            </a:r>
            <a:endParaRPr lang="en-US" sz="942" dirty="0"/>
          </a:p>
        </p:txBody>
      </p:sp>
      <p:sp>
        <p:nvSpPr>
          <p:cNvPr id="6" name="Text 3"/>
          <p:cNvSpPr/>
          <p:nvPr/>
        </p:nvSpPr>
        <p:spPr>
          <a:xfrm>
            <a:off x="857250" y="1951583"/>
            <a:ext cx="1946046" cy="3411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E91E63"/>
                </a:solidFill>
              </a:rPr>
              <a:t>R$ 18.542.393,34</a:t>
            </a:r>
            <a:endParaRPr lang="en-US" sz="2121" dirty="0"/>
          </a:p>
        </p:txBody>
      </p:sp>
      <p:sp>
        <p:nvSpPr>
          <p:cNvPr id="7" name="Text 4"/>
          <p:cNvSpPr/>
          <p:nvPr/>
        </p:nvSpPr>
        <p:spPr>
          <a:xfrm>
            <a:off x="583282" y="2605237"/>
            <a:ext cx="1136530" cy="170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1A237E"/>
                </a:solidFill>
              </a:rPr>
              <a:t>301 - </a:t>
            </a:r>
            <a:r>
              <a:rPr lang="en-US" sz="1050" dirty="0" err="1">
                <a:solidFill>
                  <a:srgbClr val="1A237E"/>
                </a:solidFill>
              </a:rPr>
              <a:t>Atenção</a:t>
            </a:r>
            <a:r>
              <a:rPr lang="en-US" sz="1050" dirty="0">
                <a:solidFill>
                  <a:srgbClr val="1A237E"/>
                </a:solidFill>
              </a:rPr>
              <a:t> Básica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3425718" y="2571383"/>
            <a:ext cx="1315901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1A237E"/>
                </a:solidFill>
              </a:rPr>
              <a:t>R$ 7.846.821,29</a:t>
            </a:r>
            <a:endParaRPr lang="en-US" sz="1193" dirty="0"/>
          </a:p>
        </p:txBody>
      </p:sp>
      <p:sp>
        <p:nvSpPr>
          <p:cNvPr id="9" name="Text 6"/>
          <p:cNvSpPr/>
          <p:nvPr/>
        </p:nvSpPr>
        <p:spPr>
          <a:xfrm>
            <a:off x="571500" y="2923736"/>
            <a:ext cx="1500411" cy="170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1A237E"/>
                </a:solidFill>
              </a:rPr>
              <a:t>302 - </a:t>
            </a:r>
            <a:r>
              <a:rPr lang="en-US" sz="1050" dirty="0" err="1">
                <a:solidFill>
                  <a:srgbClr val="1A237E"/>
                </a:solidFill>
              </a:rPr>
              <a:t>Assistência</a:t>
            </a:r>
            <a:r>
              <a:rPr lang="en-US" sz="1050" dirty="0">
                <a:solidFill>
                  <a:srgbClr val="1A237E"/>
                </a:solidFill>
              </a:rPr>
              <a:t> Hospitalar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3425718" y="2902158"/>
            <a:ext cx="1315901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1A237E"/>
                </a:solidFill>
              </a:rPr>
              <a:t>R$ 8.312.243,94</a:t>
            </a:r>
            <a:endParaRPr lang="en-US" sz="1193" dirty="0"/>
          </a:p>
        </p:txBody>
      </p:sp>
      <p:sp>
        <p:nvSpPr>
          <p:cNvPr id="11" name="Text 8"/>
          <p:cNvSpPr/>
          <p:nvPr/>
        </p:nvSpPr>
        <p:spPr>
          <a:xfrm>
            <a:off x="571500" y="3277642"/>
            <a:ext cx="1328890" cy="170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1A237E"/>
                </a:solidFill>
              </a:rPr>
              <a:t>303 - </a:t>
            </a:r>
            <a:r>
              <a:rPr lang="en-US" sz="1050" dirty="0" err="1">
                <a:solidFill>
                  <a:srgbClr val="1A237E"/>
                </a:solidFill>
              </a:rPr>
              <a:t>Suporte</a:t>
            </a:r>
            <a:r>
              <a:rPr lang="en-US" sz="1050" dirty="0">
                <a:solidFill>
                  <a:srgbClr val="1A237E"/>
                </a:solidFill>
              </a:rPr>
              <a:t> Profilático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3543653" y="3239837"/>
            <a:ext cx="1165882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1A237E"/>
                </a:solidFill>
              </a:rPr>
              <a:t>R$ 795.731,11</a:t>
            </a:r>
            <a:endParaRPr lang="en-US" sz="1193" dirty="0"/>
          </a:p>
        </p:txBody>
      </p:sp>
      <p:sp>
        <p:nvSpPr>
          <p:cNvPr id="13" name="Text 10"/>
          <p:cNvSpPr/>
          <p:nvPr/>
        </p:nvSpPr>
        <p:spPr>
          <a:xfrm>
            <a:off x="571500" y="3634864"/>
            <a:ext cx="2622513" cy="170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1A237E"/>
                </a:solidFill>
              </a:rPr>
              <a:t>304 e 305 - </a:t>
            </a:r>
            <a:r>
              <a:rPr lang="en-US" sz="1050" dirty="0" err="1">
                <a:solidFill>
                  <a:srgbClr val="1A237E"/>
                </a:solidFill>
              </a:rPr>
              <a:t>Vigilância</a:t>
            </a:r>
            <a:r>
              <a:rPr lang="en-US" sz="1050" dirty="0">
                <a:solidFill>
                  <a:srgbClr val="1A237E"/>
                </a:solidFill>
              </a:rPr>
              <a:t> sanitaria e </a:t>
            </a:r>
            <a:r>
              <a:rPr lang="en-US" sz="1050" dirty="0" err="1">
                <a:solidFill>
                  <a:srgbClr val="1A237E"/>
                </a:solidFill>
              </a:rPr>
              <a:t>epidemiológica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3537220" y="3623491"/>
            <a:ext cx="894476" cy="1942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1A237E"/>
                </a:solidFill>
              </a:rPr>
              <a:t>R$ 267.533,15</a:t>
            </a:r>
            <a:endParaRPr lang="en-US" sz="1193" dirty="0"/>
          </a:p>
        </p:txBody>
      </p:sp>
      <p:sp>
        <p:nvSpPr>
          <p:cNvPr id="15" name="Text 12"/>
          <p:cNvSpPr/>
          <p:nvPr/>
        </p:nvSpPr>
        <p:spPr>
          <a:xfrm>
            <a:off x="571500" y="4604593"/>
            <a:ext cx="3600450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34" i="1" dirty="0">
                <a:solidFill>
                  <a:srgbClr val="757575"/>
                </a:solidFill>
              </a:rPr>
              <a:t>* Valores consolidados integrando Recursos Próprios (ASPS), Transferências da União (SUS) e do Estado.</a:t>
            </a:r>
            <a:endParaRPr lang="en-US" sz="834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711500"/>
            <a:ext cx="4000500" cy="2286000"/>
          </a:xfrm>
          <a:prstGeom prst="rect">
            <a:avLst/>
          </a:prstGeom>
        </p:spPr>
      </p:pic>
      <p:sp>
        <p:nvSpPr>
          <p:cNvPr id="18" name="Text 10">
            <a:extLst>
              <a:ext uri="{FF2B5EF4-FFF2-40B4-BE49-F238E27FC236}">
                <a16:creationId xmlns:a16="http://schemas.microsoft.com/office/drawing/2014/main" id="{D70DD528-E566-652D-17A5-D6B270F619AD}"/>
              </a:ext>
            </a:extLst>
          </p:cNvPr>
          <p:cNvSpPr/>
          <p:nvPr/>
        </p:nvSpPr>
        <p:spPr>
          <a:xfrm>
            <a:off x="571500" y="3969460"/>
            <a:ext cx="1668727" cy="170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1A237E"/>
                </a:solidFill>
              </a:rPr>
              <a:t>122 e 306 - </a:t>
            </a:r>
            <a:r>
              <a:rPr lang="en-US" sz="1050" dirty="0" err="1">
                <a:solidFill>
                  <a:srgbClr val="1A237E"/>
                </a:solidFill>
              </a:rPr>
              <a:t>Outras</a:t>
            </a:r>
            <a:r>
              <a:rPr lang="en-US" sz="1050" dirty="0">
                <a:solidFill>
                  <a:srgbClr val="1A237E"/>
                </a:solidFill>
              </a:rPr>
              <a:t> </a:t>
            </a:r>
            <a:r>
              <a:rPr lang="en-US" sz="1050" dirty="0" err="1">
                <a:solidFill>
                  <a:srgbClr val="1A237E"/>
                </a:solidFill>
              </a:rPr>
              <a:t>subfunções</a:t>
            </a:r>
            <a:endParaRPr lang="en-US" sz="1050" dirty="0"/>
          </a:p>
        </p:txBody>
      </p:sp>
      <p:sp>
        <p:nvSpPr>
          <p:cNvPr id="20" name="Text 11">
            <a:extLst>
              <a:ext uri="{FF2B5EF4-FFF2-40B4-BE49-F238E27FC236}">
                <a16:creationId xmlns:a16="http://schemas.microsoft.com/office/drawing/2014/main" id="{DCA78294-90FA-AFB2-446D-08A5C728D912}"/>
              </a:ext>
            </a:extLst>
          </p:cNvPr>
          <p:cNvSpPr/>
          <p:nvPr/>
        </p:nvSpPr>
        <p:spPr>
          <a:xfrm>
            <a:off x="3426560" y="3969460"/>
            <a:ext cx="1011495" cy="1942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1A237E"/>
                </a:solidFill>
              </a:rPr>
              <a:t>R$ 1.320.063,85</a:t>
            </a:r>
            <a:endParaRPr lang="en-US" sz="1193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9CF675B9-CA10-55A7-CD0A-5C3232027F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13"/>
          <a:stretch>
            <a:fillRect/>
          </a:stretch>
        </p:blipFill>
        <p:spPr bwMode="auto">
          <a:xfrm>
            <a:off x="7628006" y="-192713"/>
            <a:ext cx="1406360" cy="55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58341"/>
            <a:ext cx="8572500" cy="46613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1A237E"/>
                </a:solidFill>
              </a:rPr>
              <a:t>Detalhamento: Atenção Básica</a:t>
            </a:r>
            <a:endParaRPr lang="en-US" sz="2436" dirty="0"/>
          </a:p>
        </p:txBody>
      </p:sp>
      <p:sp>
        <p:nvSpPr>
          <p:cNvPr id="4" name="Shape 1"/>
          <p:cNvSpPr/>
          <p:nvPr/>
        </p:nvSpPr>
        <p:spPr>
          <a:xfrm>
            <a:off x="571500" y="1497062"/>
            <a:ext cx="3600450" cy="1000125"/>
          </a:xfrm>
          <a:prstGeom prst="rect">
            <a:avLst/>
          </a:prstGeom>
          <a:solidFill>
            <a:srgbClr val="1A237E"/>
          </a:solidFill>
          <a:ln/>
        </p:spPr>
      </p:sp>
      <p:sp>
        <p:nvSpPr>
          <p:cNvPr id="5" name="Text 2"/>
          <p:cNvSpPr/>
          <p:nvPr/>
        </p:nvSpPr>
        <p:spPr>
          <a:xfrm>
            <a:off x="714375" y="1740843"/>
            <a:ext cx="521938" cy="1472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kern="0" spc="2" dirty="0">
                <a:solidFill>
                  <a:srgbClr val="FFFFFF"/>
                </a:solidFill>
              </a:rPr>
              <a:t>Total 2025</a:t>
            </a:r>
            <a:endParaRPr lang="en-US" sz="942" dirty="0"/>
          </a:p>
        </p:txBody>
      </p:sp>
      <p:sp>
        <p:nvSpPr>
          <p:cNvPr id="6" name="Text 3"/>
          <p:cNvSpPr/>
          <p:nvPr/>
        </p:nvSpPr>
        <p:spPr>
          <a:xfrm>
            <a:off x="714375" y="1987302"/>
            <a:ext cx="3314700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E91E63"/>
                </a:solidFill>
              </a:rPr>
              <a:t>R$ 7.846.821,29</a:t>
            </a:r>
            <a:endParaRPr lang="en-US" sz="2121" dirty="0"/>
          </a:p>
        </p:txBody>
      </p:sp>
      <p:sp>
        <p:nvSpPr>
          <p:cNvPr id="7" name="Text 4"/>
          <p:cNvSpPr/>
          <p:nvPr/>
        </p:nvSpPr>
        <p:spPr>
          <a:xfrm>
            <a:off x="571500" y="2732931"/>
            <a:ext cx="360045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1A237E"/>
                </a:solidFill>
              </a:rPr>
              <a:t>Foco em Prevenção</a:t>
            </a:r>
            <a:endParaRPr lang="en-US" sz="1090" dirty="0"/>
          </a:p>
        </p:txBody>
      </p:sp>
      <p:sp>
        <p:nvSpPr>
          <p:cNvPr id="8" name="Text 5"/>
          <p:cNvSpPr/>
          <p:nvPr/>
        </p:nvSpPr>
        <p:spPr>
          <a:xfrm>
            <a:off x="571500" y="3004393"/>
            <a:ext cx="3600450" cy="16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42" dirty="0">
                <a:solidFill>
                  <a:srgbClr val="616161"/>
                </a:solidFill>
              </a:rPr>
              <a:t>Destinado ao </a:t>
            </a:r>
            <a:r>
              <a:rPr lang="en-US" sz="942" dirty="0" err="1">
                <a:solidFill>
                  <a:srgbClr val="616161"/>
                </a:solidFill>
              </a:rPr>
              <a:t>atendimento</a:t>
            </a:r>
            <a:r>
              <a:rPr lang="en-US" sz="942" dirty="0">
                <a:solidFill>
                  <a:srgbClr val="616161"/>
                </a:solidFill>
              </a:rPr>
              <a:t> </a:t>
            </a:r>
            <a:r>
              <a:rPr lang="en-US" sz="942" dirty="0" err="1">
                <a:solidFill>
                  <a:srgbClr val="616161"/>
                </a:solidFill>
              </a:rPr>
              <a:t>primário</a:t>
            </a:r>
            <a:r>
              <a:rPr lang="en-US" sz="942" dirty="0">
                <a:solidFill>
                  <a:srgbClr val="616161"/>
                </a:solidFill>
              </a:rPr>
              <a:t> </a:t>
            </a:r>
            <a:r>
              <a:rPr lang="en-US" sz="942" dirty="0" err="1">
                <a:solidFill>
                  <a:srgbClr val="616161"/>
                </a:solidFill>
              </a:rPr>
              <a:t>em</a:t>
            </a:r>
            <a:r>
              <a:rPr lang="en-US" sz="942" dirty="0">
                <a:solidFill>
                  <a:srgbClr val="616161"/>
                </a:solidFill>
              </a:rPr>
              <a:t> </a:t>
            </a:r>
            <a:r>
              <a:rPr lang="en-US" sz="942" dirty="0" err="1">
                <a:solidFill>
                  <a:srgbClr val="616161"/>
                </a:solidFill>
              </a:rPr>
              <a:t>saúde</a:t>
            </a:r>
            <a:r>
              <a:rPr lang="en-US" sz="942" dirty="0">
                <a:solidFill>
                  <a:srgbClr val="616161"/>
                </a:solidFill>
              </a:rPr>
              <a:t>.</a:t>
            </a:r>
            <a:endParaRPr lang="en-US" sz="942" dirty="0"/>
          </a:p>
        </p:txBody>
      </p:sp>
      <p:sp>
        <p:nvSpPr>
          <p:cNvPr id="9" name="Text 6"/>
          <p:cNvSpPr/>
          <p:nvPr/>
        </p:nvSpPr>
        <p:spPr>
          <a:xfrm>
            <a:off x="571500" y="3723038"/>
            <a:ext cx="360045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1A237E"/>
                </a:solidFill>
              </a:rPr>
              <a:t>Gestão de Recursos</a:t>
            </a:r>
            <a:endParaRPr lang="en-US" sz="1090" dirty="0"/>
          </a:p>
        </p:txBody>
      </p:sp>
      <p:sp>
        <p:nvSpPr>
          <p:cNvPr id="10" name="Text 7"/>
          <p:cNvSpPr/>
          <p:nvPr/>
        </p:nvSpPr>
        <p:spPr>
          <a:xfrm>
            <a:off x="571500" y="3994500"/>
            <a:ext cx="3600450" cy="3600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42" dirty="0">
                <a:solidFill>
                  <a:srgbClr val="616161"/>
                </a:solidFill>
              </a:rPr>
              <a:t>Financiamento por transferências vinculadas, com complemento do município para garantir serviços essenciais.</a:t>
            </a:r>
            <a:endParaRPr lang="en-US" sz="942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9275" y="1497062"/>
            <a:ext cx="2286000" cy="22860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150644" y="3868787"/>
            <a:ext cx="3712555" cy="27514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1A237E"/>
                </a:solidFill>
              </a:rPr>
              <a:t>Recursos Vinculados (União/Estado): R$ 5.499.691,01  (R$ 1.570.634,41 </a:t>
            </a:r>
            <a:r>
              <a:rPr lang="en-US" sz="834" dirty="0" err="1">
                <a:solidFill>
                  <a:srgbClr val="1A237E"/>
                </a:solidFill>
              </a:rPr>
              <a:t>relacionados</a:t>
            </a:r>
            <a:r>
              <a:rPr lang="en-US" sz="834" dirty="0">
                <a:solidFill>
                  <a:srgbClr val="1A237E"/>
                </a:solidFill>
              </a:rPr>
              <a:t> </a:t>
            </a:r>
          </a:p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1A237E"/>
                </a:solidFill>
              </a:rPr>
              <a:t>à </a:t>
            </a:r>
            <a:r>
              <a:rPr lang="en-US" sz="834" dirty="0" err="1">
                <a:solidFill>
                  <a:srgbClr val="1A237E"/>
                </a:solidFill>
              </a:rPr>
              <a:t>emendas</a:t>
            </a:r>
            <a:r>
              <a:rPr lang="en-US" sz="834" dirty="0">
                <a:solidFill>
                  <a:srgbClr val="1A237E"/>
                </a:solidFill>
              </a:rPr>
              <a:t>)  </a:t>
            </a:r>
            <a:endParaRPr lang="en-US" sz="834" dirty="0"/>
          </a:p>
        </p:txBody>
      </p:sp>
      <p:sp>
        <p:nvSpPr>
          <p:cNvPr id="13" name="Text 9"/>
          <p:cNvSpPr/>
          <p:nvPr/>
        </p:nvSpPr>
        <p:spPr>
          <a:xfrm>
            <a:off x="5150644" y="4095601"/>
            <a:ext cx="1840247" cy="13407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1A237E"/>
                </a:solidFill>
              </a:rPr>
              <a:t>Recursos Próprios (ASPS): R$ 2.347.130,28</a:t>
            </a:r>
            <a:endParaRPr lang="en-US" sz="834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1E6A5CC4-9F1F-CC85-4EB3-D0690E04D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13"/>
          <a:stretch>
            <a:fillRect/>
          </a:stretch>
        </p:blipFill>
        <p:spPr bwMode="auto">
          <a:xfrm>
            <a:off x="7628006" y="21697"/>
            <a:ext cx="1406360" cy="55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2836"/>
            <a:ext cx="9144000" cy="523463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58341"/>
            <a:ext cx="8572500" cy="466130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1A237E"/>
                </a:solidFill>
              </a:rPr>
              <a:t>Detalhamento: Assistência Hospitalar</a:t>
            </a:r>
            <a:endParaRPr lang="en-US" sz="2436" dirty="0"/>
          </a:p>
        </p:txBody>
      </p:sp>
      <p:sp>
        <p:nvSpPr>
          <p:cNvPr id="4" name="Shape 1"/>
          <p:cNvSpPr/>
          <p:nvPr/>
        </p:nvSpPr>
        <p:spPr>
          <a:xfrm>
            <a:off x="571500" y="1475873"/>
            <a:ext cx="3600450" cy="997481"/>
          </a:xfrm>
          <a:prstGeom prst="rect">
            <a:avLst/>
          </a:prstGeom>
          <a:solidFill>
            <a:srgbClr val="1A237E"/>
          </a:solidFill>
          <a:ln/>
        </p:spPr>
      </p:sp>
      <p:sp>
        <p:nvSpPr>
          <p:cNvPr id="5" name="Text 2"/>
          <p:cNvSpPr/>
          <p:nvPr/>
        </p:nvSpPr>
        <p:spPr>
          <a:xfrm>
            <a:off x="785812" y="1793975"/>
            <a:ext cx="521938" cy="1472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kern="0" spc="2" dirty="0">
                <a:solidFill>
                  <a:srgbClr val="FFFFFF"/>
                </a:solidFill>
              </a:rPr>
              <a:t>Total 2025</a:t>
            </a:r>
            <a:endParaRPr lang="en-US" sz="942" dirty="0"/>
          </a:p>
        </p:txBody>
      </p:sp>
      <p:sp>
        <p:nvSpPr>
          <p:cNvPr id="6" name="Text 3"/>
          <p:cNvSpPr/>
          <p:nvPr/>
        </p:nvSpPr>
        <p:spPr>
          <a:xfrm>
            <a:off x="785811" y="2039568"/>
            <a:ext cx="3171825" cy="4089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E91E63"/>
                </a:solidFill>
              </a:rPr>
              <a:t>R$ 8.312.243,94</a:t>
            </a:r>
            <a:endParaRPr lang="en-US" sz="2121" dirty="0"/>
          </a:p>
        </p:txBody>
      </p:sp>
      <p:sp>
        <p:nvSpPr>
          <p:cNvPr id="7" name="Text 4"/>
          <p:cNvSpPr/>
          <p:nvPr/>
        </p:nvSpPr>
        <p:spPr>
          <a:xfrm>
            <a:off x="571498" y="3037049"/>
            <a:ext cx="360045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1A237E"/>
                </a:solidFill>
              </a:rPr>
              <a:t>Média e Alta Complexidade</a:t>
            </a:r>
            <a:endParaRPr lang="en-US" sz="1090" dirty="0"/>
          </a:p>
        </p:txBody>
      </p:sp>
      <p:sp>
        <p:nvSpPr>
          <p:cNvPr id="8" name="Text 5"/>
          <p:cNvSpPr/>
          <p:nvPr/>
        </p:nvSpPr>
        <p:spPr>
          <a:xfrm>
            <a:off x="571500" y="3218410"/>
            <a:ext cx="3600450" cy="2821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00"/>
              </a:lnSpc>
            </a:pPr>
            <a:r>
              <a:rPr lang="en-US" sz="834" dirty="0">
                <a:solidFill>
                  <a:srgbClr val="1A237E"/>
                </a:solidFill>
              </a:rPr>
              <a:t>Recursos </a:t>
            </a:r>
            <a:r>
              <a:rPr lang="en-US" sz="834" dirty="0" err="1">
                <a:solidFill>
                  <a:srgbClr val="1A237E"/>
                </a:solidFill>
              </a:rPr>
              <a:t>aplicados</a:t>
            </a:r>
            <a:r>
              <a:rPr lang="en-US" sz="834" dirty="0">
                <a:solidFill>
                  <a:srgbClr val="1A237E"/>
                </a:solidFill>
              </a:rPr>
              <a:t> </a:t>
            </a:r>
            <a:r>
              <a:rPr lang="en-US" sz="834" dirty="0" err="1">
                <a:solidFill>
                  <a:srgbClr val="1A237E"/>
                </a:solidFill>
              </a:rPr>
              <a:t>em</a:t>
            </a:r>
            <a:r>
              <a:rPr lang="en-US" sz="834" dirty="0">
                <a:solidFill>
                  <a:srgbClr val="1A237E"/>
                </a:solidFill>
              </a:rPr>
              <a:t> </a:t>
            </a:r>
            <a:r>
              <a:rPr lang="en-US" sz="834" dirty="0" err="1">
                <a:solidFill>
                  <a:srgbClr val="1A237E"/>
                </a:solidFill>
              </a:rPr>
              <a:t>atendimento</a:t>
            </a:r>
            <a:r>
              <a:rPr lang="en-US" sz="834" dirty="0">
                <a:solidFill>
                  <a:srgbClr val="1A237E"/>
                </a:solidFill>
              </a:rPr>
              <a:t> </a:t>
            </a:r>
            <a:r>
              <a:rPr lang="en-US" sz="834" dirty="0" err="1">
                <a:solidFill>
                  <a:srgbClr val="1A237E"/>
                </a:solidFill>
              </a:rPr>
              <a:t>hospitalar</a:t>
            </a:r>
            <a:r>
              <a:rPr lang="en-US" sz="834" dirty="0">
                <a:solidFill>
                  <a:srgbClr val="1A237E"/>
                </a:solidFill>
              </a:rPr>
              <a:t> e ambulatorial </a:t>
            </a:r>
            <a:r>
              <a:rPr lang="en-US" sz="834" dirty="0" err="1">
                <a:solidFill>
                  <a:srgbClr val="1A237E"/>
                </a:solidFill>
              </a:rPr>
              <a:t>especializado</a:t>
            </a:r>
            <a:r>
              <a:rPr lang="en-US" sz="834" dirty="0">
                <a:solidFill>
                  <a:srgbClr val="1A237E"/>
                </a:solidFill>
              </a:rPr>
              <a:t>, </a:t>
            </a:r>
            <a:r>
              <a:rPr lang="en-US" sz="834" dirty="0" err="1">
                <a:solidFill>
                  <a:srgbClr val="1A237E"/>
                </a:solidFill>
              </a:rPr>
              <a:t>exames</a:t>
            </a:r>
            <a:r>
              <a:rPr lang="en-US" sz="834" dirty="0">
                <a:solidFill>
                  <a:srgbClr val="1A237E"/>
                </a:solidFill>
              </a:rPr>
              <a:t>, TFD.</a:t>
            </a:r>
          </a:p>
        </p:txBody>
      </p:sp>
      <p:sp>
        <p:nvSpPr>
          <p:cNvPr id="9" name="Text 6"/>
          <p:cNvSpPr/>
          <p:nvPr/>
        </p:nvSpPr>
        <p:spPr>
          <a:xfrm>
            <a:off x="571500" y="4146813"/>
            <a:ext cx="360045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1A237E"/>
                </a:solidFill>
              </a:rPr>
              <a:t>Comprometimento Municipal</a:t>
            </a:r>
            <a:endParaRPr lang="en-US" sz="1090" dirty="0"/>
          </a:p>
        </p:txBody>
      </p:sp>
      <p:sp>
        <p:nvSpPr>
          <p:cNvPr id="10" name="Text 7"/>
          <p:cNvSpPr/>
          <p:nvPr/>
        </p:nvSpPr>
        <p:spPr>
          <a:xfrm>
            <a:off x="571498" y="4322965"/>
            <a:ext cx="3600450" cy="4231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00"/>
              </a:lnSpc>
            </a:pPr>
            <a:r>
              <a:rPr lang="en-US" sz="834" dirty="0">
                <a:solidFill>
                  <a:srgbClr val="1A237E"/>
                </a:solidFill>
              </a:rPr>
              <a:t>Esta área representa o maior volume de recursos próprios (ASPS) investidos pelo município, garantindo o acesso da população a </a:t>
            </a:r>
            <a:r>
              <a:rPr lang="en-US" sz="834" dirty="0" err="1">
                <a:solidFill>
                  <a:srgbClr val="1A237E"/>
                </a:solidFill>
              </a:rPr>
              <a:t>serviços</a:t>
            </a:r>
            <a:r>
              <a:rPr lang="en-US" sz="834" dirty="0">
                <a:solidFill>
                  <a:srgbClr val="1A237E"/>
                </a:solidFill>
              </a:rPr>
              <a:t> </a:t>
            </a:r>
            <a:r>
              <a:rPr lang="en-US" sz="834" dirty="0" err="1">
                <a:solidFill>
                  <a:srgbClr val="1A237E"/>
                </a:solidFill>
              </a:rPr>
              <a:t>especializados</a:t>
            </a:r>
            <a:r>
              <a:rPr lang="en-US" sz="834" dirty="0">
                <a:solidFill>
                  <a:srgbClr val="1A237E"/>
                </a:solidFill>
              </a:rPr>
              <a:t>, </a:t>
            </a:r>
            <a:r>
              <a:rPr lang="en-US" sz="834" dirty="0" err="1">
                <a:solidFill>
                  <a:srgbClr val="1A237E"/>
                </a:solidFill>
              </a:rPr>
              <a:t>principalmente</a:t>
            </a:r>
            <a:r>
              <a:rPr lang="en-US" sz="834" dirty="0">
                <a:solidFill>
                  <a:srgbClr val="1A237E"/>
                </a:solidFill>
              </a:rPr>
              <a:t> via </a:t>
            </a:r>
            <a:r>
              <a:rPr lang="en-US" sz="834" dirty="0" err="1">
                <a:solidFill>
                  <a:srgbClr val="1A237E"/>
                </a:solidFill>
              </a:rPr>
              <a:t>consórcio</a:t>
            </a:r>
            <a:r>
              <a:rPr lang="en-US" sz="834" dirty="0">
                <a:solidFill>
                  <a:srgbClr val="1A237E"/>
                </a:solidFill>
              </a:rPr>
              <a:t> de </a:t>
            </a:r>
            <a:r>
              <a:rPr lang="en-US" sz="834" dirty="0" err="1">
                <a:solidFill>
                  <a:srgbClr val="1A237E"/>
                </a:solidFill>
              </a:rPr>
              <a:t>saúde</a:t>
            </a:r>
            <a:r>
              <a:rPr lang="en-US" sz="834" dirty="0">
                <a:solidFill>
                  <a:srgbClr val="1A237E"/>
                </a:solidFill>
              </a:rPr>
              <a:t>.</a:t>
            </a:r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2119" y="1639937"/>
            <a:ext cx="2500313" cy="250031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150644" y="4354562"/>
            <a:ext cx="3593933" cy="13407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1A237E"/>
                </a:solidFill>
              </a:rPr>
              <a:t>Recursos Próprios (ASPS): R$ 6.907.335,01 (R$ 703.068,15 </a:t>
            </a:r>
            <a:r>
              <a:rPr lang="en-US" sz="834" dirty="0" err="1">
                <a:solidFill>
                  <a:srgbClr val="1A237E"/>
                </a:solidFill>
              </a:rPr>
              <a:t>relacionados</a:t>
            </a:r>
            <a:r>
              <a:rPr lang="en-US" sz="834" dirty="0">
                <a:solidFill>
                  <a:srgbClr val="1A237E"/>
                </a:solidFill>
              </a:rPr>
              <a:t> à </a:t>
            </a:r>
            <a:r>
              <a:rPr lang="en-US" sz="834" dirty="0" err="1">
                <a:solidFill>
                  <a:srgbClr val="1A237E"/>
                </a:solidFill>
              </a:rPr>
              <a:t>emendas</a:t>
            </a:r>
            <a:r>
              <a:rPr lang="en-US" sz="834" dirty="0">
                <a:solidFill>
                  <a:srgbClr val="1A237E"/>
                </a:solidFill>
              </a:rPr>
              <a:t>)</a:t>
            </a:r>
            <a:endParaRPr lang="en-US" sz="834" dirty="0"/>
          </a:p>
        </p:txBody>
      </p:sp>
      <p:sp>
        <p:nvSpPr>
          <p:cNvPr id="13" name="Text 9"/>
          <p:cNvSpPr/>
          <p:nvPr/>
        </p:nvSpPr>
        <p:spPr>
          <a:xfrm>
            <a:off x="5150644" y="4581376"/>
            <a:ext cx="2324354" cy="13407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1A237E"/>
                </a:solidFill>
              </a:rPr>
              <a:t>Recursos Vinculados (União/Estado): R$ 1.404.908,93</a:t>
            </a:r>
            <a:endParaRPr lang="en-US" sz="834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88E5C2EE-71B3-CBAC-491A-BFFEC8A9ED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13"/>
          <a:stretch>
            <a:fillRect/>
          </a:stretch>
        </p:blipFill>
        <p:spPr bwMode="auto">
          <a:xfrm>
            <a:off x="7628006" y="21697"/>
            <a:ext cx="1406360" cy="55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23463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58341"/>
            <a:ext cx="4915898" cy="800604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1A237E"/>
                </a:solidFill>
              </a:rPr>
              <a:t>Detalhamento: </a:t>
            </a:r>
            <a:r>
              <a:rPr lang="en-US" sz="2436" b="1" dirty="0" err="1">
                <a:solidFill>
                  <a:srgbClr val="1A237E"/>
                </a:solidFill>
              </a:rPr>
              <a:t>Suporte</a:t>
            </a:r>
            <a:r>
              <a:rPr lang="en-US" sz="2436" b="1" dirty="0">
                <a:solidFill>
                  <a:srgbClr val="1A237E"/>
                </a:solidFill>
              </a:rPr>
              <a:t> </a:t>
            </a:r>
            <a:r>
              <a:rPr lang="en-US" sz="2436" b="1" dirty="0" err="1">
                <a:solidFill>
                  <a:srgbClr val="1A237E"/>
                </a:solidFill>
              </a:rPr>
              <a:t>Profilático</a:t>
            </a:r>
            <a:r>
              <a:rPr lang="en-US" sz="2436" b="1" dirty="0">
                <a:solidFill>
                  <a:srgbClr val="1A237E"/>
                </a:solidFill>
              </a:rPr>
              <a:t> e </a:t>
            </a:r>
          </a:p>
          <a:p>
            <a:pPr marL="0" indent="0" algn="l">
              <a:lnSpc>
                <a:spcPts val="3200"/>
              </a:lnSpc>
              <a:buNone/>
            </a:pPr>
            <a:r>
              <a:rPr lang="en-US" sz="2436" b="1" dirty="0" err="1">
                <a:solidFill>
                  <a:srgbClr val="1A237E"/>
                </a:solidFill>
              </a:rPr>
              <a:t>Terapêutico</a:t>
            </a:r>
            <a:endParaRPr lang="en-US" sz="2436" dirty="0"/>
          </a:p>
        </p:txBody>
      </p:sp>
      <p:sp>
        <p:nvSpPr>
          <p:cNvPr id="4" name="Shape 1"/>
          <p:cNvSpPr/>
          <p:nvPr/>
        </p:nvSpPr>
        <p:spPr>
          <a:xfrm>
            <a:off x="571500" y="1475873"/>
            <a:ext cx="3600450" cy="997481"/>
          </a:xfrm>
          <a:prstGeom prst="rect">
            <a:avLst/>
          </a:prstGeom>
          <a:solidFill>
            <a:srgbClr val="1A237E"/>
          </a:solidFill>
          <a:ln/>
        </p:spPr>
      </p:sp>
      <p:sp>
        <p:nvSpPr>
          <p:cNvPr id="5" name="Text 2"/>
          <p:cNvSpPr/>
          <p:nvPr/>
        </p:nvSpPr>
        <p:spPr>
          <a:xfrm>
            <a:off x="785812" y="1793975"/>
            <a:ext cx="521938" cy="1472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kern="0" spc="2" dirty="0">
                <a:solidFill>
                  <a:srgbClr val="FFFFFF"/>
                </a:solidFill>
              </a:rPr>
              <a:t>Total 2025</a:t>
            </a:r>
            <a:endParaRPr lang="en-US" sz="942" dirty="0"/>
          </a:p>
        </p:txBody>
      </p:sp>
      <p:sp>
        <p:nvSpPr>
          <p:cNvPr id="6" name="Text 3"/>
          <p:cNvSpPr/>
          <p:nvPr/>
        </p:nvSpPr>
        <p:spPr>
          <a:xfrm>
            <a:off x="785811" y="2039568"/>
            <a:ext cx="1598194" cy="3411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E91E63"/>
                </a:solidFill>
              </a:rPr>
              <a:t>R$ 795.731,11</a:t>
            </a:r>
            <a:endParaRPr lang="en-US" sz="2121" dirty="0"/>
          </a:p>
        </p:txBody>
      </p:sp>
      <p:sp>
        <p:nvSpPr>
          <p:cNvPr id="7" name="Text 4"/>
          <p:cNvSpPr/>
          <p:nvPr/>
        </p:nvSpPr>
        <p:spPr>
          <a:xfrm>
            <a:off x="571500" y="3290143"/>
            <a:ext cx="1431482" cy="18114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 err="1">
                <a:solidFill>
                  <a:srgbClr val="1A237E"/>
                </a:solidFill>
              </a:rPr>
              <a:t>Assistência</a:t>
            </a:r>
            <a:r>
              <a:rPr lang="en-US" sz="1090" b="1" dirty="0">
                <a:solidFill>
                  <a:srgbClr val="1A237E"/>
                </a:solidFill>
              </a:rPr>
              <a:t> </a:t>
            </a:r>
            <a:r>
              <a:rPr lang="en-US" sz="1090" b="1" dirty="0" err="1">
                <a:solidFill>
                  <a:srgbClr val="1A237E"/>
                </a:solidFill>
              </a:rPr>
              <a:t>farmacêutica</a:t>
            </a:r>
            <a:endParaRPr lang="en-US" sz="1090" dirty="0"/>
          </a:p>
        </p:txBody>
      </p:sp>
      <p:sp>
        <p:nvSpPr>
          <p:cNvPr id="8" name="Text 5"/>
          <p:cNvSpPr/>
          <p:nvPr/>
        </p:nvSpPr>
        <p:spPr>
          <a:xfrm>
            <a:off x="571500" y="3575893"/>
            <a:ext cx="3600450" cy="1340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00"/>
              </a:lnSpc>
            </a:pPr>
            <a:r>
              <a:rPr lang="en-US" sz="834" dirty="0" err="1">
                <a:solidFill>
                  <a:srgbClr val="1A237E"/>
                </a:solidFill>
              </a:rPr>
              <a:t>Medicamentos</a:t>
            </a:r>
            <a:r>
              <a:rPr lang="en-US" sz="834" dirty="0">
                <a:solidFill>
                  <a:srgbClr val="1A237E"/>
                </a:solidFill>
              </a:rPr>
              <a:t> para </a:t>
            </a:r>
            <a:r>
              <a:rPr lang="en-US" sz="834" dirty="0" err="1">
                <a:solidFill>
                  <a:srgbClr val="1A237E"/>
                </a:solidFill>
              </a:rPr>
              <a:t>uso</a:t>
            </a:r>
            <a:r>
              <a:rPr lang="en-US" sz="834" dirty="0">
                <a:solidFill>
                  <a:srgbClr val="1A237E"/>
                </a:solidFill>
              </a:rPr>
              <a:t> </a:t>
            </a:r>
            <a:r>
              <a:rPr lang="en-US" sz="834" dirty="0" err="1">
                <a:solidFill>
                  <a:srgbClr val="1A237E"/>
                </a:solidFill>
              </a:rPr>
              <a:t>domiciliar</a:t>
            </a:r>
            <a:r>
              <a:rPr lang="en-US" sz="834" dirty="0">
                <a:solidFill>
                  <a:srgbClr val="1A237E"/>
                </a:solidFill>
              </a:rPr>
              <a:t>.</a:t>
            </a:r>
          </a:p>
        </p:txBody>
      </p:sp>
      <p:sp>
        <p:nvSpPr>
          <p:cNvPr id="9" name="Text 6"/>
          <p:cNvSpPr/>
          <p:nvPr/>
        </p:nvSpPr>
        <p:spPr>
          <a:xfrm>
            <a:off x="571500" y="4408838"/>
            <a:ext cx="360045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1A237E"/>
                </a:solidFill>
              </a:rPr>
              <a:t>Comprometimento Municipal</a:t>
            </a:r>
            <a:endParaRPr lang="en-US" sz="1090" dirty="0"/>
          </a:p>
        </p:txBody>
      </p:sp>
      <p:sp>
        <p:nvSpPr>
          <p:cNvPr id="10" name="Text 7"/>
          <p:cNvSpPr/>
          <p:nvPr/>
        </p:nvSpPr>
        <p:spPr>
          <a:xfrm>
            <a:off x="571500" y="4694588"/>
            <a:ext cx="3600450" cy="16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 err="1">
                <a:solidFill>
                  <a:srgbClr val="1A237E"/>
                </a:solidFill>
              </a:rPr>
              <a:t>Cerca</a:t>
            </a:r>
            <a:r>
              <a:rPr lang="en-US" sz="834" dirty="0">
                <a:solidFill>
                  <a:srgbClr val="1A237E"/>
                </a:solidFill>
              </a:rPr>
              <a:t> de 80% do </a:t>
            </a:r>
            <a:r>
              <a:rPr lang="en-US" sz="834" dirty="0" err="1">
                <a:solidFill>
                  <a:srgbClr val="1A237E"/>
                </a:solidFill>
              </a:rPr>
              <a:t>empenhado</a:t>
            </a:r>
            <a:r>
              <a:rPr lang="en-US" sz="834" dirty="0">
                <a:solidFill>
                  <a:srgbClr val="1A237E"/>
                </a:solidFill>
              </a:rPr>
              <a:t> </a:t>
            </a:r>
            <a:r>
              <a:rPr lang="en-US" sz="834" dirty="0" err="1">
                <a:solidFill>
                  <a:srgbClr val="1A237E"/>
                </a:solidFill>
              </a:rPr>
              <a:t>está</a:t>
            </a:r>
            <a:r>
              <a:rPr lang="en-US" sz="834" dirty="0">
                <a:solidFill>
                  <a:srgbClr val="1A237E"/>
                </a:solidFill>
              </a:rPr>
              <a:t> </a:t>
            </a:r>
            <a:r>
              <a:rPr lang="en-US" sz="834" dirty="0" err="1">
                <a:solidFill>
                  <a:srgbClr val="1A237E"/>
                </a:solidFill>
              </a:rPr>
              <a:t>relacionado</a:t>
            </a:r>
            <a:r>
              <a:rPr lang="en-US" sz="834" dirty="0">
                <a:solidFill>
                  <a:srgbClr val="1A237E"/>
                </a:solidFill>
              </a:rPr>
              <a:t> à </a:t>
            </a:r>
            <a:r>
              <a:rPr lang="en-US" sz="834" dirty="0" err="1">
                <a:solidFill>
                  <a:srgbClr val="1A237E"/>
                </a:solidFill>
              </a:rPr>
              <a:t>recursos</a:t>
            </a:r>
            <a:r>
              <a:rPr lang="en-US" sz="834" dirty="0">
                <a:solidFill>
                  <a:srgbClr val="1A237E"/>
                </a:solidFill>
              </a:rPr>
              <a:t> </a:t>
            </a:r>
            <a:r>
              <a:rPr lang="en-US" sz="834" dirty="0" err="1">
                <a:solidFill>
                  <a:srgbClr val="1A237E"/>
                </a:solidFill>
              </a:rPr>
              <a:t>próprios</a:t>
            </a:r>
            <a:r>
              <a:rPr lang="en-US" sz="942" dirty="0">
                <a:solidFill>
                  <a:srgbClr val="616161"/>
                </a:solidFill>
              </a:rPr>
              <a:t>.</a:t>
            </a:r>
            <a:endParaRPr lang="en-US" sz="942" dirty="0"/>
          </a:p>
        </p:txBody>
      </p:sp>
      <p:sp>
        <p:nvSpPr>
          <p:cNvPr id="12" name="Text 8"/>
          <p:cNvSpPr/>
          <p:nvPr/>
        </p:nvSpPr>
        <p:spPr>
          <a:xfrm>
            <a:off x="5150644" y="4354562"/>
            <a:ext cx="1766509" cy="13407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1A237E"/>
                </a:solidFill>
              </a:rPr>
              <a:t>Recursos Próprios (ASPS): R$635.882,79</a:t>
            </a:r>
            <a:endParaRPr lang="en-US" sz="834" dirty="0"/>
          </a:p>
        </p:txBody>
      </p:sp>
      <p:sp>
        <p:nvSpPr>
          <p:cNvPr id="13" name="Text 9"/>
          <p:cNvSpPr/>
          <p:nvPr/>
        </p:nvSpPr>
        <p:spPr>
          <a:xfrm>
            <a:off x="5150644" y="4581376"/>
            <a:ext cx="2242602" cy="13407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1A237E"/>
                </a:solidFill>
              </a:rPr>
              <a:t>Recursos Vinculados (União/Estado): R$ 159.848,32</a:t>
            </a:r>
            <a:endParaRPr lang="en-US" sz="834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962215A1-00D1-C14A-C3CA-5458158768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3841" y="1245311"/>
            <a:ext cx="4571429" cy="275238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A4C08FA-BE6B-06BE-C56F-1769B6771C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13"/>
          <a:stretch>
            <a:fillRect/>
          </a:stretch>
        </p:blipFill>
        <p:spPr bwMode="auto">
          <a:xfrm>
            <a:off x="7628006" y="21697"/>
            <a:ext cx="1406360" cy="55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4085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23463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58341"/>
            <a:ext cx="4955267" cy="800604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1A237E"/>
                </a:solidFill>
              </a:rPr>
              <a:t>Detalhamento: </a:t>
            </a:r>
            <a:r>
              <a:rPr lang="en-US" sz="2436" b="1" dirty="0" err="1">
                <a:solidFill>
                  <a:srgbClr val="1A237E"/>
                </a:solidFill>
              </a:rPr>
              <a:t>Vigilância</a:t>
            </a:r>
            <a:r>
              <a:rPr lang="en-US" sz="2436" b="1" dirty="0">
                <a:solidFill>
                  <a:srgbClr val="1A237E"/>
                </a:solidFill>
              </a:rPr>
              <a:t> </a:t>
            </a:r>
            <a:r>
              <a:rPr lang="en-US" sz="2436" b="1" dirty="0" err="1">
                <a:solidFill>
                  <a:srgbClr val="1A237E"/>
                </a:solidFill>
              </a:rPr>
              <a:t>Sanitária</a:t>
            </a:r>
            <a:r>
              <a:rPr lang="en-US" sz="2436" b="1" dirty="0">
                <a:solidFill>
                  <a:srgbClr val="1A237E"/>
                </a:solidFill>
              </a:rPr>
              <a:t> e </a:t>
            </a:r>
          </a:p>
          <a:p>
            <a:pPr marL="0" indent="0" algn="l">
              <a:lnSpc>
                <a:spcPts val="3200"/>
              </a:lnSpc>
              <a:buNone/>
            </a:pPr>
            <a:r>
              <a:rPr lang="en-US" sz="2436" b="1" dirty="0" err="1">
                <a:solidFill>
                  <a:srgbClr val="1A237E"/>
                </a:solidFill>
              </a:rPr>
              <a:t>Epidemiológica</a:t>
            </a:r>
            <a:endParaRPr lang="en-US" sz="2436" dirty="0"/>
          </a:p>
        </p:txBody>
      </p:sp>
      <p:sp>
        <p:nvSpPr>
          <p:cNvPr id="4" name="Shape 1"/>
          <p:cNvSpPr/>
          <p:nvPr/>
        </p:nvSpPr>
        <p:spPr>
          <a:xfrm>
            <a:off x="571500" y="1475873"/>
            <a:ext cx="3600450" cy="997481"/>
          </a:xfrm>
          <a:prstGeom prst="rect">
            <a:avLst/>
          </a:prstGeom>
          <a:solidFill>
            <a:srgbClr val="1A237E"/>
          </a:solidFill>
          <a:ln/>
        </p:spPr>
      </p:sp>
      <p:sp>
        <p:nvSpPr>
          <p:cNvPr id="5" name="Text 2"/>
          <p:cNvSpPr/>
          <p:nvPr/>
        </p:nvSpPr>
        <p:spPr>
          <a:xfrm>
            <a:off x="785812" y="1793975"/>
            <a:ext cx="521938" cy="1472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kern="0" spc="2" dirty="0">
                <a:solidFill>
                  <a:srgbClr val="FFFFFF"/>
                </a:solidFill>
              </a:rPr>
              <a:t>Total 2025</a:t>
            </a:r>
            <a:endParaRPr lang="en-US" sz="942" dirty="0"/>
          </a:p>
        </p:txBody>
      </p:sp>
      <p:sp>
        <p:nvSpPr>
          <p:cNvPr id="6" name="Text 3"/>
          <p:cNvSpPr/>
          <p:nvPr/>
        </p:nvSpPr>
        <p:spPr>
          <a:xfrm>
            <a:off x="785811" y="2039568"/>
            <a:ext cx="1598194" cy="3411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E91E63"/>
                </a:solidFill>
              </a:rPr>
              <a:t>R$ 267.533,15</a:t>
            </a:r>
            <a:endParaRPr lang="en-US" sz="2121" dirty="0"/>
          </a:p>
        </p:txBody>
      </p:sp>
      <p:sp>
        <p:nvSpPr>
          <p:cNvPr id="7" name="Text 4"/>
          <p:cNvSpPr/>
          <p:nvPr/>
        </p:nvSpPr>
        <p:spPr>
          <a:xfrm>
            <a:off x="571500" y="3290143"/>
            <a:ext cx="607539" cy="18114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 err="1">
                <a:solidFill>
                  <a:srgbClr val="1A237E"/>
                </a:solidFill>
              </a:rPr>
              <a:t>Prevenção</a:t>
            </a:r>
            <a:endParaRPr lang="en-US" sz="1090" dirty="0"/>
          </a:p>
        </p:txBody>
      </p:sp>
      <p:sp>
        <p:nvSpPr>
          <p:cNvPr id="8" name="Text 5"/>
          <p:cNvSpPr/>
          <p:nvPr/>
        </p:nvSpPr>
        <p:spPr>
          <a:xfrm>
            <a:off x="571500" y="3575893"/>
            <a:ext cx="3600450" cy="2821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00"/>
              </a:lnSpc>
            </a:pPr>
            <a:r>
              <a:rPr lang="en-US" sz="834" dirty="0" err="1">
                <a:solidFill>
                  <a:srgbClr val="1A237E"/>
                </a:solidFill>
              </a:rPr>
              <a:t>Promover</a:t>
            </a:r>
            <a:r>
              <a:rPr lang="en-US" sz="834" dirty="0">
                <a:solidFill>
                  <a:srgbClr val="1A237E"/>
                </a:solidFill>
              </a:rPr>
              <a:t> a </a:t>
            </a:r>
            <a:r>
              <a:rPr lang="en-US" sz="834" dirty="0" err="1">
                <a:solidFill>
                  <a:srgbClr val="1A237E"/>
                </a:solidFill>
              </a:rPr>
              <a:t>saúde</a:t>
            </a:r>
            <a:r>
              <a:rPr lang="en-US" sz="834" dirty="0">
                <a:solidFill>
                  <a:srgbClr val="1A237E"/>
                </a:solidFill>
              </a:rPr>
              <a:t> da </a:t>
            </a:r>
            <a:r>
              <a:rPr lang="en-US" sz="834" dirty="0" err="1">
                <a:solidFill>
                  <a:srgbClr val="1A237E"/>
                </a:solidFill>
              </a:rPr>
              <a:t>população</a:t>
            </a:r>
            <a:r>
              <a:rPr lang="en-US" sz="834" dirty="0">
                <a:solidFill>
                  <a:srgbClr val="1A237E"/>
                </a:solidFill>
              </a:rPr>
              <a:t> </a:t>
            </a:r>
            <a:r>
              <a:rPr lang="en-US" sz="834" dirty="0" err="1">
                <a:solidFill>
                  <a:srgbClr val="1A237E"/>
                </a:solidFill>
              </a:rPr>
              <a:t>através</a:t>
            </a:r>
            <a:r>
              <a:rPr lang="en-US" sz="834" dirty="0">
                <a:solidFill>
                  <a:srgbClr val="1A237E"/>
                </a:solidFill>
              </a:rPr>
              <a:t> da </a:t>
            </a:r>
            <a:r>
              <a:rPr lang="en-US" sz="834" dirty="0" err="1">
                <a:solidFill>
                  <a:srgbClr val="1A237E"/>
                </a:solidFill>
              </a:rPr>
              <a:t>prevenção</a:t>
            </a:r>
            <a:r>
              <a:rPr lang="en-US" sz="834" dirty="0">
                <a:solidFill>
                  <a:srgbClr val="1A237E"/>
                </a:solidFill>
              </a:rPr>
              <a:t> de </a:t>
            </a:r>
            <a:r>
              <a:rPr lang="en-US" sz="834" dirty="0" err="1">
                <a:solidFill>
                  <a:srgbClr val="1A237E"/>
                </a:solidFill>
              </a:rPr>
              <a:t>riscos</a:t>
            </a:r>
            <a:r>
              <a:rPr lang="en-US" sz="834" dirty="0">
                <a:solidFill>
                  <a:srgbClr val="1A237E"/>
                </a:solidFill>
              </a:rPr>
              <a:t> e </a:t>
            </a:r>
            <a:r>
              <a:rPr lang="en-US" sz="834" dirty="0" err="1">
                <a:solidFill>
                  <a:srgbClr val="1A237E"/>
                </a:solidFill>
              </a:rPr>
              <a:t>controle</a:t>
            </a:r>
            <a:r>
              <a:rPr lang="en-US" sz="834" dirty="0">
                <a:solidFill>
                  <a:srgbClr val="1A237E"/>
                </a:solidFill>
              </a:rPr>
              <a:t> de </a:t>
            </a:r>
            <a:r>
              <a:rPr lang="en-US" sz="834" dirty="0" err="1">
                <a:solidFill>
                  <a:srgbClr val="1A237E"/>
                </a:solidFill>
              </a:rPr>
              <a:t>doenças</a:t>
            </a:r>
            <a:r>
              <a:rPr lang="en-US" sz="834" dirty="0">
                <a:solidFill>
                  <a:srgbClr val="1A237E"/>
                </a:solidFill>
              </a:rPr>
              <a:t>.</a:t>
            </a:r>
          </a:p>
        </p:txBody>
      </p:sp>
      <p:sp>
        <p:nvSpPr>
          <p:cNvPr id="9" name="Text 6"/>
          <p:cNvSpPr/>
          <p:nvPr/>
        </p:nvSpPr>
        <p:spPr>
          <a:xfrm>
            <a:off x="571500" y="4408838"/>
            <a:ext cx="360045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1A237E"/>
                </a:solidFill>
              </a:rPr>
              <a:t>Comprometimento Municipal</a:t>
            </a:r>
            <a:endParaRPr lang="en-US" sz="1090" dirty="0"/>
          </a:p>
        </p:txBody>
      </p:sp>
      <p:sp>
        <p:nvSpPr>
          <p:cNvPr id="10" name="Text 7"/>
          <p:cNvSpPr/>
          <p:nvPr/>
        </p:nvSpPr>
        <p:spPr>
          <a:xfrm>
            <a:off x="571500" y="4694588"/>
            <a:ext cx="3600450" cy="16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 err="1">
                <a:solidFill>
                  <a:srgbClr val="1A237E"/>
                </a:solidFill>
              </a:rPr>
              <a:t>Cerca</a:t>
            </a:r>
            <a:r>
              <a:rPr lang="en-US" sz="834" dirty="0">
                <a:solidFill>
                  <a:srgbClr val="1A237E"/>
                </a:solidFill>
              </a:rPr>
              <a:t> de 36% </a:t>
            </a:r>
            <a:r>
              <a:rPr lang="en-US" sz="834" dirty="0" err="1">
                <a:solidFill>
                  <a:srgbClr val="1A237E"/>
                </a:solidFill>
              </a:rPr>
              <a:t>garantido</a:t>
            </a:r>
            <a:r>
              <a:rPr lang="en-US" sz="834" dirty="0">
                <a:solidFill>
                  <a:srgbClr val="1A237E"/>
                </a:solidFill>
              </a:rPr>
              <a:t> com </a:t>
            </a:r>
            <a:r>
              <a:rPr lang="en-US" sz="834" dirty="0" err="1">
                <a:solidFill>
                  <a:srgbClr val="1A237E"/>
                </a:solidFill>
              </a:rPr>
              <a:t>recursos</a:t>
            </a:r>
            <a:r>
              <a:rPr lang="en-US" sz="834" dirty="0">
                <a:solidFill>
                  <a:srgbClr val="1A237E"/>
                </a:solidFill>
              </a:rPr>
              <a:t> </a:t>
            </a:r>
            <a:r>
              <a:rPr lang="en-US" sz="834" dirty="0" err="1">
                <a:solidFill>
                  <a:srgbClr val="1A237E"/>
                </a:solidFill>
              </a:rPr>
              <a:t>próprios</a:t>
            </a:r>
            <a:r>
              <a:rPr lang="en-US" sz="942" dirty="0">
                <a:solidFill>
                  <a:srgbClr val="616161"/>
                </a:solidFill>
              </a:rPr>
              <a:t>.</a:t>
            </a:r>
            <a:endParaRPr lang="en-US" sz="942" dirty="0"/>
          </a:p>
        </p:txBody>
      </p:sp>
      <p:sp>
        <p:nvSpPr>
          <p:cNvPr id="12" name="Text 8"/>
          <p:cNvSpPr/>
          <p:nvPr/>
        </p:nvSpPr>
        <p:spPr>
          <a:xfrm>
            <a:off x="5150644" y="4354562"/>
            <a:ext cx="1703993" cy="13407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1A237E"/>
                </a:solidFill>
              </a:rPr>
              <a:t>Recursos Próprios (ASPS): R$ 97.424,12</a:t>
            </a:r>
            <a:endParaRPr lang="en-US" sz="834" dirty="0"/>
          </a:p>
        </p:txBody>
      </p:sp>
      <p:sp>
        <p:nvSpPr>
          <p:cNvPr id="13" name="Text 9"/>
          <p:cNvSpPr/>
          <p:nvPr/>
        </p:nvSpPr>
        <p:spPr>
          <a:xfrm>
            <a:off x="5150644" y="4581376"/>
            <a:ext cx="2242602" cy="13407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1A237E"/>
                </a:solidFill>
              </a:rPr>
              <a:t>Recursos Vinculados (União/Estado): R$ 170.109,03</a:t>
            </a:r>
            <a:endParaRPr lang="en-US" sz="834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90FADE7A-628C-5EE4-DE98-07D15FCDCC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5820" y="1229484"/>
            <a:ext cx="4571429" cy="275238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1EC3199-6AA5-9437-3FDD-895FC54A91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13"/>
          <a:stretch>
            <a:fillRect/>
          </a:stretch>
        </p:blipFill>
        <p:spPr bwMode="auto">
          <a:xfrm>
            <a:off x="7628006" y="21697"/>
            <a:ext cx="1406360" cy="55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7654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23463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58341"/>
            <a:ext cx="4610045" cy="390235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6" b="1" dirty="0">
                <a:solidFill>
                  <a:srgbClr val="1A237E"/>
                </a:solidFill>
              </a:rPr>
              <a:t>Detalhamento: </a:t>
            </a:r>
            <a:r>
              <a:rPr lang="en-US" sz="2436" b="1" dirty="0" err="1">
                <a:solidFill>
                  <a:srgbClr val="1A237E"/>
                </a:solidFill>
              </a:rPr>
              <a:t>Outras</a:t>
            </a:r>
            <a:r>
              <a:rPr lang="en-US" sz="2436" b="1" dirty="0">
                <a:solidFill>
                  <a:srgbClr val="1A237E"/>
                </a:solidFill>
              </a:rPr>
              <a:t> </a:t>
            </a:r>
            <a:r>
              <a:rPr lang="en-US" sz="2436" b="1" dirty="0" err="1">
                <a:solidFill>
                  <a:srgbClr val="1A237E"/>
                </a:solidFill>
              </a:rPr>
              <a:t>subfunções</a:t>
            </a:r>
            <a:endParaRPr lang="en-US" sz="2436" dirty="0"/>
          </a:p>
        </p:txBody>
      </p:sp>
      <p:sp>
        <p:nvSpPr>
          <p:cNvPr id="4" name="Shape 1"/>
          <p:cNvSpPr/>
          <p:nvPr/>
        </p:nvSpPr>
        <p:spPr>
          <a:xfrm>
            <a:off x="571500" y="1475873"/>
            <a:ext cx="3600450" cy="997481"/>
          </a:xfrm>
          <a:prstGeom prst="rect">
            <a:avLst/>
          </a:prstGeom>
          <a:solidFill>
            <a:srgbClr val="1A237E"/>
          </a:solidFill>
          <a:ln/>
        </p:spPr>
      </p:sp>
      <p:sp>
        <p:nvSpPr>
          <p:cNvPr id="5" name="Text 2"/>
          <p:cNvSpPr/>
          <p:nvPr/>
        </p:nvSpPr>
        <p:spPr>
          <a:xfrm>
            <a:off x="785812" y="1793975"/>
            <a:ext cx="521938" cy="1472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kern="0" spc="2" dirty="0">
                <a:solidFill>
                  <a:srgbClr val="FFFFFF"/>
                </a:solidFill>
              </a:rPr>
              <a:t>Total 2025</a:t>
            </a:r>
            <a:endParaRPr lang="en-US" sz="942" dirty="0"/>
          </a:p>
        </p:txBody>
      </p:sp>
      <p:sp>
        <p:nvSpPr>
          <p:cNvPr id="6" name="Text 3"/>
          <p:cNvSpPr/>
          <p:nvPr/>
        </p:nvSpPr>
        <p:spPr>
          <a:xfrm>
            <a:off x="785811" y="2039568"/>
            <a:ext cx="1808187" cy="3411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121" b="1" dirty="0">
                <a:solidFill>
                  <a:srgbClr val="E91E63"/>
                </a:solidFill>
              </a:rPr>
              <a:t>R$ 1.320.063,85</a:t>
            </a:r>
            <a:endParaRPr lang="en-US" sz="2121" dirty="0"/>
          </a:p>
        </p:txBody>
      </p:sp>
      <p:sp>
        <p:nvSpPr>
          <p:cNvPr id="7" name="Text 4"/>
          <p:cNvSpPr/>
          <p:nvPr/>
        </p:nvSpPr>
        <p:spPr>
          <a:xfrm>
            <a:off x="571500" y="3290143"/>
            <a:ext cx="408766" cy="18114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1A237E"/>
                </a:solidFill>
              </a:rPr>
              <a:t>Gestão</a:t>
            </a:r>
            <a:endParaRPr lang="en-US" sz="1090" dirty="0"/>
          </a:p>
        </p:txBody>
      </p:sp>
      <p:sp>
        <p:nvSpPr>
          <p:cNvPr id="8" name="Text 5"/>
          <p:cNvSpPr/>
          <p:nvPr/>
        </p:nvSpPr>
        <p:spPr>
          <a:xfrm>
            <a:off x="571500" y="3575893"/>
            <a:ext cx="3600450" cy="16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 err="1">
                <a:solidFill>
                  <a:srgbClr val="1A237E"/>
                </a:solidFill>
              </a:rPr>
              <a:t>Planejar</a:t>
            </a:r>
            <a:r>
              <a:rPr lang="en-US" sz="834" dirty="0">
                <a:solidFill>
                  <a:srgbClr val="1A237E"/>
                </a:solidFill>
              </a:rPr>
              <a:t>, </a:t>
            </a:r>
            <a:r>
              <a:rPr lang="en-US" sz="834" dirty="0" err="1">
                <a:solidFill>
                  <a:srgbClr val="1A237E"/>
                </a:solidFill>
              </a:rPr>
              <a:t>organizar</a:t>
            </a:r>
            <a:r>
              <a:rPr lang="en-US" sz="834" dirty="0">
                <a:solidFill>
                  <a:srgbClr val="1A237E"/>
                </a:solidFill>
              </a:rPr>
              <a:t> e </a:t>
            </a:r>
            <a:r>
              <a:rPr lang="en-US" sz="834" dirty="0" err="1">
                <a:solidFill>
                  <a:srgbClr val="1A237E"/>
                </a:solidFill>
              </a:rPr>
              <a:t>coordenar</a:t>
            </a:r>
            <a:r>
              <a:rPr lang="en-US" sz="834" dirty="0">
                <a:solidFill>
                  <a:srgbClr val="1A237E"/>
                </a:solidFill>
              </a:rPr>
              <a:t> </a:t>
            </a:r>
            <a:r>
              <a:rPr lang="en-US" sz="834" dirty="0" err="1">
                <a:solidFill>
                  <a:srgbClr val="1A237E"/>
                </a:solidFill>
              </a:rPr>
              <a:t>ações</a:t>
            </a:r>
            <a:r>
              <a:rPr lang="en-US" sz="834" dirty="0">
                <a:solidFill>
                  <a:srgbClr val="1A237E"/>
                </a:solidFill>
              </a:rPr>
              <a:t> para a </a:t>
            </a:r>
            <a:r>
              <a:rPr lang="en-US" sz="834" dirty="0" err="1">
                <a:solidFill>
                  <a:srgbClr val="1A237E"/>
                </a:solidFill>
              </a:rPr>
              <a:t>promoção</a:t>
            </a:r>
            <a:r>
              <a:rPr lang="en-US" sz="834" dirty="0">
                <a:solidFill>
                  <a:srgbClr val="1A237E"/>
                </a:solidFill>
              </a:rPr>
              <a:t> de </a:t>
            </a:r>
            <a:r>
              <a:rPr lang="en-US" sz="834" dirty="0" err="1">
                <a:solidFill>
                  <a:srgbClr val="1A237E"/>
                </a:solidFill>
              </a:rPr>
              <a:t>saúde</a:t>
            </a:r>
            <a:r>
              <a:rPr lang="en-US" sz="942" dirty="0">
                <a:solidFill>
                  <a:srgbClr val="616161"/>
                </a:solidFill>
              </a:rPr>
              <a:t>.</a:t>
            </a:r>
            <a:endParaRPr lang="en-US" sz="942" dirty="0"/>
          </a:p>
        </p:txBody>
      </p:sp>
      <p:sp>
        <p:nvSpPr>
          <p:cNvPr id="9" name="Text 6"/>
          <p:cNvSpPr/>
          <p:nvPr/>
        </p:nvSpPr>
        <p:spPr>
          <a:xfrm>
            <a:off x="571500" y="4408838"/>
            <a:ext cx="360045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1A237E"/>
                </a:solidFill>
              </a:rPr>
              <a:t>Comprometimento Municipal</a:t>
            </a:r>
            <a:endParaRPr lang="en-US" sz="1090" dirty="0"/>
          </a:p>
        </p:txBody>
      </p:sp>
      <p:sp>
        <p:nvSpPr>
          <p:cNvPr id="10" name="Text 7"/>
          <p:cNvSpPr/>
          <p:nvPr/>
        </p:nvSpPr>
        <p:spPr>
          <a:xfrm>
            <a:off x="571500" y="4694588"/>
            <a:ext cx="3600450" cy="16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 err="1">
                <a:solidFill>
                  <a:srgbClr val="1A237E"/>
                </a:solidFill>
              </a:rPr>
              <a:t>Cerca</a:t>
            </a:r>
            <a:r>
              <a:rPr lang="en-US" sz="834" dirty="0">
                <a:solidFill>
                  <a:srgbClr val="1A237E"/>
                </a:solidFill>
              </a:rPr>
              <a:t> de 36% </a:t>
            </a:r>
            <a:r>
              <a:rPr lang="en-US" sz="834" dirty="0" err="1">
                <a:solidFill>
                  <a:srgbClr val="1A237E"/>
                </a:solidFill>
              </a:rPr>
              <a:t>garantido</a:t>
            </a:r>
            <a:r>
              <a:rPr lang="en-US" sz="834" dirty="0">
                <a:solidFill>
                  <a:srgbClr val="1A237E"/>
                </a:solidFill>
              </a:rPr>
              <a:t> com </a:t>
            </a:r>
            <a:r>
              <a:rPr lang="en-US" sz="834" dirty="0" err="1">
                <a:solidFill>
                  <a:srgbClr val="1A237E"/>
                </a:solidFill>
              </a:rPr>
              <a:t>recursos</a:t>
            </a:r>
            <a:r>
              <a:rPr lang="en-US" sz="834" dirty="0">
                <a:solidFill>
                  <a:srgbClr val="1A237E"/>
                </a:solidFill>
              </a:rPr>
              <a:t> </a:t>
            </a:r>
            <a:r>
              <a:rPr lang="en-US" sz="834" dirty="0" err="1">
                <a:solidFill>
                  <a:srgbClr val="1A237E"/>
                </a:solidFill>
              </a:rPr>
              <a:t>próprios</a:t>
            </a:r>
            <a:r>
              <a:rPr lang="en-US" sz="942" dirty="0">
                <a:solidFill>
                  <a:srgbClr val="616161"/>
                </a:solidFill>
              </a:rPr>
              <a:t>.</a:t>
            </a:r>
            <a:endParaRPr lang="en-US" sz="942" dirty="0"/>
          </a:p>
        </p:txBody>
      </p:sp>
      <p:sp>
        <p:nvSpPr>
          <p:cNvPr id="12" name="Text 8"/>
          <p:cNvSpPr/>
          <p:nvPr/>
        </p:nvSpPr>
        <p:spPr>
          <a:xfrm>
            <a:off x="5150644" y="4354562"/>
            <a:ext cx="1840247" cy="13407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1A237E"/>
                </a:solidFill>
              </a:rPr>
              <a:t>Recursos Próprios (ASPS): R$ 1.320.050,45</a:t>
            </a:r>
            <a:endParaRPr lang="en-US" sz="834" dirty="0"/>
          </a:p>
        </p:txBody>
      </p:sp>
      <p:sp>
        <p:nvSpPr>
          <p:cNvPr id="13" name="Text 9"/>
          <p:cNvSpPr/>
          <p:nvPr/>
        </p:nvSpPr>
        <p:spPr>
          <a:xfrm>
            <a:off x="5150644" y="4581376"/>
            <a:ext cx="1997342" cy="13407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4" dirty="0">
                <a:solidFill>
                  <a:srgbClr val="1A237E"/>
                </a:solidFill>
              </a:rPr>
              <a:t>Recursos Vinculados (União/Estado): R$ 13,40</a:t>
            </a:r>
            <a:endParaRPr lang="en-US" sz="834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3F93994A-4DC8-2BCD-F93A-53E640E7E6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5820" y="1195559"/>
            <a:ext cx="4571429" cy="275238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8DD2DFF8-48F5-5F76-0010-7A9A5446C6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13"/>
          <a:stretch>
            <a:fillRect/>
          </a:stretch>
        </p:blipFill>
        <p:spPr bwMode="auto">
          <a:xfrm>
            <a:off x="7628006" y="21697"/>
            <a:ext cx="1406360" cy="55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5765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71500" y="658341"/>
            <a:ext cx="3304431" cy="390235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6" b="1" dirty="0" err="1">
                <a:solidFill>
                  <a:srgbClr val="1A237E"/>
                </a:solidFill>
              </a:rPr>
              <a:t>Emendas</a:t>
            </a:r>
            <a:r>
              <a:rPr lang="en-US" sz="2436" b="1" dirty="0">
                <a:solidFill>
                  <a:srgbClr val="1A237E"/>
                </a:solidFill>
              </a:rPr>
              <a:t> </a:t>
            </a:r>
            <a:r>
              <a:rPr lang="en-US" sz="2436" b="1" dirty="0" err="1">
                <a:solidFill>
                  <a:srgbClr val="1A237E"/>
                </a:solidFill>
              </a:rPr>
              <a:t>Parlamentares</a:t>
            </a:r>
            <a:endParaRPr lang="en-US" sz="2436" dirty="0"/>
          </a:p>
        </p:txBody>
      </p:sp>
      <p:sp>
        <p:nvSpPr>
          <p:cNvPr id="12" name="Shape 9"/>
          <p:cNvSpPr/>
          <p:nvPr/>
        </p:nvSpPr>
        <p:spPr>
          <a:xfrm>
            <a:off x="3998268" y="3628746"/>
            <a:ext cx="1147465" cy="191095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17" name="Shape 14"/>
          <p:cNvSpPr/>
          <p:nvPr/>
        </p:nvSpPr>
        <p:spPr>
          <a:xfrm>
            <a:off x="6594797" y="3628746"/>
            <a:ext cx="1478952" cy="191095"/>
          </a:xfrm>
          <a:prstGeom prst="rect">
            <a:avLst/>
          </a:prstGeom>
          <a:solidFill>
            <a:srgbClr val="F5F5F5"/>
          </a:solidFill>
          <a:ln/>
        </p:spPr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F0BBC0E-AC6C-C3AB-1D98-099FD38EE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085" y="1558555"/>
            <a:ext cx="5743074" cy="271666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E6C39BA-02F6-5A81-44C8-B2BA3EFD3F41}"/>
              </a:ext>
            </a:extLst>
          </p:cNvPr>
          <p:cNvSpPr txBox="1"/>
          <p:nvPr/>
        </p:nvSpPr>
        <p:spPr>
          <a:xfrm>
            <a:off x="705853" y="1563517"/>
            <a:ext cx="2374232" cy="2595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100"/>
              </a:lnSpc>
            </a:pPr>
            <a:r>
              <a:rPr lang="pt-BR" sz="1200" dirty="0">
                <a:solidFill>
                  <a:srgbClr val="1A237E"/>
                </a:solidFill>
              </a:rPr>
              <a:t>As emendas individuais federais totalizaram R$ 1.509.575,00, destinadas à custeio da APS e MAC.</a:t>
            </a:r>
          </a:p>
          <a:p>
            <a:pPr>
              <a:lnSpc>
                <a:spcPts val="1100"/>
              </a:lnSpc>
            </a:pPr>
            <a:endParaRPr lang="pt-BR" sz="1200" dirty="0">
              <a:solidFill>
                <a:srgbClr val="1A237E"/>
              </a:solidFill>
            </a:endParaRPr>
          </a:p>
          <a:p>
            <a:pPr>
              <a:lnSpc>
                <a:spcPts val="1100"/>
              </a:lnSpc>
            </a:pPr>
            <a:r>
              <a:rPr lang="pt-BR" sz="1200" dirty="0">
                <a:solidFill>
                  <a:srgbClr val="1A237E"/>
                </a:solidFill>
              </a:rPr>
              <a:t>Emenda da bancada Federal foi recebida no período no valor de 150.000,00, destinada à custeio da APS.</a:t>
            </a:r>
          </a:p>
          <a:p>
            <a:pPr>
              <a:lnSpc>
                <a:spcPts val="1100"/>
              </a:lnSpc>
            </a:pPr>
            <a:endParaRPr lang="pt-BR" sz="1200" dirty="0">
              <a:solidFill>
                <a:srgbClr val="1A237E"/>
              </a:solidFill>
            </a:endParaRPr>
          </a:p>
          <a:p>
            <a:pPr>
              <a:lnSpc>
                <a:spcPts val="1100"/>
              </a:lnSpc>
            </a:pPr>
            <a:r>
              <a:rPr lang="pt-BR" sz="1200" dirty="0">
                <a:solidFill>
                  <a:srgbClr val="1A237E"/>
                </a:solidFill>
              </a:rPr>
              <a:t>Quanto às emendas estaduais foram recebidos R$ 100.000,00 para custeio da APS, R$ 100.000,00 para Assistência hospitalar e ambulatorial e R$ 250.000,00 para aquisição de equipamentos.</a:t>
            </a:r>
          </a:p>
          <a:p>
            <a:r>
              <a:rPr lang="pt-BR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1A21D9A-3DE6-445E-92FD-97EB2E6923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13"/>
          <a:stretch>
            <a:fillRect/>
          </a:stretch>
        </p:blipFill>
        <p:spPr bwMode="auto">
          <a:xfrm>
            <a:off x="7628006" y="21697"/>
            <a:ext cx="1406360" cy="55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0770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71500" y="658341"/>
            <a:ext cx="5283498" cy="390235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6" b="1" dirty="0" err="1">
                <a:solidFill>
                  <a:srgbClr val="1A237E"/>
                </a:solidFill>
              </a:rPr>
              <a:t>Oferta</a:t>
            </a:r>
            <a:r>
              <a:rPr lang="en-US" sz="2436" b="1" dirty="0">
                <a:solidFill>
                  <a:srgbClr val="1A237E"/>
                </a:solidFill>
              </a:rPr>
              <a:t> e </a:t>
            </a:r>
            <a:r>
              <a:rPr lang="en-US" sz="2436" b="1" dirty="0" err="1">
                <a:solidFill>
                  <a:srgbClr val="1A237E"/>
                </a:solidFill>
              </a:rPr>
              <a:t>produção</a:t>
            </a:r>
            <a:r>
              <a:rPr lang="en-US" sz="2436" b="1" dirty="0">
                <a:solidFill>
                  <a:srgbClr val="1A237E"/>
                </a:solidFill>
              </a:rPr>
              <a:t> de </a:t>
            </a:r>
            <a:r>
              <a:rPr lang="en-US" sz="2436" b="1" dirty="0" err="1">
                <a:solidFill>
                  <a:srgbClr val="1A237E"/>
                </a:solidFill>
              </a:rPr>
              <a:t>serviços</a:t>
            </a:r>
            <a:r>
              <a:rPr lang="en-US" sz="2436" b="1" dirty="0">
                <a:solidFill>
                  <a:srgbClr val="1A237E"/>
                </a:solidFill>
              </a:rPr>
              <a:t> de </a:t>
            </a:r>
            <a:r>
              <a:rPr lang="en-US" sz="2436" b="1" dirty="0" err="1">
                <a:solidFill>
                  <a:srgbClr val="1A237E"/>
                </a:solidFill>
              </a:rPr>
              <a:t>saúde</a:t>
            </a:r>
            <a:endParaRPr lang="en-US" sz="2436" dirty="0"/>
          </a:p>
        </p:txBody>
      </p:sp>
      <p:sp>
        <p:nvSpPr>
          <p:cNvPr id="12" name="Shape 9"/>
          <p:cNvSpPr/>
          <p:nvPr/>
        </p:nvSpPr>
        <p:spPr>
          <a:xfrm>
            <a:off x="3998268" y="3628746"/>
            <a:ext cx="1147465" cy="191095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17" name="Shape 14"/>
          <p:cNvSpPr/>
          <p:nvPr/>
        </p:nvSpPr>
        <p:spPr>
          <a:xfrm>
            <a:off x="6594797" y="3628746"/>
            <a:ext cx="1478952" cy="191095"/>
          </a:xfrm>
          <a:prstGeom prst="rect">
            <a:avLst/>
          </a:prstGeom>
          <a:solidFill>
            <a:srgbClr val="F5F5F5"/>
          </a:solidFill>
          <a:ln/>
        </p:spPr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2AAE87ED-13F1-DCE6-4583-8EFB56FC2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311658"/>
            <a:ext cx="7352381" cy="346666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199F42F8-5C44-F3D6-D671-F6DC436EFE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13"/>
          <a:stretch>
            <a:fillRect/>
          </a:stretch>
        </p:blipFill>
        <p:spPr bwMode="auto">
          <a:xfrm>
            <a:off x="7628006" y="21697"/>
            <a:ext cx="1406360" cy="55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71500" y="658341"/>
            <a:ext cx="5283498" cy="390235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6" b="1" dirty="0" err="1">
                <a:solidFill>
                  <a:srgbClr val="1A237E"/>
                </a:solidFill>
              </a:rPr>
              <a:t>Oferta</a:t>
            </a:r>
            <a:r>
              <a:rPr lang="en-US" sz="2436" b="1" dirty="0">
                <a:solidFill>
                  <a:srgbClr val="1A237E"/>
                </a:solidFill>
              </a:rPr>
              <a:t> e </a:t>
            </a:r>
            <a:r>
              <a:rPr lang="en-US" sz="2436" b="1" dirty="0" err="1">
                <a:solidFill>
                  <a:srgbClr val="1A237E"/>
                </a:solidFill>
              </a:rPr>
              <a:t>produção</a:t>
            </a:r>
            <a:r>
              <a:rPr lang="en-US" sz="2436" b="1" dirty="0">
                <a:solidFill>
                  <a:srgbClr val="1A237E"/>
                </a:solidFill>
              </a:rPr>
              <a:t> de </a:t>
            </a:r>
            <a:r>
              <a:rPr lang="en-US" sz="2436" b="1" dirty="0" err="1">
                <a:solidFill>
                  <a:srgbClr val="1A237E"/>
                </a:solidFill>
              </a:rPr>
              <a:t>serviços</a:t>
            </a:r>
            <a:r>
              <a:rPr lang="en-US" sz="2436" b="1" dirty="0">
                <a:solidFill>
                  <a:srgbClr val="1A237E"/>
                </a:solidFill>
              </a:rPr>
              <a:t> de </a:t>
            </a:r>
            <a:r>
              <a:rPr lang="en-US" sz="2436" b="1" dirty="0" err="1">
                <a:solidFill>
                  <a:srgbClr val="1A237E"/>
                </a:solidFill>
              </a:rPr>
              <a:t>saúde</a:t>
            </a:r>
            <a:endParaRPr lang="en-US" sz="2436" dirty="0"/>
          </a:p>
        </p:txBody>
      </p:sp>
      <p:sp>
        <p:nvSpPr>
          <p:cNvPr id="12" name="Shape 9"/>
          <p:cNvSpPr/>
          <p:nvPr/>
        </p:nvSpPr>
        <p:spPr>
          <a:xfrm>
            <a:off x="3998268" y="3628746"/>
            <a:ext cx="1147465" cy="191095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17" name="Shape 14"/>
          <p:cNvSpPr/>
          <p:nvPr/>
        </p:nvSpPr>
        <p:spPr>
          <a:xfrm>
            <a:off x="6594797" y="3628746"/>
            <a:ext cx="1478952" cy="191095"/>
          </a:xfrm>
          <a:prstGeom prst="rect">
            <a:avLst/>
          </a:prstGeom>
          <a:solidFill>
            <a:srgbClr val="F5F5F5"/>
          </a:solidFill>
          <a:ln/>
        </p:spPr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FF4E34F-37DE-FD21-F181-B63FB7A3C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99" y="1199368"/>
            <a:ext cx="7352381" cy="346666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8267C46-45E9-B59E-23C1-8829CCA065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13"/>
          <a:stretch>
            <a:fillRect/>
          </a:stretch>
        </p:blipFill>
        <p:spPr bwMode="auto">
          <a:xfrm>
            <a:off x="7628006" y="21697"/>
            <a:ext cx="1406360" cy="55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9655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71500" y="658341"/>
            <a:ext cx="5283498" cy="390235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6" b="1" dirty="0" err="1">
                <a:solidFill>
                  <a:srgbClr val="1A237E"/>
                </a:solidFill>
              </a:rPr>
              <a:t>Oferta</a:t>
            </a:r>
            <a:r>
              <a:rPr lang="en-US" sz="2436" b="1" dirty="0">
                <a:solidFill>
                  <a:srgbClr val="1A237E"/>
                </a:solidFill>
              </a:rPr>
              <a:t> e </a:t>
            </a:r>
            <a:r>
              <a:rPr lang="en-US" sz="2436" b="1" dirty="0" err="1">
                <a:solidFill>
                  <a:srgbClr val="1A237E"/>
                </a:solidFill>
              </a:rPr>
              <a:t>produção</a:t>
            </a:r>
            <a:r>
              <a:rPr lang="en-US" sz="2436" b="1" dirty="0">
                <a:solidFill>
                  <a:srgbClr val="1A237E"/>
                </a:solidFill>
              </a:rPr>
              <a:t> de </a:t>
            </a:r>
            <a:r>
              <a:rPr lang="en-US" sz="2436" b="1" dirty="0" err="1">
                <a:solidFill>
                  <a:srgbClr val="1A237E"/>
                </a:solidFill>
              </a:rPr>
              <a:t>serviços</a:t>
            </a:r>
            <a:r>
              <a:rPr lang="en-US" sz="2436" b="1" dirty="0">
                <a:solidFill>
                  <a:srgbClr val="1A237E"/>
                </a:solidFill>
              </a:rPr>
              <a:t> de </a:t>
            </a:r>
            <a:r>
              <a:rPr lang="en-US" sz="2436" b="1" dirty="0" err="1">
                <a:solidFill>
                  <a:srgbClr val="1A237E"/>
                </a:solidFill>
              </a:rPr>
              <a:t>saúde</a:t>
            </a:r>
            <a:endParaRPr lang="en-US" sz="2436" dirty="0"/>
          </a:p>
        </p:txBody>
      </p:sp>
      <p:sp>
        <p:nvSpPr>
          <p:cNvPr id="12" name="Shape 9"/>
          <p:cNvSpPr/>
          <p:nvPr/>
        </p:nvSpPr>
        <p:spPr>
          <a:xfrm>
            <a:off x="3998268" y="3628746"/>
            <a:ext cx="1147465" cy="191095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17" name="Shape 14"/>
          <p:cNvSpPr/>
          <p:nvPr/>
        </p:nvSpPr>
        <p:spPr>
          <a:xfrm>
            <a:off x="6594797" y="3628746"/>
            <a:ext cx="1478952" cy="191095"/>
          </a:xfrm>
          <a:prstGeom prst="rect">
            <a:avLst/>
          </a:prstGeom>
          <a:solidFill>
            <a:srgbClr val="F5F5F5"/>
          </a:solidFill>
          <a:ln/>
        </p:spPr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1EE9EC4-8EF5-C9B9-0205-4B343E3E5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68" y="1289822"/>
            <a:ext cx="7352381" cy="298095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1AD4DEF-7C40-4AB3-2C8F-257DA321C9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13"/>
          <a:stretch>
            <a:fillRect/>
          </a:stretch>
        </p:blipFill>
        <p:spPr bwMode="auto">
          <a:xfrm>
            <a:off x="7628006" y="21697"/>
            <a:ext cx="1406360" cy="55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1301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71500" y="658341"/>
            <a:ext cx="5283498" cy="390235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6" b="1" dirty="0" err="1">
                <a:solidFill>
                  <a:srgbClr val="1A237E"/>
                </a:solidFill>
              </a:rPr>
              <a:t>Oferta</a:t>
            </a:r>
            <a:r>
              <a:rPr lang="en-US" sz="2436" b="1" dirty="0">
                <a:solidFill>
                  <a:srgbClr val="1A237E"/>
                </a:solidFill>
              </a:rPr>
              <a:t> e </a:t>
            </a:r>
            <a:r>
              <a:rPr lang="en-US" sz="2436" b="1" dirty="0" err="1">
                <a:solidFill>
                  <a:srgbClr val="1A237E"/>
                </a:solidFill>
              </a:rPr>
              <a:t>produção</a:t>
            </a:r>
            <a:r>
              <a:rPr lang="en-US" sz="2436" b="1" dirty="0">
                <a:solidFill>
                  <a:srgbClr val="1A237E"/>
                </a:solidFill>
              </a:rPr>
              <a:t> de </a:t>
            </a:r>
            <a:r>
              <a:rPr lang="en-US" sz="2436" b="1" dirty="0" err="1">
                <a:solidFill>
                  <a:srgbClr val="1A237E"/>
                </a:solidFill>
              </a:rPr>
              <a:t>serviços</a:t>
            </a:r>
            <a:r>
              <a:rPr lang="en-US" sz="2436" b="1" dirty="0">
                <a:solidFill>
                  <a:srgbClr val="1A237E"/>
                </a:solidFill>
              </a:rPr>
              <a:t> de </a:t>
            </a:r>
            <a:r>
              <a:rPr lang="en-US" sz="2436" b="1" dirty="0" err="1">
                <a:solidFill>
                  <a:srgbClr val="1A237E"/>
                </a:solidFill>
              </a:rPr>
              <a:t>saúde</a:t>
            </a:r>
            <a:endParaRPr lang="en-US" sz="2436" dirty="0"/>
          </a:p>
        </p:txBody>
      </p:sp>
      <p:sp>
        <p:nvSpPr>
          <p:cNvPr id="12" name="Shape 9"/>
          <p:cNvSpPr/>
          <p:nvPr/>
        </p:nvSpPr>
        <p:spPr>
          <a:xfrm>
            <a:off x="3998268" y="3628746"/>
            <a:ext cx="1147465" cy="191095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17" name="Shape 14"/>
          <p:cNvSpPr/>
          <p:nvPr/>
        </p:nvSpPr>
        <p:spPr>
          <a:xfrm>
            <a:off x="6594797" y="3628746"/>
            <a:ext cx="1478952" cy="191095"/>
          </a:xfrm>
          <a:prstGeom prst="rect">
            <a:avLst/>
          </a:prstGeom>
          <a:solidFill>
            <a:srgbClr val="F5F5F5"/>
          </a:solidFill>
          <a:ln/>
        </p:spPr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A608F22-945F-56BB-9AC7-C9506D2C0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68" y="1275635"/>
            <a:ext cx="7352381" cy="3209524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136B8EDC-FB29-4CBF-E286-6B34C5988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13"/>
          <a:stretch>
            <a:fillRect/>
          </a:stretch>
        </p:blipFill>
        <p:spPr bwMode="auto">
          <a:xfrm>
            <a:off x="7628006" y="21697"/>
            <a:ext cx="1406360" cy="552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181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4375" y="1020691"/>
            <a:ext cx="5057775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294" b="1" dirty="0">
                <a:solidFill>
                  <a:srgbClr val="1A237E"/>
                </a:solidFill>
              </a:rPr>
              <a:t>Conclusão</a:t>
            </a:r>
            <a:endParaRPr lang="en-US" sz="3294" dirty="0"/>
          </a:p>
        </p:txBody>
      </p:sp>
      <p:sp>
        <p:nvSpPr>
          <p:cNvPr id="4" name="Text 1"/>
          <p:cNvSpPr/>
          <p:nvPr/>
        </p:nvSpPr>
        <p:spPr>
          <a:xfrm>
            <a:off x="714375" y="2063679"/>
            <a:ext cx="428625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kern="0" spc="1" dirty="0">
                <a:solidFill>
                  <a:srgbClr val="E91E63"/>
                </a:solidFill>
              </a:rPr>
              <a:t>Índice ASPS (Constitucional)</a:t>
            </a:r>
            <a:endParaRPr lang="en-US" sz="942" dirty="0"/>
          </a:p>
        </p:txBody>
      </p:sp>
      <p:sp>
        <p:nvSpPr>
          <p:cNvPr id="5" name="Text 2"/>
          <p:cNvSpPr/>
          <p:nvPr/>
        </p:nvSpPr>
        <p:spPr>
          <a:xfrm>
            <a:off x="714375" y="2274419"/>
            <a:ext cx="4286250" cy="2732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1A237E"/>
                </a:solidFill>
              </a:rPr>
              <a:t>22,53% </a:t>
            </a:r>
            <a:r>
              <a:rPr lang="en-US" sz="1050" dirty="0">
                <a:solidFill>
                  <a:srgbClr val="1A237E"/>
                </a:solidFill>
              </a:rPr>
              <a:t>(Mínimo 15%)</a:t>
            </a:r>
            <a:endParaRPr lang="en-US" sz="1397" dirty="0"/>
          </a:p>
        </p:txBody>
      </p:sp>
      <p:sp>
        <p:nvSpPr>
          <p:cNvPr id="6" name="Text 3"/>
          <p:cNvSpPr/>
          <p:nvPr/>
        </p:nvSpPr>
        <p:spPr>
          <a:xfrm>
            <a:off x="714375" y="2847705"/>
            <a:ext cx="428625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kern="0" spc="1" dirty="0">
                <a:solidFill>
                  <a:srgbClr val="E91E63"/>
                </a:solidFill>
              </a:rPr>
              <a:t>Gestão de Recursos</a:t>
            </a:r>
            <a:endParaRPr lang="en-US" sz="942" dirty="0"/>
          </a:p>
        </p:txBody>
      </p:sp>
      <p:sp>
        <p:nvSpPr>
          <p:cNvPr id="7" name="Text 4"/>
          <p:cNvSpPr/>
          <p:nvPr/>
        </p:nvSpPr>
        <p:spPr>
          <a:xfrm>
            <a:off x="714375" y="3058446"/>
            <a:ext cx="4286250" cy="54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1A237E"/>
                </a:solidFill>
              </a:rPr>
              <a:t>Captação de Recursos Adicionais: </a:t>
            </a:r>
            <a:r>
              <a:rPr lang="en-US" sz="1397" b="1" dirty="0">
                <a:solidFill>
                  <a:srgbClr val="E91E63"/>
                </a:solidFill>
              </a:rPr>
              <a:t>191% da Previsão</a:t>
            </a:r>
            <a:endParaRPr lang="en-US" sz="1397" dirty="0"/>
          </a:p>
        </p:txBody>
      </p:sp>
      <p:sp>
        <p:nvSpPr>
          <p:cNvPr id="8" name="Text 5"/>
          <p:cNvSpPr/>
          <p:nvPr/>
        </p:nvSpPr>
        <p:spPr>
          <a:xfrm>
            <a:off x="714375" y="3904980"/>
            <a:ext cx="428625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2" kern="0" spc="1" dirty="0">
                <a:solidFill>
                  <a:srgbClr val="E91E63"/>
                </a:solidFill>
              </a:rPr>
              <a:t>Status Final</a:t>
            </a:r>
            <a:endParaRPr lang="en-US" sz="942" dirty="0"/>
          </a:p>
        </p:txBody>
      </p:sp>
      <p:sp>
        <p:nvSpPr>
          <p:cNvPr id="9" name="Text 6"/>
          <p:cNvSpPr/>
          <p:nvPr/>
        </p:nvSpPr>
        <p:spPr>
          <a:xfrm>
            <a:off x="714375" y="4115721"/>
            <a:ext cx="4286250" cy="54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7" b="1" dirty="0">
                <a:solidFill>
                  <a:srgbClr val="1A237E"/>
                </a:solidFill>
              </a:rPr>
              <a:t>LIMITES ATENDIDOS E EQUILÍBRIO FINANCEIRO</a:t>
            </a:r>
            <a:endParaRPr lang="en-US" sz="1397" dirty="0"/>
          </a:p>
        </p:txBody>
      </p:sp>
      <p:sp>
        <p:nvSpPr>
          <p:cNvPr id="10" name="Shape 7"/>
          <p:cNvSpPr/>
          <p:nvPr/>
        </p:nvSpPr>
        <p:spPr>
          <a:xfrm>
            <a:off x="5772150" y="0"/>
            <a:ext cx="3371850" cy="5143500"/>
          </a:xfrm>
          <a:prstGeom prst="rect">
            <a:avLst/>
          </a:prstGeom>
          <a:solidFill>
            <a:srgbClr val="1A237E"/>
          </a:solidFill>
          <a:ln/>
        </p:spPr>
      </p:sp>
      <p:sp>
        <p:nvSpPr>
          <p:cNvPr id="11" name="Text 8"/>
          <p:cNvSpPr/>
          <p:nvPr/>
        </p:nvSpPr>
        <p:spPr>
          <a:xfrm>
            <a:off x="6814726" y="1509117"/>
            <a:ext cx="1286699" cy="39023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2436" b="1" dirty="0" err="1">
                <a:solidFill>
                  <a:srgbClr val="FFFFFF"/>
                </a:solidFill>
              </a:rPr>
              <a:t>Obrigada</a:t>
            </a:r>
            <a:r>
              <a:rPr lang="en-US" sz="2436" b="1" dirty="0">
                <a:solidFill>
                  <a:srgbClr val="FFFFFF"/>
                </a:solidFill>
              </a:rPr>
              <a:t>!</a:t>
            </a:r>
            <a:endParaRPr lang="en-US" sz="2436" dirty="0"/>
          </a:p>
        </p:txBody>
      </p:sp>
      <p:sp>
        <p:nvSpPr>
          <p:cNvPr id="12" name="Text 9"/>
          <p:cNvSpPr/>
          <p:nvPr/>
        </p:nvSpPr>
        <p:spPr>
          <a:xfrm>
            <a:off x="6481307" y="2553891"/>
            <a:ext cx="1953537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50" dirty="0">
                <a:solidFill>
                  <a:srgbClr val="FFFFFF"/>
                </a:solidFill>
              </a:rPr>
              <a:t>Município de Irani - SC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6481307" y="2891433"/>
            <a:ext cx="1953537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50" dirty="0">
                <a:solidFill>
                  <a:srgbClr val="E91E63"/>
                </a:solidFill>
              </a:rPr>
              <a:t>Secretaria Municipal de Saúde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481307" y="3228975"/>
            <a:ext cx="1953537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Dúvidas?</a:t>
            </a:r>
            <a:endParaRPr lang="en-US" sz="1269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E01F5604-CDEE-84BC-E76C-4183142211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13"/>
          <a:stretch>
            <a:fillRect/>
          </a:stretch>
        </p:blipFill>
        <p:spPr bwMode="auto">
          <a:xfrm>
            <a:off x="0" y="-82985"/>
            <a:ext cx="2638426" cy="103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809</Words>
  <Application>Microsoft Office PowerPoint</Application>
  <PresentationFormat>Apresentação na tela (16:9)</PresentationFormat>
  <Paragraphs>168</Paragraphs>
  <Slides>18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0" baseType="lpstr"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PMIrani.Susane</cp:lastModifiedBy>
  <cp:revision>45</cp:revision>
  <cp:lastPrinted>2026-02-24T12:45:36Z</cp:lastPrinted>
  <dcterms:created xsi:type="dcterms:W3CDTF">2026-02-06T19:23:49Z</dcterms:created>
  <dcterms:modified xsi:type="dcterms:W3CDTF">2026-02-24T12:47:48Z</dcterms:modified>
</cp:coreProperties>
</file>