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1" r:id="rId4"/>
    <p:sldId id="259" r:id="rId5"/>
    <p:sldId id="260" r:id="rId6"/>
    <p:sldId id="263" r:id="rId7"/>
    <p:sldId id="264" r:id="rId8"/>
    <p:sldId id="261" r:id="rId9"/>
    <p:sldId id="272" r:id="rId10"/>
    <p:sldId id="262" r:id="rId11"/>
    <p:sldId id="265" r:id="rId12"/>
    <p:sldId id="273" r:id="rId13"/>
    <p:sldId id="268" r:id="rId14"/>
    <p:sldId id="266" r:id="rId15"/>
    <p:sldId id="267" r:id="rId16"/>
    <p:sldId id="269" r:id="rId17"/>
  </p:sldIdLst>
  <p:sldSz cx="9144000" cy="5143500" type="screen16x9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90" y="3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192.168.0.100\DepIrani$\Contabilidade\2026\SAUDE\RELAT&#211;RIO%20QUADRIMESTRAL\SA&#218;DE%201&#176;%20quadrimestr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447516915714977E-2"/>
          <c:y val="6.4646475864698669E-2"/>
          <c:w val="0.93055248308428506"/>
          <c:h val="0.71639771511496619"/>
        </c:manualLayout>
      </c:layout>
      <c:bar3D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D4A6-4A88-A87A-F954D90EB3C9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D4A6-4A88-A87A-F954D90EB3C9}"/>
              </c:ext>
            </c:extLst>
          </c:dPt>
          <c:dLbls>
            <c:dLbl>
              <c:idx val="0"/>
              <c:layout>
                <c:manualLayout>
                  <c:x val="6.0256813772249791E-2"/>
                  <c:y val="-0.435955602598974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34139693406858"/>
                      <c:h val="0.152800761134742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D4A6-4A88-A87A-F954D90EB3C9}"/>
                </c:ext>
              </c:extLst>
            </c:dLbl>
            <c:dLbl>
              <c:idx val="1"/>
              <c:layout>
                <c:manualLayout>
                  <c:x val="6.302457379239873E-2"/>
                  <c:y val="-0.446592719856440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34139693406858"/>
                      <c:h val="0.152800761134742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4A6-4A88-A87A-F954D90EB3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RECEITAS!$B$4:$B$5</c:f>
              <c:strCache>
                <c:ptCount val="2"/>
                <c:pt idx="0">
                  <c:v>RECEITA ORÇADA FMS</c:v>
                </c:pt>
                <c:pt idx="1">
                  <c:v>RECEITA ARRECADADA FMS</c:v>
                </c:pt>
              </c:strCache>
            </c:strRef>
          </c:cat>
          <c:val>
            <c:numRef>
              <c:f>RECEITAS!$C$4:$C$5</c:f>
              <c:numCache>
                <c:formatCode>#,##0.00</c:formatCode>
                <c:ptCount val="2"/>
                <c:pt idx="0">
                  <c:v>3968169.79</c:v>
                </c:pt>
                <c:pt idx="1">
                  <c:v>1397795.57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A6-4A88-A87A-F954D90EB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8414831"/>
        <c:axId val="416320959"/>
        <c:axId val="0"/>
      </c:bar3DChart>
      <c:catAx>
        <c:axId val="4984148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16320959"/>
        <c:crosses val="autoZero"/>
        <c:auto val="1"/>
        <c:lblAlgn val="ctr"/>
        <c:lblOffset val="100"/>
        <c:noMultiLvlLbl val="0"/>
      </c:catAx>
      <c:valAx>
        <c:axId val="41632095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4984148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0492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03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34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89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31" tIns="53515" rIns="107031" bIns="535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31" tIns="53515" rIns="107031" bIns="53515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3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1541722" y="428625"/>
            <a:ext cx="6156250" cy="428625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658047" y="716772"/>
            <a:ext cx="5827877" cy="2302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88000"/>
              </a:lnSpc>
              <a:buNone/>
            </a:pPr>
            <a:r>
              <a:rPr lang="en-US" sz="4250" b="1" kern="0" spc="2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RELATÓRIO QUADRIMESTRAL DE GESTÃO
LC 141/2012</a:t>
            </a:r>
            <a:endParaRPr lang="en-US" sz="4250" dirty="0"/>
          </a:p>
        </p:txBody>
      </p:sp>
      <p:sp>
        <p:nvSpPr>
          <p:cNvPr id="6" name="Text 1"/>
          <p:cNvSpPr/>
          <p:nvPr/>
        </p:nvSpPr>
        <p:spPr>
          <a:xfrm>
            <a:off x="1658048" y="3030903"/>
            <a:ext cx="5827877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2600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 Quadrimestre de 2026</a:t>
            </a:r>
            <a:endParaRPr lang="en-US" sz="2600" dirty="0"/>
          </a:p>
        </p:txBody>
      </p:sp>
      <p:sp>
        <p:nvSpPr>
          <p:cNvPr id="7" name="Text 2"/>
          <p:cNvSpPr/>
          <p:nvPr/>
        </p:nvSpPr>
        <p:spPr>
          <a:xfrm>
            <a:off x="1658048" y="3760476"/>
            <a:ext cx="5827877" cy="942437"/>
          </a:xfrm>
          <a:prstGeom prst="rect">
            <a:avLst/>
          </a:prstGeom>
          <a:noFill/>
          <a:ln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MUNICÍPIO DE IRANI – SC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FUNDO MUNICIPAL DE SAÚDE</a:t>
            </a:r>
          </a:p>
          <a:p>
            <a:pPr marL="0" indent="0" algn="ctr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Data: 27/05/2026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214313"/>
            <a:ext cx="714375" cy="510583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5" name="Shape 1"/>
          <p:cNvSpPr/>
          <p:nvPr/>
        </p:nvSpPr>
        <p:spPr>
          <a:xfrm>
            <a:off x="0" y="1085850"/>
            <a:ext cx="9144000" cy="57150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6" name="Text 2"/>
          <p:cNvSpPr/>
          <p:nvPr/>
        </p:nvSpPr>
        <p:spPr>
          <a:xfrm>
            <a:off x="571500" y="357188"/>
            <a:ext cx="8572500" cy="423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 LEGAL – LEI COMPLEMENTAR 141/2012</a:t>
            </a:r>
            <a:endParaRPr lang="en-US" sz="2750" dirty="0"/>
          </a:p>
        </p:txBody>
      </p:sp>
      <p:sp>
        <p:nvSpPr>
          <p:cNvPr id="11" name="Text 3"/>
          <p:cNvSpPr/>
          <p:nvPr/>
        </p:nvSpPr>
        <p:spPr>
          <a:xfrm>
            <a:off x="928687" y="1400174"/>
            <a:ext cx="7286625" cy="3245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pt-BR" altLang="pt-BR" sz="15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Art. 36. O gestor do SUS em cada ente da Federação elaborará Relatório detalhado referente ao quadrimestre anterior  o qual conterá, no mínimo, as seguintes informações: </a:t>
            </a:r>
          </a:p>
          <a:p>
            <a:pPr algn="just"/>
            <a:r>
              <a:rPr lang="pt-BR" altLang="pt-BR" sz="15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I - montante e fonte dos recursos aplicados no período; </a:t>
            </a:r>
          </a:p>
          <a:p>
            <a:pPr algn="just"/>
            <a:r>
              <a:rPr lang="pt-BR" altLang="pt-BR" sz="15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II - auditorias realizadas ou em fase de execução no período e suas recomendações e determinações; </a:t>
            </a:r>
          </a:p>
          <a:p>
            <a:pPr algn="just"/>
            <a:r>
              <a:rPr lang="pt-BR" altLang="pt-BR" sz="15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III - oferta e produção de serviços públicos na rede assistencial própria, contratada e conveniada, cotejando esses dados com os indicadores de saúde da população em seu âmbito de atuação.</a:t>
            </a:r>
          </a:p>
          <a:p>
            <a:pPr algn="just" eaLnBrk="1" hangingPunct="1">
              <a:spcBef>
                <a:spcPct val="0"/>
              </a:spcBef>
            </a:pPr>
            <a:r>
              <a:rPr lang="pt-BR" altLang="pt-BR" sz="15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[...]</a:t>
            </a:r>
          </a:p>
          <a:p>
            <a:pPr algn="just" eaLnBrk="1" hangingPunct="1">
              <a:spcBef>
                <a:spcPct val="0"/>
              </a:spcBef>
            </a:pPr>
            <a:r>
              <a:rPr lang="pt-BR" altLang="pt-BR" sz="15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§ 5</a:t>
            </a:r>
            <a:r>
              <a:rPr lang="pt-BR" altLang="pt-BR" sz="1500" b="0" u="sng" baseline="30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o</a:t>
            </a:r>
            <a:r>
              <a:rPr lang="pt-BR" altLang="pt-BR" sz="1500" b="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  O gestor do SUS apresentará, até o final dos meses de maio, setembro e fevereiro, em audiência pública na Casa Legislativa do respectivo ente da Federação, o Relatório de que trata o caput. </a:t>
            </a:r>
            <a:endParaRPr lang="pt-BR" altLang="pt-BR" sz="1500" b="0" u="sng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12000"/>
              </a:lnSpc>
              <a:buNone/>
            </a:pPr>
            <a:endParaRPr lang="en-US" sz="15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8286750" y="4127325"/>
            <a:ext cx="571500" cy="408449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23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</a:t>
            </a:r>
            <a:endParaRPr lang="en-US" sz="2750" dirty="0"/>
          </a:p>
        </p:txBody>
      </p:sp>
      <p:sp>
        <p:nvSpPr>
          <p:cNvPr id="8" name="Shape 4"/>
          <p:cNvSpPr/>
          <p:nvPr/>
        </p:nvSpPr>
        <p:spPr>
          <a:xfrm>
            <a:off x="428625" y="1251435"/>
            <a:ext cx="4000500" cy="1059061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428625" y="1251435"/>
            <a:ext cx="2518702" cy="362545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0" name="Text 6"/>
          <p:cNvSpPr/>
          <p:nvPr/>
        </p:nvSpPr>
        <p:spPr>
          <a:xfrm>
            <a:off x="428625" y="1221881"/>
            <a:ext cx="2518702" cy="421654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Descrição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2947327" y="1251435"/>
            <a:ext cx="1481798" cy="362545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2" name="Text 8"/>
          <p:cNvSpPr/>
          <p:nvPr/>
        </p:nvSpPr>
        <p:spPr>
          <a:xfrm>
            <a:off x="2947327" y="1221881"/>
            <a:ext cx="1481798" cy="421654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Valor (R$)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28625" y="1590896"/>
            <a:ext cx="2518702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ea typeface="Calibri" pitchFamily="34" charset="-122"/>
                <a:cs typeface="Calibri" pitchFamily="34" charset="-120"/>
              </a:rPr>
              <a:t>Receita Orçada FMS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2947327" y="1590895"/>
            <a:ext cx="1481798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3.968.169,79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28625" y="1935581"/>
            <a:ext cx="2518702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ea typeface="Calibri" pitchFamily="34" charset="-122"/>
                <a:cs typeface="Calibri" pitchFamily="34" charset="-120"/>
              </a:rPr>
              <a:t>Receita Arrecadada FMS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2947327" y="1935581"/>
            <a:ext cx="1481798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1.397.795,57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4714875" y="1251435"/>
            <a:ext cx="1882155" cy="362545"/>
          </a:xfrm>
          <a:prstGeom prst="rect">
            <a:avLst/>
          </a:prstGeom>
          <a:solidFill>
            <a:srgbClr val="002147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20" name="Text 16"/>
          <p:cNvSpPr/>
          <p:nvPr/>
        </p:nvSpPr>
        <p:spPr>
          <a:xfrm>
            <a:off x="4714875" y="1221881"/>
            <a:ext cx="2153758" cy="421654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cs typeface="Calibri" pitchFamily="34" charset="-120"/>
              </a:rPr>
              <a:t>ORIGEM DOS RECURSOS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6597030" y="1251435"/>
            <a:ext cx="1395124" cy="362545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22" name="Text 18"/>
          <p:cNvSpPr/>
          <p:nvPr/>
        </p:nvSpPr>
        <p:spPr>
          <a:xfrm>
            <a:off x="6597030" y="1221881"/>
            <a:ext cx="1395124" cy="421654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Valor (R$)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7992154" y="1251435"/>
            <a:ext cx="723221" cy="362545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24" name="Text 20"/>
          <p:cNvSpPr/>
          <p:nvPr/>
        </p:nvSpPr>
        <p:spPr>
          <a:xfrm>
            <a:off x="8377717" y="1221881"/>
            <a:ext cx="337658" cy="421654"/>
          </a:xfrm>
          <a:prstGeom prst="rect">
            <a:avLst/>
          </a:prstGeom>
          <a:noFill/>
          <a:ln/>
        </p:spPr>
        <p:txBody>
          <a:bodyPr wrap="none" lIns="102108" tIns="102108" rIns="102108" bIns="102108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%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4714875" y="1590896"/>
            <a:ext cx="1882155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ea typeface="Calibri" pitchFamily="34" charset="-122"/>
                <a:cs typeface="Calibri" pitchFamily="34" charset="-120"/>
              </a:rPr>
              <a:t>Repasse União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6597030" y="1590895"/>
            <a:ext cx="1395124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1.231.665,15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8194976" y="1590896"/>
            <a:ext cx="520399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25%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4714875" y="1935581"/>
            <a:ext cx="1882155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ea typeface="Calibri" pitchFamily="34" charset="-122"/>
                <a:cs typeface="Calibri" pitchFamily="34" charset="-120"/>
              </a:rPr>
              <a:t>Repasse Estado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6597030" y="1935581"/>
            <a:ext cx="1395124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122.132,47</a:t>
            </a:r>
            <a:endParaRPr lang="en-US" sz="1400" dirty="0"/>
          </a:p>
        </p:txBody>
      </p:sp>
      <p:sp>
        <p:nvSpPr>
          <p:cNvPr id="30" name="Text 26"/>
          <p:cNvSpPr/>
          <p:nvPr/>
        </p:nvSpPr>
        <p:spPr>
          <a:xfrm>
            <a:off x="8254448" y="1946214"/>
            <a:ext cx="429028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2%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4754756" y="2604503"/>
            <a:ext cx="1882155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ea typeface="Calibri" pitchFamily="34" charset="-122"/>
                <a:cs typeface="Calibri" pitchFamily="34" charset="-120"/>
              </a:rPr>
              <a:t>Repasse Município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6636911" y="2604502"/>
            <a:ext cx="1395124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3.535.319,01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8158996" y="2577307"/>
            <a:ext cx="520399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72%</a:t>
            </a:r>
            <a:endParaRPr lang="en-US" sz="1400" dirty="0"/>
          </a:p>
        </p:txBody>
      </p:sp>
      <p:sp>
        <p:nvSpPr>
          <p:cNvPr id="34" name="Shape 30"/>
          <p:cNvSpPr/>
          <p:nvPr/>
        </p:nvSpPr>
        <p:spPr>
          <a:xfrm>
            <a:off x="4754756" y="3034605"/>
            <a:ext cx="4000500" cy="348258"/>
          </a:xfrm>
          <a:prstGeom prst="rect">
            <a:avLst/>
          </a:prstGeom>
          <a:solidFill>
            <a:srgbClr val="0056B3"/>
          </a:solidFill>
          <a:ln/>
        </p:spPr>
        <p:txBody>
          <a:bodyPr/>
          <a:lstStyle/>
          <a:p>
            <a:endParaRPr lang="pt-BR" sz="1400"/>
          </a:p>
        </p:txBody>
      </p:sp>
      <p:sp>
        <p:nvSpPr>
          <p:cNvPr id="35" name="Text 31"/>
          <p:cNvSpPr/>
          <p:nvPr/>
        </p:nvSpPr>
        <p:spPr>
          <a:xfrm>
            <a:off x="4787824" y="3025267"/>
            <a:ext cx="1882155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TOTAL GERAL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 rot="10800000" flipV="1">
            <a:off x="6565274" y="3006880"/>
            <a:ext cx="1538398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4.933.114,58</a:t>
            </a:r>
            <a:endParaRPr lang="en-US" sz="1400" dirty="0"/>
          </a:p>
        </p:txBody>
      </p:sp>
      <p:graphicFrame>
        <p:nvGraphicFramePr>
          <p:cNvPr id="38" name="Gráfico 37">
            <a:extLst>
              <a:ext uri="{FF2B5EF4-FFF2-40B4-BE49-F238E27FC236}">
                <a16:creationId xmlns:a16="http://schemas.microsoft.com/office/drawing/2014/main" id="{67FC3E8C-E760-B855-B2FF-451C00009B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0609007"/>
              </p:ext>
            </p:extLst>
          </p:nvPr>
        </p:nvGraphicFramePr>
        <p:xfrm>
          <a:off x="388744" y="2449799"/>
          <a:ext cx="4023182" cy="2160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9" name="Text 24">
            <a:extLst>
              <a:ext uri="{FF2B5EF4-FFF2-40B4-BE49-F238E27FC236}">
                <a16:creationId xmlns:a16="http://schemas.microsoft.com/office/drawing/2014/main" id="{173EAC47-EB6B-7043-8419-9920A1D92D2F}"/>
              </a:ext>
            </a:extLst>
          </p:cNvPr>
          <p:cNvSpPr/>
          <p:nvPr/>
        </p:nvSpPr>
        <p:spPr>
          <a:xfrm>
            <a:off x="4736766" y="2290982"/>
            <a:ext cx="1882155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 err="1">
                <a:solidFill>
                  <a:srgbClr val="2D3748"/>
                </a:solidFill>
                <a:ea typeface="Calibri" pitchFamily="34" charset="-122"/>
                <a:cs typeface="Calibri" pitchFamily="34" charset="-120"/>
              </a:rPr>
              <a:t>Outras</a:t>
            </a:r>
            <a:r>
              <a:rPr lang="en-US" sz="1400" dirty="0">
                <a:solidFill>
                  <a:srgbClr val="2D3748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2D3748"/>
                </a:solidFill>
                <a:ea typeface="Calibri" pitchFamily="34" charset="-122"/>
                <a:cs typeface="Calibri" pitchFamily="34" charset="-120"/>
              </a:rPr>
              <a:t>Receitas</a:t>
            </a:r>
            <a:endParaRPr lang="en-US" sz="1400" dirty="0"/>
          </a:p>
        </p:txBody>
      </p:sp>
      <p:sp>
        <p:nvSpPr>
          <p:cNvPr id="41" name="Text 25">
            <a:extLst>
              <a:ext uri="{FF2B5EF4-FFF2-40B4-BE49-F238E27FC236}">
                <a16:creationId xmlns:a16="http://schemas.microsoft.com/office/drawing/2014/main" id="{82120815-C9F9-4CD3-3ACA-9DD19139B0A1}"/>
              </a:ext>
            </a:extLst>
          </p:cNvPr>
          <p:cNvSpPr/>
          <p:nvPr/>
        </p:nvSpPr>
        <p:spPr>
          <a:xfrm>
            <a:off x="6615020" y="2248120"/>
            <a:ext cx="1395124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cs typeface="Calibri" pitchFamily="34" charset="-120"/>
              </a:rPr>
              <a:t>43.997,95</a:t>
            </a:r>
            <a:endParaRPr lang="en-US" sz="1400" dirty="0"/>
          </a:p>
        </p:txBody>
      </p:sp>
      <p:sp>
        <p:nvSpPr>
          <p:cNvPr id="42" name="Text 26">
            <a:extLst>
              <a:ext uri="{FF2B5EF4-FFF2-40B4-BE49-F238E27FC236}">
                <a16:creationId xmlns:a16="http://schemas.microsoft.com/office/drawing/2014/main" id="{5E8C687B-48A1-EFDA-CD76-12D5D95C01B1}"/>
              </a:ext>
            </a:extLst>
          </p:cNvPr>
          <p:cNvSpPr/>
          <p:nvPr/>
        </p:nvSpPr>
        <p:spPr>
          <a:xfrm>
            <a:off x="8243815" y="2254956"/>
            <a:ext cx="429028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ea typeface="Calibri" pitchFamily="34" charset="-122"/>
                <a:cs typeface="Calibri" pitchFamily="34" charset="-120"/>
              </a:rPr>
              <a:t>1%</a:t>
            </a:r>
            <a:endParaRPr lang="en-US" sz="14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1E32E4C6-3547-7C82-E416-C93345390A45}"/>
              </a:ext>
            </a:extLst>
          </p:cNvPr>
          <p:cNvSpPr txBox="1"/>
          <p:nvPr/>
        </p:nvSpPr>
        <p:spPr>
          <a:xfrm>
            <a:off x="4787824" y="3668233"/>
            <a:ext cx="38850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chemeClr val="accent1">
                    <a:lumMod val="75000"/>
                  </a:schemeClr>
                </a:solidFill>
              </a:rPr>
              <a:t>Incluindo os rendimentos de aplicação financeira</a:t>
            </a:r>
          </a:p>
        </p:txBody>
      </p:sp>
    </p:spTree>
    <p:extLst>
      <p:ext uri="{BB962C8B-B14F-4D97-AF65-F5344CB8AC3E}">
        <p14:creationId xmlns:p14="http://schemas.microsoft.com/office/powerpoint/2010/main" val="2371750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13" y="214313"/>
            <a:ext cx="642938" cy="459516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CONSTITUCIONAL DE IMPOSTOS</a:t>
            </a:r>
            <a:endParaRPr lang="en-US" sz="2750" dirty="0"/>
          </a:p>
        </p:txBody>
      </p:sp>
      <p:sp>
        <p:nvSpPr>
          <p:cNvPr id="7" name="Shape 3"/>
          <p:cNvSpPr/>
          <p:nvPr/>
        </p:nvSpPr>
        <p:spPr>
          <a:xfrm>
            <a:off x="571500" y="1114425"/>
            <a:ext cx="8001000" cy="3795117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571500" y="1114425"/>
            <a:ext cx="5486065" cy="323255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9" name="Text 5"/>
          <p:cNvSpPr/>
          <p:nvPr/>
        </p:nvSpPr>
        <p:spPr>
          <a:xfrm>
            <a:off x="571500" y="1114425"/>
            <a:ext cx="5486065" cy="323255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/ Detalhamento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6057565" y="1114425"/>
            <a:ext cx="2514935" cy="323255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1" name="Text 7"/>
          <p:cNvSpPr/>
          <p:nvPr/>
        </p:nvSpPr>
        <p:spPr>
          <a:xfrm>
            <a:off x="6057565" y="1114425"/>
            <a:ext cx="2514935" cy="323255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(R$)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71500" y="1437680"/>
            <a:ext cx="8001000" cy="298252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13" name="Shape 9"/>
          <p:cNvSpPr/>
          <p:nvPr/>
        </p:nvSpPr>
        <p:spPr>
          <a:xfrm>
            <a:off x="571500" y="1728788"/>
            <a:ext cx="8001000" cy="7144"/>
          </a:xfrm>
          <a:prstGeom prst="rect">
            <a:avLst/>
          </a:prstGeom>
          <a:solidFill>
            <a:srgbClr val="D1E8FF"/>
          </a:solidFill>
          <a:ln/>
        </p:spPr>
      </p:sp>
      <p:sp>
        <p:nvSpPr>
          <p:cNvPr id="14" name="Text 10"/>
          <p:cNvSpPr/>
          <p:nvPr/>
        </p:nvSpPr>
        <p:spPr>
          <a:xfrm>
            <a:off x="571500" y="1437680"/>
            <a:ext cx="8001000" cy="298252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ctr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IMPOSTOS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571500" y="1732359"/>
            <a:ext cx="5486065" cy="283964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IPTU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6057565" y="1732359"/>
            <a:ext cx="2514935" cy="283964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926.816,71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571500" y="2016323"/>
            <a:ext cx="548606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ITBI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6057565" y="2016323"/>
            <a:ext cx="251493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206.504,33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571500" y="2303859"/>
            <a:ext cx="548606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</a:t>
            </a:r>
            <a:endParaRPr lang="en-US" sz="1250" dirty="0"/>
          </a:p>
        </p:txBody>
      </p:sp>
      <p:sp>
        <p:nvSpPr>
          <p:cNvPr id="20" name="Text 16"/>
          <p:cNvSpPr/>
          <p:nvPr/>
        </p:nvSpPr>
        <p:spPr>
          <a:xfrm>
            <a:off x="6057565" y="2303859"/>
            <a:ext cx="251493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1.193.295,70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571500" y="2591395"/>
            <a:ext cx="548606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IRRF</a:t>
            </a:r>
            <a:endParaRPr lang="en-US" sz="1250" dirty="0"/>
          </a:p>
        </p:txBody>
      </p:sp>
      <p:sp>
        <p:nvSpPr>
          <p:cNvPr id="22" name="Text 18"/>
          <p:cNvSpPr/>
          <p:nvPr/>
        </p:nvSpPr>
        <p:spPr>
          <a:xfrm>
            <a:off x="6057565" y="2591395"/>
            <a:ext cx="251493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624.398,71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571500" y="2878931"/>
            <a:ext cx="8001000" cy="301823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24" name="Shape 20"/>
          <p:cNvSpPr/>
          <p:nvPr/>
        </p:nvSpPr>
        <p:spPr>
          <a:xfrm>
            <a:off x="571500" y="3173611"/>
            <a:ext cx="8001000" cy="7144"/>
          </a:xfrm>
          <a:prstGeom prst="rect">
            <a:avLst/>
          </a:prstGeom>
          <a:solidFill>
            <a:srgbClr val="D1E8FF"/>
          </a:solidFill>
          <a:ln/>
        </p:spPr>
      </p:sp>
      <p:sp>
        <p:nvSpPr>
          <p:cNvPr id="25" name="Text 21"/>
          <p:cNvSpPr/>
          <p:nvPr/>
        </p:nvSpPr>
        <p:spPr>
          <a:xfrm>
            <a:off x="571500" y="2878931"/>
            <a:ext cx="8001000" cy="301823"/>
          </a:xfrm>
          <a:prstGeom prst="rect">
            <a:avLst/>
          </a:prstGeom>
          <a:noFill/>
          <a:ln/>
        </p:spPr>
        <p:txBody>
          <a:bodyPr wrap="square" lIns="102108" tIns="51054" rIns="102108" bIns="51054" rtlCol="0" anchor="ctr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TRANSFERÊNCIAS CONSTITUCIONAIS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571500" y="3177183"/>
            <a:ext cx="5486065" cy="283964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FPM</a:t>
            </a:r>
            <a:endParaRPr lang="en-US" sz="1250" dirty="0"/>
          </a:p>
        </p:txBody>
      </p:sp>
      <p:sp>
        <p:nvSpPr>
          <p:cNvPr id="27" name="Text 23"/>
          <p:cNvSpPr/>
          <p:nvPr/>
        </p:nvSpPr>
        <p:spPr>
          <a:xfrm>
            <a:off x="6057565" y="3177183"/>
            <a:ext cx="2514935" cy="283964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7.215.068,72</a:t>
            </a:r>
            <a:endParaRPr lang="en-US" sz="1200" dirty="0"/>
          </a:p>
        </p:txBody>
      </p:sp>
      <p:sp>
        <p:nvSpPr>
          <p:cNvPr id="28" name="Text 24"/>
          <p:cNvSpPr/>
          <p:nvPr/>
        </p:nvSpPr>
        <p:spPr>
          <a:xfrm>
            <a:off x="571500" y="3461147"/>
            <a:ext cx="548606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ITR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6057565" y="3461147"/>
            <a:ext cx="251493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14.175,74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571500" y="3748683"/>
            <a:ext cx="548606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IPVA</a:t>
            </a:r>
            <a:endParaRPr lang="en-US" sz="1250" dirty="0"/>
          </a:p>
        </p:txBody>
      </p:sp>
      <p:sp>
        <p:nvSpPr>
          <p:cNvPr id="31" name="Text 27"/>
          <p:cNvSpPr/>
          <p:nvPr/>
        </p:nvSpPr>
        <p:spPr>
          <a:xfrm>
            <a:off x="6057565" y="3748683"/>
            <a:ext cx="251493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969.497,44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571500" y="4036219"/>
            <a:ext cx="548606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ICMS</a:t>
            </a:r>
            <a:endParaRPr lang="en-US" sz="1250" dirty="0"/>
          </a:p>
        </p:txBody>
      </p:sp>
      <p:sp>
        <p:nvSpPr>
          <p:cNvPr id="33" name="Text 29"/>
          <p:cNvSpPr/>
          <p:nvPr/>
        </p:nvSpPr>
        <p:spPr>
          <a:xfrm>
            <a:off x="6057565" y="4036219"/>
            <a:ext cx="251493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6.789.382,35</a:t>
            </a:r>
            <a:endParaRPr lang="en-US" sz="1200" dirty="0"/>
          </a:p>
        </p:txBody>
      </p:sp>
      <p:sp>
        <p:nvSpPr>
          <p:cNvPr id="34" name="Text 30"/>
          <p:cNvSpPr/>
          <p:nvPr/>
        </p:nvSpPr>
        <p:spPr>
          <a:xfrm>
            <a:off x="571500" y="4323755"/>
            <a:ext cx="548606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IPI EXPORTAÇÃO</a:t>
            </a:r>
            <a:endParaRPr lang="en-US" sz="1250" dirty="0"/>
          </a:p>
        </p:txBody>
      </p:sp>
      <p:sp>
        <p:nvSpPr>
          <p:cNvPr id="35" name="Text 31"/>
          <p:cNvSpPr/>
          <p:nvPr/>
        </p:nvSpPr>
        <p:spPr>
          <a:xfrm>
            <a:off x="6057565" y="4323755"/>
            <a:ext cx="2514935" cy="287536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68.935,96</a:t>
            </a:r>
            <a:endParaRPr lang="en-US" sz="1200" dirty="0"/>
          </a:p>
        </p:txBody>
      </p:sp>
      <p:sp>
        <p:nvSpPr>
          <p:cNvPr id="36" name="Shape 32"/>
          <p:cNvSpPr/>
          <p:nvPr/>
        </p:nvSpPr>
        <p:spPr>
          <a:xfrm>
            <a:off x="571500" y="4611291"/>
            <a:ext cx="8001000" cy="283964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37" name="Text 33"/>
          <p:cNvSpPr/>
          <p:nvPr/>
        </p:nvSpPr>
        <p:spPr>
          <a:xfrm>
            <a:off x="571500" y="4611291"/>
            <a:ext cx="5486065" cy="283964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DA BASE CONSTITUCIONAL</a:t>
            </a:r>
            <a:endParaRPr lang="en-US" sz="1200" dirty="0"/>
          </a:p>
        </p:txBody>
      </p:sp>
      <p:sp>
        <p:nvSpPr>
          <p:cNvPr id="38" name="Text 34"/>
          <p:cNvSpPr/>
          <p:nvPr/>
        </p:nvSpPr>
        <p:spPr>
          <a:xfrm>
            <a:off x="6057565" y="4611291"/>
            <a:ext cx="2514935" cy="283964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18.008.075,66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13" y="214313"/>
            <a:ext cx="642938" cy="459516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DESPESAS ASPS POR SUBFUNÇÃO</a:t>
            </a:r>
            <a:endParaRPr lang="en-US" sz="2750" dirty="0"/>
          </a:p>
        </p:txBody>
      </p:sp>
      <p:sp>
        <p:nvSpPr>
          <p:cNvPr id="7" name="Shape 3"/>
          <p:cNvSpPr/>
          <p:nvPr/>
        </p:nvSpPr>
        <p:spPr>
          <a:xfrm>
            <a:off x="428625" y="1328738"/>
            <a:ext cx="3600450" cy="3003947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428625" y="1328738"/>
            <a:ext cx="2413220" cy="346472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9" name="Text 5"/>
          <p:cNvSpPr/>
          <p:nvPr/>
        </p:nvSpPr>
        <p:spPr>
          <a:xfrm>
            <a:off x="428625" y="1291147"/>
            <a:ext cx="2413220" cy="421654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Subfunção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2841845" y="1328738"/>
            <a:ext cx="1187230" cy="346472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1" name="Text 7"/>
          <p:cNvSpPr/>
          <p:nvPr/>
        </p:nvSpPr>
        <p:spPr>
          <a:xfrm>
            <a:off x="3088946" y="1291147"/>
            <a:ext cx="940129" cy="421654"/>
          </a:xfrm>
          <a:prstGeom prst="rect">
            <a:avLst/>
          </a:prstGeom>
          <a:noFill/>
          <a:ln/>
        </p:spPr>
        <p:txBody>
          <a:bodyPr wrap="none" lIns="102108" tIns="102108" rIns="102108" bIns="102108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(R$)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28625" y="1644087"/>
            <a:ext cx="24132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ATENÇÃO BÁSICA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2997318" y="1644087"/>
            <a:ext cx="1031757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810.999,48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28625" y="1972699"/>
            <a:ext cx="24132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ASSISTÊNCIA HOSP./AMBUL.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2857857" y="1972699"/>
            <a:ext cx="1171218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2.178.089,56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428625" y="2304883"/>
            <a:ext cx="24132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SUPORTE PROFILÁTICO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2997318" y="2304883"/>
            <a:ext cx="1031757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137.864,19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28625" y="2637068"/>
            <a:ext cx="24132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VIGILÂNCIA SANITÁRIA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3088689" y="2637068"/>
            <a:ext cx="940386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65.299,17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428625" y="2969252"/>
            <a:ext cx="24132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VIGILÂNCIA EPIDEMIOLÓGICA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3088689" y="2969252"/>
            <a:ext cx="940386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29.068,02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428625" y="3301437"/>
            <a:ext cx="24132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ALIMENTAÇÃO E NUTRIÇÃO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3088689" y="3301437"/>
            <a:ext cx="940386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26.889,46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428625" y="3633621"/>
            <a:ext cx="24132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OUTRAS FUNÇÕES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2997318" y="3633621"/>
            <a:ext cx="1031757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407.303,91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428625" y="3993356"/>
            <a:ext cx="3600450" cy="332184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27" name="Text 23"/>
          <p:cNvSpPr/>
          <p:nvPr/>
        </p:nvSpPr>
        <p:spPr>
          <a:xfrm>
            <a:off x="428625" y="3965805"/>
            <a:ext cx="24132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ASPS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2857857" y="3965805"/>
            <a:ext cx="1171218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3.655.513,79</a:t>
            </a:r>
            <a:endParaRPr lang="en-US" sz="1400" dirty="0"/>
          </a:p>
        </p:txBody>
      </p:sp>
      <p:sp>
        <p:nvSpPr>
          <p:cNvPr id="29" name="Shape 25"/>
          <p:cNvSpPr/>
          <p:nvPr/>
        </p:nvSpPr>
        <p:spPr>
          <a:xfrm>
            <a:off x="4314825" y="1328738"/>
            <a:ext cx="4400550" cy="3214688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825" y="1471613"/>
            <a:ext cx="4400550" cy="30718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13" y="214313"/>
            <a:ext cx="642938" cy="459516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ÍNDICES DE APLICAÇÃO EM SAÚDE</a:t>
            </a:r>
            <a:endParaRPr lang="en-US" sz="2750" dirty="0"/>
          </a:p>
        </p:txBody>
      </p:sp>
      <p:sp>
        <p:nvSpPr>
          <p:cNvPr id="7" name="Shape 3"/>
          <p:cNvSpPr/>
          <p:nvPr/>
        </p:nvSpPr>
        <p:spPr>
          <a:xfrm>
            <a:off x="428625" y="1471613"/>
            <a:ext cx="3143250" cy="367188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8" name="Text 4"/>
          <p:cNvSpPr/>
          <p:nvPr/>
        </p:nvSpPr>
        <p:spPr>
          <a:xfrm>
            <a:off x="451005" y="2393156"/>
            <a:ext cx="3098490" cy="278606"/>
          </a:xfrm>
          <a:prstGeom prst="rect">
            <a:avLst/>
          </a:prstGeom>
          <a:noFill/>
          <a:ln/>
        </p:spPr>
        <p:txBody>
          <a:bodyPr wrap="square" lIns="170053" tIns="0" rIns="170053" bIns="0" rtlCol="0" anchor="t">
            <a:sp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Percentual Aplicado em Saúde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492975" y="2671763"/>
            <a:ext cx="3014551" cy="1221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7250" b="1" dirty="0">
                <a:solidFill>
                  <a:srgbClr val="009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20,30%</a:t>
            </a:r>
            <a:endParaRPr lang="en-US" sz="7250" dirty="0"/>
          </a:p>
        </p:txBody>
      </p:sp>
      <p:sp>
        <p:nvSpPr>
          <p:cNvPr id="10" name="Text 6"/>
          <p:cNvSpPr/>
          <p:nvPr/>
        </p:nvSpPr>
        <p:spPr>
          <a:xfrm>
            <a:off x="1000571" y="3893344"/>
            <a:ext cx="1999329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kern="0" spc="2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1º QUADRIMESTRE 2026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1083897" y="4102298"/>
            <a:ext cx="1832707" cy="405408"/>
          </a:xfrm>
          <a:prstGeom prst="rect">
            <a:avLst/>
          </a:prstGeom>
          <a:noFill/>
          <a:ln/>
        </p:spPr>
        <p:txBody>
          <a:bodyPr wrap="square" lIns="0" tIns="255143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Constitucional: 15%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000500" y="1838623"/>
            <a:ext cx="4714875" cy="2548533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13" name="Shape 9"/>
          <p:cNvSpPr/>
          <p:nvPr/>
        </p:nvSpPr>
        <p:spPr>
          <a:xfrm>
            <a:off x="4000500" y="1838623"/>
            <a:ext cx="3297008" cy="441127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14" name="Text 10"/>
          <p:cNvSpPr/>
          <p:nvPr/>
        </p:nvSpPr>
        <p:spPr>
          <a:xfrm>
            <a:off x="4000500" y="1822712"/>
            <a:ext cx="3297008" cy="472950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Descrição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7297508" y="1838623"/>
            <a:ext cx="1417867" cy="441127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16" name="Text 12"/>
          <p:cNvSpPr/>
          <p:nvPr/>
        </p:nvSpPr>
        <p:spPr>
          <a:xfrm>
            <a:off x="7297508" y="1822712"/>
            <a:ext cx="1417867" cy="472950"/>
          </a:xfrm>
          <a:prstGeom prst="rect">
            <a:avLst/>
          </a:prstGeom>
          <a:noFill/>
          <a:ln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(R$)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000500" y="2260168"/>
            <a:ext cx="3297008" cy="55887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 de Impostos e Transferências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7297508" y="2260168"/>
            <a:ext cx="1417867" cy="55887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18.008.075,66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4000500" y="2783448"/>
            <a:ext cx="3297008" cy="55887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Despesa Mínima a ser Aplicada (15%)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7297508" y="2783448"/>
            <a:ext cx="1417867" cy="55887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2.701.211,35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4000500" y="3326309"/>
            <a:ext cx="4714875" cy="526852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</p:sp>
      <p:sp>
        <p:nvSpPr>
          <p:cNvPr id="22" name="Text 18"/>
          <p:cNvSpPr/>
          <p:nvPr/>
        </p:nvSpPr>
        <p:spPr>
          <a:xfrm>
            <a:off x="4000500" y="3310300"/>
            <a:ext cx="3297008" cy="55887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Despesas Liquidadas em ASPS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7297508" y="3310300"/>
            <a:ext cx="1417867" cy="55887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3.655.513,79</a:t>
            </a:r>
            <a:endParaRPr lang="en-US" sz="1400" dirty="0"/>
          </a:p>
        </p:txBody>
      </p:sp>
      <p:sp>
        <p:nvSpPr>
          <p:cNvPr id="24" name="Shape 20"/>
          <p:cNvSpPr/>
          <p:nvPr/>
        </p:nvSpPr>
        <p:spPr>
          <a:xfrm>
            <a:off x="4000500" y="3853160"/>
            <a:ext cx="4714875" cy="526852"/>
          </a:xfrm>
          <a:prstGeom prst="rect">
            <a:avLst/>
          </a:prstGeom>
          <a:solidFill>
            <a:srgbClr val="FFFFFF">
              <a:alpha val="80000"/>
            </a:srgbClr>
          </a:solidFill>
          <a:ln/>
        </p:spPr>
      </p:sp>
      <p:sp>
        <p:nvSpPr>
          <p:cNvPr id="25" name="Text 21"/>
          <p:cNvSpPr/>
          <p:nvPr/>
        </p:nvSpPr>
        <p:spPr>
          <a:xfrm>
            <a:off x="4000500" y="3837151"/>
            <a:ext cx="3297008" cy="55887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Aplicação Acima do Mínimo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7297508" y="3837151"/>
            <a:ext cx="1417867" cy="558871"/>
          </a:xfrm>
          <a:prstGeom prst="rect">
            <a:avLst/>
          </a:prstGeom>
          <a:noFill/>
          <a:ln/>
        </p:spPr>
        <p:txBody>
          <a:bodyPr wrap="square" lIns="127508" tIns="170053" rIns="127508" bIns="170053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954.302,44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4000500" y="4387155"/>
            <a:ext cx="4714875" cy="473078"/>
          </a:xfrm>
          <a:prstGeom prst="rect">
            <a:avLst/>
          </a:prstGeom>
          <a:noFill/>
          <a:ln/>
        </p:spPr>
        <p:txBody>
          <a:bodyPr wrap="square" lIns="0" tIns="255143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Cálculo baseado na Lei Complementar nº 141/2012.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13" y="214313"/>
            <a:ext cx="642938" cy="459516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HISTÓRICO DE APLICAÇÃO (2016-2026)</a:t>
            </a:r>
            <a:endParaRPr lang="en-US" sz="2750" dirty="0"/>
          </a:p>
        </p:txBody>
      </p:sp>
      <p:sp>
        <p:nvSpPr>
          <p:cNvPr id="7" name="Shape 3"/>
          <p:cNvSpPr/>
          <p:nvPr/>
        </p:nvSpPr>
        <p:spPr>
          <a:xfrm>
            <a:off x="642938" y="1328738"/>
            <a:ext cx="7858125" cy="3000375"/>
          </a:xfrm>
          <a:prstGeom prst="rect">
            <a:avLst/>
          </a:prstGeom>
          <a:solidFill>
            <a:srgbClr val="FFFFFF">
              <a:alpha val="50000"/>
            </a:srgbClr>
          </a:solidFill>
          <a:ln w="18288">
            <a:solidFill>
              <a:srgbClr val="002147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813" y="1471613"/>
            <a:ext cx="7543800" cy="282892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017537" y="4471988"/>
            <a:ext cx="1418397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Percentual Aplicado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4935996" y="4471988"/>
            <a:ext cx="1404751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Legal (15%)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13" y="214313"/>
            <a:ext cx="642938" cy="459516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85750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DESPESAS TOTAIS POR SUBFUNÇÃO</a:t>
            </a:r>
            <a:endParaRPr lang="en-US" sz="2750" dirty="0"/>
          </a:p>
        </p:txBody>
      </p:sp>
      <p:sp>
        <p:nvSpPr>
          <p:cNvPr id="7" name="Shape 3"/>
          <p:cNvSpPr/>
          <p:nvPr/>
        </p:nvSpPr>
        <p:spPr>
          <a:xfrm>
            <a:off x="428625" y="1328738"/>
            <a:ext cx="3600450" cy="3152180"/>
          </a:xfrm>
          <a:prstGeom prst="rect">
            <a:avLst/>
          </a:prstGeom>
          <a:solidFill>
            <a:srgbClr val="FFFFFF">
              <a:alpha val="70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428625" y="1328738"/>
            <a:ext cx="2361540" cy="362545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9" name="Text 5"/>
          <p:cNvSpPr/>
          <p:nvPr/>
        </p:nvSpPr>
        <p:spPr>
          <a:xfrm>
            <a:off x="428625" y="1299184"/>
            <a:ext cx="2361540" cy="421654"/>
          </a:xfrm>
          <a:prstGeom prst="rect">
            <a:avLst/>
          </a:prstGeom>
          <a:noFill/>
          <a:ln/>
        </p:spPr>
        <p:txBody>
          <a:bodyPr wrap="square" lIns="102108" tIns="102108" rIns="102108" bIns="102108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Subfunção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2790165" y="1328738"/>
            <a:ext cx="1238910" cy="362545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1" name="Text 7"/>
          <p:cNvSpPr/>
          <p:nvPr/>
        </p:nvSpPr>
        <p:spPr>
          <a:xfrm>
            <a:off x="3088946" y="1299184"/>
            <a:ext cx="940129" cy="421654"/>
          </a:xfrm>
          <a:prstGeom prst="rect">
            <a:avLst/>
          </a:prstGeom>
          <a:noFill/>
          <a:ln/>
        </p:spPr>
        <p:txBody>
          <a:bodyPr wrap="none" lIns="102108" tIns="102108" rIns="102108" bIns="102108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(R$)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28625" y="1668197"/>
            <a:ext cx="236154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ATENÇÃO BÁSICA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2857857" y="1668197"/>
            <a:ext cx="1171218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2.181.802,20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28625" y="2012883"/>
            <a:ext cx="236154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ASSISTÊNCIA HOSP. E AMBUL.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2857857" y="2012883"/>
            <a:ext cx="1171218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2.442.076,93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428625" y="2361141"/>
            <a:ext cx="236154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SUPORTE PROFILÁTICO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2997318" y="2361141"/>
            <a:ext cx="1031757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173.942,98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28625" y="2709399"/>
            <a:ext cx="236154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VIGILÂNCIA SANITÁRIA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3088689" y="2709399"/>
            <a:ext cx="940386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65.299,17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428624" y="3057656"/>
            <a:ext cx="2568693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VIGILÂNCIA EPIDEMIOLÓGICA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3088689" y="3057656"/>
            <a:ext cx="940386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54.130,50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428625" y="3405914"/>
            <a:ext cx="236154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ALIMENTAÇÃO E NUTRIÇÃO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3088689" y="3405914"/>
            <a:ext cx="940386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26.889,46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428625" y="3754172"/>
            <a:ext cx="236154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OUTRAS FUNÇÕES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2997318" y="3754172"/>
            <a:ext cx="1031757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437.812,71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428625" y="4121944"/>
            <a:ext cx="3600450" cy="358973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27" name="Text 23"/>
          <p:cNvSpPr/>
          <p:nvPr/>
        </p:nvSpPr>
        <p:spPr>
          <a:xfrm>
            <a:off x="428625" y="4107788"/>
            <a:ext cx="236154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GERAL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2857857" y="4107788"/>
            <a:ext cx="1171218" cy="387286"/>
          </a:xfrm>
          <a:prstGeom prst="rect">
            <a:avLst/>
          </a:prstGeom>
          <a:noFill/>
          <a:ln/>
        </p:spPr>
        <p:txBody>
          <a:bodyPr wrap="non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5.381.953,95</a:t>
            </a:r>
            <a:endParaRPr lang="en-US" sz="1400" dirty="0"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825" y="1328738"/>
            <a:ext cx="4400550" cy="30003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2">
            <a:extLst>
              <a:ext uri="{FF2B5EF4-FFF2-40B4-BE49-F238E27FC236}">
                <a16:creationId xmlns:a16="http://schemas.microsoft.com/office/drawing/2014/main" id="{558086A9-4CA3-8DD4-83E5-1AA6D0AE8E62}"/>
              </a:ext>
            </a:extLst>
          </p:cNvPr>
          <p:cNvSpPr/>
          <p:nvPr/>
        </p:nvSpPr>
        <p:spPr>
          <a:xfrm>
            <a:off x="618678" y="566848"/>
            <a:ext cx="8429625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DESPESAS POR NATUREZA</a:t>
            </a:r>
            <a:endParaRPr lang="en-US" sz="3000" dirty="0"/>
          </a:p>
        </p:txBody>
      </p:sp>
      <p:sp>
        <p:nvSpPr>
          <p:cNvPr id="58" name="Shape 1">
            <a:extLst>
              <a:ext uri="{FF2B5EF4-FFF2-40B4-BE49-F238E27FC236}">
                <a16:creationId xmlns:a16="http://schemas.microsoft.com/office/drawing/2014/main" id="{765108B5-0E91-3893-1126-0AE53668C8F6}"/>
              </a:ext>
            </a:extLst>
          </p:cNvPr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pic>
        <p:nvPicPr>
          <p:cNvPr id="60" name="Imagem 59">
            <a:extLst>
              <a:ext uri="{FF2B5EF4-FFF2-40B4-BE49-F238E27FC236}">
                <a16:creationId xmlns:a16="http://schemas.microsoft.com/office/drawing/2014/main" id="{0A0FE1A6-CC48-7F6D-EAF1-662A6C3AD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190847"/>
            <a:ext cx="4764715" cy="3036411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C178678B-775D-A19F-D8F6-A1B91DA2D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054" y="1699528"/>
            <a:ext cx="3688672" cy="114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23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8429625" y="5121693"/>
            <a:ext cx="500063" cy="357411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214313"/>
            <a:ext cx="8858250" cy="632222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67477"/>
            <a:ext cx="107156" cy="632222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428625"/>
            <a:ext cx="8429625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DETALHAMENTO DAS PRINCIPAIS DESPESAS LIQUIDADAS 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428625" y="1467888"/>
            <a:ext cx="4036219" cy="2857500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428625" y="1467888"/>
            <a:ext cx="2745209" cy="271463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9" name="Text 5"/>
          <p:cNvSpPr/>
          <p:nvPr/>
        </p:nvSpPr>
        <p:spPr>
          <a:xfrm>
            <a:off x="428625" y="1427161"/>
            <a:ext cx="2745209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Descrição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173834" y="1467888"/>
            <a:ext cx="1291010" cy="271463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1" name="Text 7"/>
          <p:cNvSpPr/>
          <p:nvPr/>
        </p:nvSpPr>
        <p:spPr>
          <a:xfrm>
            <a:off x="3173834" y="1427161"/>
            <a:ext cx="1291010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(R$)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28625" y="1716028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Folha e encargos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173834" y="1716028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2.294.668,65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28625" y="1972701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 Médico-Hospitalar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3173834" y="1972701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1.631.438,39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428625" y="2231327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 err="1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Medicamentos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3173834" y="2231327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173.942,98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28625" y="2489953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Auxílio alimentação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3173834" y="2489953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131.802,20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428625" y="2748579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Manutenção de veículos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3173834" y="2748579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120.840,37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428625" y="3007206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Locomoção (Motoristas TFD)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3173834" y="3007206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101.081,95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428625" y="3265832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Combustíveis e Lubrificantes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3173834" y="3265832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99.402,47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428625" y="3524458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Outros Serviços PJ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3173834" y="3524458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90.021,49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428625" y="3783084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Seguros em geral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3173834" y="3783084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80.677,07</a:t>
            </a:r>
            <a:endParaRPr lang="en-US" sz="1400" dirty="0"/>
          </a:p>
        </p:txBody>
      </p:sp>
      <p:sp>
        <p:nvSpPr>
          <p:cNvPr id="30" name="Text 26"/>
          <p:cNvSpPr/>
          <p:nvPr/>
        </p:nvSpPr>
        <p:spPr>
          <a:xfrm>
            <a:off x="428625" y="4041766"/>
            <a:ext cx="2745209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de distribuição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3173834" y="4041766"/>
            <a:ext cx="1291010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67.162,66</a:t>
            </a:r>
            <a:endParaRPr lang="en-US" sz="1400" dirty="0"/>
          </a:p>
        </p:txBody>
      </p:sp>
      <p:sp>
        <p:nvSpPr>
          <p:cNvPr id="32" name="Shape 28"/>
          <p:cNvSpPr/>
          <p:nvPr/>
        </p:nvSpPr>
        <p:spPr>
          <a:xfrm>
            <a:off x="4679156" y="1467888"/>
            <a:ext cx="4036219" cy="2658140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4679156" y="1467888"/>
            <a:ext cx="2681641" cy="271463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34" name="Text 30"/>
          <p:cNvSpPr/>
          <p:nvPr/>
        </p:nvSpPr>
        <p:spPr>
          <a:xfrm>
            <a:off x="4679156" y="1427161"/>
            <a:ext cx="2681641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Descrição</a:t>
            </a:r>
            <a:endParaRPr lang="en-US" sz="1400" dirty="0"/>
          </a:p>
        </p:txBody>
      </p:sp>
      <p:sp>
        <p:nvSpPr>
          <p:cNvPr id="35" name="Shape 31"/>
          <p:cNvSpPr/>
          <p:nvPr/>
        </p:nvSpPr>
        <p:spPr>
          <a:xfrm>
            <a:off x="7360797" y="1467888"/>
            <a:ext cx="1354578" cy="271463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36" name="Text 32"/>
          <p:cNvSpPr/>
          <p:nvPr/>
        </p:nvSpPr>
        <p:spPr>
          <a:xfrm>
            <a:off x="7360797" y="1427161"/>
            <a:ext cx="1354578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(R$)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4679156" y="1704755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Manutenção de bens imóveis</a:t>
            </a:r>
            <a:endParaRPr lang="en-US" sz="1400" dirty="0"/>
          </a:p>
        </p:txBody>
      </p:sp>
      <p:sp>
        <p:nvSpPr>
          <p:cNvPr id="38" name="Text 34"/>
          <p:cNvSpPr/>
          <p:nvPr/>
        </p:nvSpPr>
        <p:spPr>
          <a:xfrm>
            <a:off x="7360797" y="1704755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63.782,32</a:t>
            </a:r>
            <a:endParaRPr lang="en-US" sz="1400" dirty="0"/>
          </a:p>
        </p:txBody>
      </p:sp>
      <p:sp>
        <p:nvSpPr>
          <p:cNvPr id="39" name="Text 35"/>
          <p:cNvSpPr/>
          <p:nvPr/>
        </p:nvSpPr>
        <p:spPr>
          <a:xfrm>
            <a:off x="4679156" y="1938713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Estagiários</a:t>
            </a:r>
            <a:endParaRPr lang="en-US" sz="1400" dirty="0"/>
          </a:p>
        </p:txBody>
      </p:sp>
      <p:sp>
        <p:nvSpPr>
          <p:cNvPr id="40" name="Text 36"/>
          <p:cNvSpPr/>
          <p:nvPr/>
        </p:nvSpPr>
        <p:spPr>
          <a:xfrm>
            <a:off x="7360797" y="1938713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36.866,28</a:t>
            </a:r>
            <a:endParaRPr lang="en-US" sz="1400" dirty="0"/>
          </a:p>
        </p:txBody>
      </p:sp>
      <p:sp>
        <p:nvSpPr>
          <p:cNvPr id="41" name="Text 37"/>
          <p:cNvSpPr/>
          <p:nvPr/>
        </p:nvSpPr>
        <p:spPr>
          <a:xfrm>
            <a:off x="4679156" y="2174457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hospitalar</a:t>
            </a:r>
            <a:endParaRPr lang="en-US" sz="1400" dirty="0"/>
          </a:p>
        </p:txBody>
      </p:sp>
      <p:sp>
        <p:nvSpPr>
          <p:cNvPr id="42" name="Text 38"/>
          <p:cNvSpPr/>
          <p:nvPr/>
        </p:nvSpPr>
        <p:spPr>
          <a:xfrm>
            <a:off x="7360797" y="2174457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34.506,02</a:t>
            </a:r>
            <a:endParaRPr lang="en-US" sz="1400" dirty="0"/>
          </a:p>
        </p:txBody>
      </p:sp>
      <p:sp>
        <p:nvSpPr>
          <p:cNvPr id="43" name="Text 39"/>
          <p:cNvSpPr/>
          <p:nvPr/>
        </p:nvSpPr>
        <p:spPr>
          <a:xfrm>
            <a:off x="4679156" y="2410200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Equipamentos</a:t>
            </a:r>
            <a:endParaRPr lang="en-US" sz="1400" dirty="0"/>
          </a:p>
        </p:txBody>
      </p:sp>
      <p:sp>
        <p:nvSpPr>
          <p:cNvPr id="44" name="Text 40"/>
          <p:cNvSpPr/>
          <p:nvPr/>
        </p:nvSpPr>
        <p:spPr>
          <a:xfrm>
            <a:off x="7360797" y="2410200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29.826,20</a:t>
            </a:r>
            <a:endParaRPr lang="en-US" sz="1400" dirty="0"/>
          </a:p>
        </p:txBody>
      </p:sp>
      <p:sp>
        <p:nvSpPr>
          <p:cNvPr id="45" name="Text 41"/>
          <p:cNvSpPr/>
          <p:nvPr/>
        </p:nvSpPr>
        <p:spPr>
          <a:xfrm>
            <a:off x="4679156" y="2645944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Elétrica</a:t>
            </a:r>
            <a:endParaRPr lang="en-US" sz="1400" dirty="0"/>
          </a:p>
        </p:txBody>
      </p:sp>
      <p:sp>
        <p:nvSpPr>
          <p:cNvPr id="46" name="Text 42"/>
          <p:cNvSpPr/>
          <p:nvPr/>
        </p:nvSpPr>
        <p:spPr>
          <a:xfrm>
            <a:off x="7360797" y="2645944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20.880,53</a:t>
            </a:r>
            <a:endParaRPr lang="en-US" sz="1400" dirty="0"/>
          </a:p>
        </p:txBody>
      </p:sp>
      <p:sp>
        <p:nvSpPr>
          <p:cNvPr id="47" name="Text 43"/>
          <p:cNvSpPr/>
          <p:nvPr/>
        </p:nvSpPr>
        <p:spPr>
          <a:xfrm>
            <a:off x="4679156" y="2881688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Hospedagem de sistema</a:t>
            </a:r>
            <a:endParaRPr lang="en-US" sz="1400" dirty="0"/>
          </a:p>
        </p:txBody>
      </p:sp>
      <p:sp>
        <p:nvSpPr>
          <p:cNvPr id="48" name="Text 44"/>
          <p:cNvSpPr/>
          <p:nvPr/>
        </p:nvSpPr>
        <p:spPr>
          <a:xfrm>
            <a:off x="7360797" y="2881688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20.734,12</a:t>
            </a:r>
            <a:endParaRPr lang="en-US" sz="1400" dirty="0"/>
          </a:p>
        </p:txBody>
      </p:sp>
      <p:sp>
        <p:nvSpPr>
          <p:cNvPr id="49" name="Text 45"/>
          <p:cNvSpPr/>
          <p:nvPr/>
        </p:nvSpPr>
        <p:spPr>
          <a:xfrm>
            <a:off x="4679156" y="3117432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odontológico</a:t>
            </a:r>
            <a:endParaRPr lang="en-US" sz="1400" dirty="0"/>
          </a:p>
        </p:txBody>
      </p:sp>
      <p:sp>
        <p:nvSpPr>
          <p:cNvPr id="50" name="Text 46"/>
          <p:cNvSpPr/>
          <p:nvPr/>
        </p:nvSpPr>
        <p:spPr>
          <a:xfrm>
            <a:off x="7360797" y="3117432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14.266,24</a:t>
            </a:r>
            <a:endParaRPr lang="en-US" sz="1400" dirty="0"/>
          </a:p>
        </p:txBody>
      </p:sp>
      <p:sp>
        <p:nvSpPr>
          <p:cNvPr id="51" name="Text 47"/>
          <p:cNvSpPr/>
          <p:nvPr/>
        </p:nvSpPr>
        <p:spPr>
          <a:xfrm>
            <a:off x="4679156" y="3353175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de expediente</a:t>
            </a:r>
            <a:endParaRPr lang="en-US" sz="1400" dirty="0"/>
          </a:p>
        </p:txBody>
      </p:sp>
      <p:sp>
        <p:nvSpPr>
          <p:cNvPr id="52" name="Text 48"/>
          <p:cNvSpPr/>
          <p:nvPr/>
        </p:nvSpPr>
        <p:spPr>
          <a:xfrm>
            <a:off x="7360797" y="3353175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7.495,58</a:t>
            </a:r>
            <a:endParaRPr lang="en-US" sz="1400" dirty="0"/>
          </a:p>
        </p:txBody>
      </p:sp>
      <p:sp>
        <p:nvSpPr>
          <p:cNvPr id="53" name="Text 49"/>
          <p:cNvSpPr/>
          <p:nvPr/>
        </p:nvSpPr>
        <p:spPr>
          <a:xfrm>
            <a:off x="4679156" y="3588919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de limpeza</a:t>
            </a:r>
            <a:endParaRPr lang="en-US" sz="1400" dirty="0"/>
          </a:p>
        </p:txBody>
      </p:sp>
      <p:sp>
        <p:nvSpPr>
          <p:cNvPr id="54" name="Text 50"/>
          <p:cNvSpPr/>
          <p:nvPr/>
        </p:nvSpPr>
        <p:spPr>
          <a:xfrm>
            <a:off x="7360797" y="3588919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4.850,37</a:t>
            </a:r>
            <a:endParaRPr lang="en-US" sz="1400" dirty="0"/>
          </a:p>
        </p:txBody>
      </p:sp>
      <p:sp>
        <p:nvSpPr>
          <p:cNvPr id="55" name="Text 51"/>
          <p:cNvSpPr/>
          <p:nvPr/>
        </p:nvSpPr>
        <p:spPr>
          <a:xfrm>
            <a:off x="4679156" y="3824663"/>
            <a:ext cx="2681641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</a:t>
            </a:r>
            <a:endParaRPr lang="en-US" sz="1400" dirty="0"/>
          </a:p>
        </p:txBody>
      </p:sp>
      <p:sp>
        <p:nvSpPr>
          <p:cNvPr id="56" name="Text 52"/>
          <p:cNvSpPr/>
          <p:nvPr/>
        </p:nvSpPr>
        <p:spPr>
          <a:xfrm>
            <a:off x="7360797" y="3824663"/>
            <a:ext cx="1354578" cy="301365"/>
          </a:xfrm>
          <a:prstGeom prst="rect">
            <a:avLst/>
          </a:prstGeom>
          <a:noFill/>
          <a:ln/>
        </p:spPr>
        <p:txBody>
          <a:bodyPr wrap="square" lIns="102108" tIns="42545" rIns="102108" bIns="42545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5.976,69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13" y="650254"/>
            <a:ext cx="642938" cy="459516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317649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EMENDAS FEDERAIS E ESTADUAIS – </a:t>
            </a:r>
          </a:p>
          <a:p>
            <a:pPr marL="0" indent="0" algn="l">
              <a:buNone/>
            </a:pPr>
            <a:r>
              <a:rPr lang="en-US" sz="30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DISPONIBILIDADE</a:t>
            </a:r>
            <a:endParaRPr lang="en-US" sz="3000" dirty="0"/>
          </a:p>
        </p:txBody>
      </p:sp>
      <p:sp>
        <p:nvSpPr>
          <p:cNvPr id="7" name="Shape 3"/>
          <p:cNvSpPr/>
          <p:nvPr/>
        </p:nvSpPr>
        <p:spPr>
          <a:xfrm>
            <a:off x="428625" y="1621804"/>
            <a:ext cx="8286750" cy="2682478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428625" y="1621804"/>
            <a:ext cx="1960401" cy="317897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9" name="Text 5"/>
          <p:cNvSpPr/>
          <p:nvPr/>
        </p:nvSpPr>
        <p:spPr>
          <a:xfrm>
            <a:off x="428625" y="1587110"/>
            <a:ext cx="1960401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de Emenda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2389026" y="1621804"/>
            <a:ext cx="1627212" cy="317897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1" name="Text 7"/>
          <p:cNvSpPr/>
          <p:nvPr/>
        </p:nvSpPr>
        <p:spPr>
          <a:xfrm>
            <a:off x="2389025" y="1587110"/>
            <a:ext cx="1734369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31/12/25 (R$)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4016239" y="1621804"/>
            <a:ext cx="1469408" cy="317897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3" name="Text 9"/>
          <p:cNvSpPr/>
          <p:nvPr/>
        </p:nvSpPr>
        <p:spPr>
          <a:xfrm>
            <a:off x="4016239" y="1587110"/>
            <a:ext cx="1576564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Rendimentos (R$)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5647" y="1621804"/>
            <a:ext cx="1602432" cy="317897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5" name="Text 11"/>
          <p:cNvSpPr/>
          <p:nvPr/>
        </p:nvSpPr>
        <p:spPr>
          <a:xfrm>
            <a:off x="5389951" y="1587110"/>
            <a:ext cx="1818920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Comprometido (R$)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7088079" y="1621804"/>
            <a:ext cx="1627296" cy="317897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7" name="Text 13"/>
          <p:cNvSpPr/>
          <p:nvPr/>
        </p:nvSpPr>
        <p:spPr>
          <a:xfrm>
            <a:off x="7088079" y="1587110"/>
            <a:ext cx="1770172" cy="387286"/>
          </a:xfrm>
          <a:prstGeom prst="rect">
            <a:avLst/>
          </a:prstGeom>
          <a:noFill/>
          <a:ln/>
        </p:spPr>
        <p:txBody>
          <a:bodyPr wrap="square" lIns="102108" tIns="85090" rIns="102108" bIns="85090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30/04/26 (R$)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428625" y="1939700"/>
            <a:ext cx="8286750" cy="292894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19" name="Shape 15"/>
          <p:cNvSpPr/>
          <p:nvPr/>
        </p:nvSpPr>
        <p:spPr>
          <a:xfrm>
            <a:off x="428625" y="2225450"/>
            <a:ext cx="8286750" cy="7144"/>
          </a:xfrm>
          <a:prstGeom prst="rect">
            <a:avLst/>
          </a:prstGeom>
          <a:solidFill>
            <a:srgbClr val="D1E8FF"/>
          </a:solidFill>
          <a:ln/>
        </p:spPr>
      </p:sp>
      <p:sp>
        <p:nvSpPr>
          <p:cNvPr id="20" name="Text 16"/>
          <p:cNvSpPr/>
          <p:nvPr/>
        </p:nvSpPr>
        <p:spPr>
          <a:xfrm>
            <a:off x="428625" y="1909689"/>
            <a:ext cx="8286750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FEDERAIS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428625" y="2199011"/>
            <a:ext cx="2197617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Atenção Básica</a:t>
            </a:r>
            <a:endParaRPr lang="en-US" sz="1400" dirty="0"/>
          </a:p>
        </p:txBody>
      </p:sp>
      <p:sp>
        <p:nvSpPr>
          <p:cNvPr id="22" name="Text 18"/>
          <p:cNvSpPr/>
          <p:nvPr/>
        </p:nvSpPr>
        <p:spPr>
          <a:xfrm>
            <a:off x="2389026" y="2199011"/>
            <a:ext cx="162721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1.095.860,16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4016239" y="2199011"/>
            <a:ext cx="1469408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41.659,05</a:t>
            </a:r>
            <a:endParaRPr lang="en-US" sz="1400" dirty="0"/>
          </a:p>
        </p:txBody>
      </p:sp>
      <p:sp>
        <p:nvSpPr>
          <p:cNvPr id="24" name="Text 20"/>
          <p:cNvSpPr/>
          <p:nvPr/>
        </p:nvSpPr>
        <p:spPr>
          <a:xfrm>
            <a:off x="5485647" y="2199011"/>
            <a:ext cx="160243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169.236,16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7088079" y="2199011"/>
            <a:ext cx="1627296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968.283,05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428625" y="2493691"/>
            <a:ext cx="1960401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MAC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2389026" y="2493691"/>
            <a:ext cx="162721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23.658,59</a:t>
            </a:r>
            <a:endParaRPr lang="en-US" sz="1400" dirty="0"/>
          </a:p>
        </p:txBody>
      </p:sp>
      <p:sp>
        <p:nvSpPr>
          <p:cNvPr id="28" name="Text 24"/>
          <p:cNvSpPr/>
          <p:nvPr/>
        </p:nvSpPr>
        <p:spPr>
          <a:xfrm>
            <a:off x="4016239" y="2493691"/>
            <a:ext cx="1469408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1.046,04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5485647" y="2493691"/>
            <a:ext cx="160243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23.658,59</a:t>
            </a:r>
            <a:endParaRPr lang="en-US" sz="1400" dirty="0"/>
          </a:p>
        </p:txBody>
      </p:sp>
      <p:sp>
        <p:nvSpPr>
          <p:cNvPr id="30" name="Text 26"/>
          <p:cNvSpPr/>
          <p:nvPr/>
        </p:nvSpPr>
        <p:spPr>
          <a:xfrm>
            <a:off x="7088079" y="2493691"/>
            <a:ext cx="1627296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1.046,04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428625" y="2790157"/>
            <a:ext cx="1960401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Bancada</a:t>
            </a:r>
            <a:endParaRPr lang="en-US" sz="1400" dirty="0"/>
          </a:p>
        </p:txBody>
      </p:sp>
      <p:sp>
        <p:nvSpPr>
          <p:cNvPr id="32" name="Text 28"/>
          <p:cNvSpPr/>
          <p:nvPr/>
        </p:nvSpPr>
        <p:spPr>
          <a:xfrm>
            <a:off x="2389026" y="2790157"/>
            <a:ext cx="162721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152.977,72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4016239" y="2790157"/>
            <a:ext cx="1469408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5.487,15</a:t>
            </a:r>
            <a:endParaRPr lang="en-US" sz="1400" dirty="0"/>
          </a:p>
        </p:txBody>
      </p:sp>
      <p:sp>
        <p:nvSpPr>
          <p:cNvPr id="34" name="Text 30"/>
          <p:cNvSpPr/>
          <p:nvPr/>
        </p:nvSpPr>
        <p:spPr>
          <a:xfrm>
            <a:off x="5485647" y="2790157"/>
            <a:ext cx="160243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152.977,72</a:t>
            </a:r>
            <a:endParaRPr lang="en-US" sz="1400" dirty="0"/>
          </a:p>
        </p:txBody>
      </p:sp>
      <p:sp>
        <p:nvSpPr>
          <p:cNvPr id="35" name="Text 31"/>
          <p:cNvSpPr/>
          <p:nvPr/>
        </p:nvSpPr>
        <p:spPr>
          <a:xfrm>
            <a:off x="7088079" y="2790157"/>
            <a:ext cx="1627296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5.487,15</a:t>
            </a:r>
            <a:endParaRPr lang="en-US" sz="1400" dirty="0"/>
          </a:p>
        </p:txBody>
      </p:sp>
      <p:sp>
        <p:nvSpPr>
          <p:cNvPr id="36" name="Shape 32"/>
          <p:cNvSpPr/>
          <p:nvPr/>
        </p:nvSpPr>
        <p:spPr>
          <a:xfrm>
            <a:off x="428625" y="3114847"/>
            <a:ext cx="8286750" cy="296466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37" name="Shape 33"/>
          <p:cNvSpPr/>
          <p:nvPr/>
        </p:nvSpPr>
        <p:spPr>
          <a:xfrm>
            <a:off x="428625" y="3404169"/>
            <a:ext cx="8286750" cy="7144"/>
          </a:xfrm>
          <a:prstGeom prst="rect">
            <a:avLst/>
          </a:prstGeom>
          <a:solidFill>
            <a:srgbClr val="D1E8FF"/>
          </a:solidFill>
          <a:ln/>
        </p:spPr>
      </p:sp>
      <p:sp>
        <p:nvSpPr>
          <p:cNvPr id="38" name="Text 34"/>
          <p:cNvSpPr/>
          <p:nvPr/>
        </p:nvSpPr>
        <p:spPr>
          <a:xfrm>
            <a:off x="428625" y="3086622"/>
            <a:ext cx="8286750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ESTADUAIS</a:t>
            </a:r>
            <a:endParaRPr lang="en-US" sz="1400" dirty="0"/>
          </a:p>
        </p:txBody>
      </p:sp>
      <p:sp>
        <p:nvSpPr>
          <p:cNvPr id="39" name="Text 35"/>
          <p:cNvSpPr/>
          <p:nvPr/>
        </p:nvSpPr>
        <p:spPr>
          <a:xfrm>
            <a:off x="428625" y="3377730"/>
            <a:ext cx="2197617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Atenção Básica</a:t>
            </a:r>
            <a:endParaRPr lang="en-US" sz="1400" dirty="0"/>
          </a:p>
        </p:txBody>
      </p:sp>
      <p:sp>
        <p:nvSpPr>
          <p:cNvPr id="40" name="Text 36"/>
          <p:cNvSpPr/>
          <p:nvPr/>
        </p:nvSpPr>
        <p:spPr>
          <a:xfrm>
            <a:off x="2389026" y="3377730"/>
            <a:ext cx="162721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100.000,00</a:t>
            </a:r>
            <a:endParaRPr lang="en-US" sz="1400" dirty="0"/>
          </a:p>
        </p:txBody>
      </p:sp>
      <p:sp>
        <p:nvSpPr>
          <p:cNvPr id="41" name="Text 37"/>
          <p:cNvSpPr/>
          <p:nvPr/>
        </p:nvSpPr>
        <p:spPr>
          <a:xfrm>
            <a:off x="4016239" y="3377730"/>
            <a:ext cx="1469408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endParaRPr lang="en-US" sz="1400" dirty="0"/>
          </a:p>
        </p:txBody>
      </p:sp>
      <p:sp>
        <p:nvSpPr>
          <p:cNvPr id="42" name="Text 38"/>
          <p:cNvSpPr/>
          <p:nvPr/>
        </p:nvSpPr>
        <p:spPr>
          <a:xfrm>
            <a:off x="5485647" y="3377730"/>
            <a:ext cx="160243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endParaRPr lang="en-US" sz="1400" dirty="0"/>
          </a:p>
        </p:txBody>
      </p:sp>
      <p:sp>
        <p:nvSpPr>
          <p:cNvPr id="43" name="Text 39"/>
          <p:cNvSpPr/>
          <p:nvPr/>
        </p:nvSpPr>
        <p:spPr>
          <a:xfrm>
            <a:off x="7088079" y="3377730"/>
            <a:ext cx="1627296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100.000,00</a:t>
            </a:r>
            <a:endParaRPr lang="en-US" sz="1400" dirty="0"/>
          </a:p>
        </p:txBody>
      </p:sp>
      <p:sp>
        <p:nvSpPr>
          <p:cNvPr id="44" name="Text 40"/>
          <p:cNvSpPr/>
          <p:nvPr/>
        </p:nvSpPr>
        <p:spPr>
          <a:xfrm>
            <a:off x="428625" y="3672410"/>
            <a:ext cx="2197617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Individual Investimentos</a:t>
            </a:r>
            <a:endParaRPr lang="en-US" sz="1400" dirty="0"/>
          </a:p>
        </p:txBody>
      </p:sp>
      <p:sp>
        <p:nvSpPr>
          <p:cNvPr id="45" name="Text 41"/>
          <p:cNvSpPr/>
          <p:nvPr/>
        </p:nvSpPr>
        <p:spPr>
          <a:xfrm>
            <a:off x="2389026" y="3672410"/>
            <a:ext cx="162721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160.030,59</a:t>
            </a:r>
            <a:endParaRPr lang="en-US" sz="1400" dirty="0"/>
          </a:p>
        </p:txBody>
      </p:sp>
      <p:sp>
        <p:nvSpPr>
          <p:cNvPr id="46" name="Text 42"/>
          <p:cNvSpPr/>
          <p:nvPr/>
        </p:nvSpPr>
        <p:spPr>
          <a:xfrm>
            <a:off x="4016239" y="3672410"/>
            <a:ext cx="1469408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12.407,10</a:t>
            </a:r>
            <a:endParaRPr lang="en-US" sz="1400" dirty="0"/>
          </a:p>
        </p:txBody>
      </p:sp>
      <p:sp>
        <p:nvSpPr>
          <p:cNvPr id="47" name="Text 43"/>
          <p:cNvSpPr/>
          <p:nvPr/>
        </p:nvSpPr>
        <p:spPr>
          <a:xfrm>
            <a:off x="5485647" y="3672410"/>
            <a:ext cx="160243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endParaRPr lang="en-US" sz="1400" dirty="0"/>
          </a:p>
        </p:txBody>
      </p:sp>
      <p:sp>
        <p:nvSpPr>
          <p:cNvPr id="48" name="Text 44"/>
          <p:cNvSpPr/>
          <p:nvPr/>
        </p:nvSpPr>
        <p:spPr>
          <a:xfrm>
            <a:off x="7088079" y="3672410"/>
            <a:ext cx="1627296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172.437,69</a:t>
            </a:r>
            <a:endParaRPr lang="en-US" sz="1400" dirty="0"/>
          </a:p>
        </p:txBody>
      </p:sp>
      <p:sp>
        <p:nvSpPr>
          <p:cNvPr id="49" name="Shape 45"/>
          <p:cNvSpPr/>
          <p:nvPr/>
        </p:nvSpPr>
        <p:spPr>
          <a:xfrm>
            <a:off x="428625" y="3997100"/>
            <a:ext cx="8286750" cy="292894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50" name="Text 46"/>
          <p:cNvSpPr/>
          <p:nvPr/>
        </p:nvSpPr>
        <p:spPr>
          <a:xfrm>
            <a:off x="428625" y="3967089"/>
            <a:ext cx="1960401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GERAL</a:t>
            </a:r>
            <a:endParaRPr lang="en-US" sz="1400" dirty="0"/>
          </a:p>
        </p:txBody>
      </p:sp>
      <p:sp>
        <p:nvSpPr>
          <p:cNvPr id="51" name="Text 47"/>
          <p:cNvSpPr/>
          <p:nvPr/>
        </p:nvSpPr>
        <p:spPr>
          <a:xfrm>
            <a:off x="2389026" y="3967089"/>
            <a:ext cx="162721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1.444.916,99</a:t>
            </a:r>
            <a:endParaRPr lang="en-US" sz="1400" dirty="0"/>
          </a:p>
        </p:txBody>
      </p:sp>
      <p:sp>
        <p:nvSpPr>
          <p:cNvPr id="52" name="Text 48"/>
          <p:cNvSpPr/>
          <p:nvPr/>
        </p:nvSpPr>
        <p:spPr>
          <a:xfrm>
            <a:off x="4016239" y="3967089"/>
            <a:ext cx="1469408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60.602,41</a:t>
            </a:r>
            <a:endParaRPr lang="en-US" sz="1400" dirty="0"/>
          </a:p>
        </p:txBody>
      </p:sp>
      <p:sp>
        <p:nvSpPr>
          <p:cNvPr id="53" name="Text 49"/>
          <p:cNvSpPr/>
          <p:nvPr/>
        </p:nvSpPr>
        <p:spPr>
          <a:xfrm>
            <a:off x="5485647" y="3967089"/>
            <a:ext cx="1602432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345.872,47</a:t>
            </a:r>
            <a:endParaRPr lang="en-US" sz="1400" dirty="0"/>
          </a:p>
        </p:txBody>
      </p:sp>
      <p:sp>
        <p:nvSpPr>
          <p:cNvPr id="54" name="Text 50"/>
          <p:cNvSpPr/>
          <p:nvPr/>
        </p:nvSpPr>
        <p:spPr>
          <a:xfrm>
            <a:off x="7088079" y="3967089"/>
            <a:ext cx="1627296" cy="352917"/>
          </a:xfrm>
          <a:prstGeom prst="rect">
            <a:avLst/>
          </a:prstGeom>
          <a:noFill/>
          <a:ln/>
        </p:spPr>
        <p:txBody>
          <a:bodyPr wrap="square" lIns="102108" tIns="68072" rIns="102108" bIns="68072" rtlCol="0" anchor="ctr">
            <a:spAutoFit/>
          </a:bodyPr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1.249.646,93</a:t>
            </a:r>
            <a:endParaRPr lang="en-US" sz="1400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518FBB21-319E-22BB-D4F3-5B318C0EC618}"/>
              </a:ext>
            </a:extLst>
          </p:cNvPr>
          <p:cNvSpPr txBox="1"/>
          <p:nvPr/>
        </p:nvSpPr>
        <p:spPr>
          <a:xfrm>
            <a:off x="530420" y="4543633"/>
            <a:ext cx="69716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chemeClr val="accent1">
                    <a:lumMod val="75000"/>
                  </a:schemeClr>
                </a:solidFill>
              </a:rPr>
              <a:t>No período não houve recebimento de emendas, apenas os rendimentos vinculados às emendas em conta.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1615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EMENDAS </a:t>
            </a:r>
          </a:p>
          <a:p>
            <a:pPr marL="0" indent="0" algn="l">
              <a:buNone/>
            </a:pPr>
            <a:r>
              <a:rPr lang="en-US" sz="30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FEDERAIS E </a:t>
            </a:r>
          </a:p>
          <a:p>
            <a:pPr marL="0" indent="0" algn="l">
              <a:buNone/>
            </a:pPr>
            <a:r>
              <a:rPr lang="en-US" sz="30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ESTADUAIS – </a:t>
            </a:r>
          </a:p>
          <a:p>
            <a:pPr marL="0" indent="0" algn="l">
              <a:buNone/>
            </a:pPr>
            <a:r>
              <a:rPr lang="en-US" sz="15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COMPROMETIMENTO</a:t>
            </a:r>
            <a:endParaRPr lang="en-US" sz="1500" dirty="0"/>
          </a:p>
        </p:txBody>
      </p:sp>
      <p:pic>
        <p:nvPicPr>
          <p:cNvPr id="59" name="Imagem 58">
            <a:extLst>
              <a:ext uri="{FF2B5EF4-FFF2-40B4-BE49-F238E27FC236}">
                <a16:creationId xmlns:a16="http://schemas.microsoft.com/office/drawing/2014/main" id="{F1C0CDF0-7882-6065-5CE0-798DA3047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686" y="190612"/>
            <a:ext cx="5767268" cy="4167102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3FB5A6AF-BFE7-0CA5-D9DB-728CA8B8C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6686" y="4357714"/>
            <a:ext cx="5767268" cy="50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81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5313" y="214313"/>
            <a:ext cx="642938" cy="459516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23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SALDOS BANCÁRIOS</a:t>
            </a:r>
            <a:endParaRPr lang="en-US" sz="2750" dirty="0"/>
          </a:p>
        </p:txBody>
      </p:sp>
      <p:sp>
        <p:nvSpPr>
          <p:cNvPr id="7" name="Shape 3"/>
          <p:cNvSpPr/>
          <p:nvPr/>
        </p:nvSpPr>
        <p:spPr>
          <a:xfrm>
            <a:off x="1071563" y="1471613"/>
            <a:ext cx="7000875" cy="3150394"/>
          </a:xfrm>
          <a:prstGeom prst="rect">
            <a:avLst/>
          </a:prstGeom>
          <a:solidFill>
            <a:srgbClr val="FFFFFF">
              <a:alpha val="60000"/>
            </a:srgbClr>
          </a:solidFill>
          <a:ln/>
        </p:spPr>
      </p:sp>
      <p:sp>
        <p:nvSpPr>
          <p:cNvPr id="8" name="Shape 4"/>
          <p:cNvSpPr/>
          <p:nvPr/>
        </p:nvSpPr>
        <p:spPr>
          <a:xfrm>
            <a:off x="1071563" y="1471613"/>
            <a:ext cx="4700448" cy="564356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9" name="Text 5"/>
          <p:cNvSpPr/>
          <p:nvPr/>
        </p:nvSpPr>
        <p:spPr>
          <a:xfrm>
            <a:off x="1071563" y="1458967"/>
            <a:ext cx="4700448" cy="589649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RECURSOS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772010" y="1471613"/>
            <a:ext cx="2300427" cy="564356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11" name="Text 7"/>
          <p:cNvSpPr/>
          <p:nvPr/>
        </p:nvSpPr>
        <p:spPr>
          <a:xfrm>
            <a:off x="5772010" y="1471613"/>
            <a:ext cx="2300427" cy="564356"/>
          </a:xfrm>
          <a:prstGeom prst="rect">
            <a:avLst/>
          </a:prstGeom>
          <a:noFill/>
          <a:ln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(R$)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1071563" y="2035969"/>
            <a:ext cx="4700448" cy="642938"/>
          </a:xfrm>
          <a:prstGeom prst="rect">
            <a:avLst/>
          </a:prstGeom>
          <a:noFill/>
          <a:ln/>
        </p:spPr>
        <p:txBody>
          <a:bodyPr wrap="square" lIns="170053" tIns="212598" rIns="170053" bIns="212598" rtlCol="0" anchor="ctr">
            <a:sp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ORDINÁRIOS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5772010" y="2035969"/>
            <a:ext cx="2300427" cy="642938"/>
          </a:xfrm>
          <a:prstGeom prst="rect">
            <a:avLst/>
          </a:prstGeom>
          <a:noFill/>
          <a:ln/>
        </p:spPr>
        <p:txBody>
          <a:bodyPr wrap="square" lIns="170053" tIns="212598" rIns="170053" bIns="212598" rtlCol="0" anchor="ctr">
            <a:spAutoFit/>
          </a:bodyPr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173.300,29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1071563" y="2678906"/>
            <a:ext cx="4700448" cy="650081"/>
          </a:xfrm>
          <a:prstGeom prst="rect">
            <a:avLst/>
          </a:prstGeom>
          <a:noFill/>
          <a:ln/>
        </p:spPr>
        <p:txBody>
          <a:bodyPr wrap="square" lIns="170053" tIns="212598" rIns="170053" bIns="212598" rtlCol="0" anchor="ctr">
            <a:sp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ESTADUAIS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5772010" y="2678906"/>
            <a:ext cx="2300427" cy="650081"/>
          </a:xfrm>
          <a:prstGeom prst="rect">
            <a:avLst/>
          </a:prstGeom>
          <a:noFill/>
          <a:ln/>
        </p:spPr>
        <p:txBody>
          <a:bodyPr wrap="square" lIns="170053" tIns="212598" rIns="170053" bIns="212598" rtlCol="0" anchor="ctr">
            <a:spAutoFit/>
          </a:bodyPr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676.401,89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1071563" y="3328988"/>
            <a:ext cx="4700448" cy="650081"/>
          </a:xfrm>
          <a:prstGeom prst="rect">
            <a:avLst/>
          </a:prstGeom>
          <a:noFill/>
          <a:ln/>
        </p:spPr>
        <p:txBody>
          <a:bodyPr wrap="square" lIns="170053" tIns="212598" rIns="170053" bIns="212598" rtlCol="0" anchor="ctr">
            <a:sp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FEDERAIS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5772010" y="3328988"/>
            <a:ext cx="2300427" cy="650081"/>
          </a:xfrm>
          <a:prstGeom prst="rect">
            <a:avLst/>
          </a:prstGeom>
          <a:noFill/>
          <a:ln/>
        </p:spPr>
        <p:txBody>
          <a:bodyPr wrap="square" lIns="170053" tIns="212598" rIns="170053" bIns="212598" rtlCol="0" anchor="ctr">
            <a:spAutoFit/>
          </a:bodyPr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2.051.753,45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1071563" y="3979069"/>
            <a:ext cx="7000875" cy="642938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19" name="Text 15"/>
          <p:cNvSpPr/>
          <p:nvPr/>
        </p:nvSpPr>
        <p:spPr>
          <a:xfrm>
            <a:off x="1071563" y="3962753"/>
            <a:ext cx="4700448" cy="675570"/>
          </a:xfrm>
          <a:prstGeom prst="rect">
            <a:avLst/>
          </a:prstGeom>
          <a:noFill/>
          <a:ln/>
        </p:spPr>
        <p:txBody>
          <a:bodyPr wrap="square" lIns="170053" tIns="212598" rIns="170053" bIns="212598" rtlCol="0" anchor="ctr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5772010" y="3979069"/>
            <a:ext cx="2300427" cy="642938"/>
          </a:xfrm>
          <a:prstGeom prst="rect">
            <a:avLst/>
          </a:prstGeom>
          <a:noFill/>
          <a:ln/>
        </p:spPr>
        <p:txBody>
          <a:bodyPr wrap="square" lIns="170053" tIns="212598" rIns="170053" bIns="212598" rtlCol="0" anchor="ctr">
            <a:spAutoFit/>
          </a:bodyPr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2.901.455,63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285750" y="285750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OFERTA E PRODUÇÃO DE SERVIÇOS - UBS</a:t>
            </a:r>
            <a:endParaRPr lang="en-US" sz="2750" dirty="0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D14768B8-73AE-2189-F9F3-34F6441D5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42" y="1500321"/>
            <a:ext cx="3980952" cy="2142857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5D2103AE-34C9-EA99-031D-976B4FBDA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627" y="1500321"/>
            <a:ext cx="3980952" cy="24095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285750" y="285750"/>
            <a:ext cx="8858250" cy="757238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Shape 1"/>
          <p:cNvSpPr/>
          <p:nvPr/>
        </p:nvSpPr>
        <p:spPr>
          <a:xfrm>
            <a:off x="285750" y="285750"/>
            <a:ext cx="107156" cy="757238"/>
          </a:xfrm>
          <a:prstGeom prst="rect">
            <a:avLst/>
          </a:prstGeom>
          <a:solidFill>
            <a:srgbClr val="002147"/>
          </a:solidFill>
          <a:ln/>
        </p:spPr>
      </p:sp>
      <p:sp>
        <p:nvSpPr>
          <p:cNvPr id="6" name="Text 2"/>
          <p:cNvSpPr/>
          <p:nvPr/>
        </p:nvSpPr>
        <p:spPr>
          <a:xfrm>
            <a:off x="714375" y="571500"/>
            <a:ext cx="8429625" cy="4231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75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OFERTA E PRODUÇÃO - CONSÓRCIOS</a:t>
            </a:r>
            <a:endParaRPr lang="en-US" sz="2750" dirty="0"/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0BBB53BB-23DE-197F-106E-545A82A9A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1144538"/>
            <a:ext cx="3980952" cy="3438095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7D0BB5A3-2670-636C-C02D-A568C1A88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994" y="1144538"/>
            <a:ext cx="3980952" cy="348571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2786063" y="1295251"/>
            <a:ext cx="3571875" cy="255297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2667130" y="1285038"/>
            <a:ext cx="3809740" cy="959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7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OBRIGADA!</a:t>
            </a:r>
            <a:endParaRPr lang="en-US" sz="5700" dirty="0"/>
          </a:p>
        </p:txBody>
      </p:sp>
      <p:sp>
        <p:nvSpPr>
          <p:cNvPr id="6" name="Shape 1"/>
          <p:cNvSpPr/>
          <p:nvPr/>
        </p:nvSpPr>
        <p:spPr>
          <a:xfrm>
            <a:off x="1973377" y="2529836"/>
            <a:ext cx="5197218" cy="1203722"/>
          </a:xfrm>
          <a:prstGeom prst="rect">
            <a:avLst/>
          </a:prstGeom>
          <a:solidFill>
            <a:srgbClr val="FFFFFF">
              <a:alpha val="40000"/>
            </a:srgbClr>
          </a:solidFill>
          <a:ln/>
        </p:spPr>
      </p:sp>
      <p:sp>
        <p:nvSpPr>
          <p:cNvPr id="7" name="Shape 2"/>
          <p:cNvSpPr/>
          <p:nvPr/>
        </p:nvSpPr>
        <p:spPr>
          <a:xfrm>
            <a:off x="1973377" y="2529836"/>
            <a:ext cx="5197218" cy="42863"/>
          </a:xfrm>
          <a:prstGeom prst="rect">
            <a:avLst/>
          </a:prstGeom>
          <a:solidFill>
            <a:srgbClr val="0056B3"/>
          </a:solidFill>
          <a:ln/>
        </p:spPr>
      </p:sp>
      <p:sp>
        <p:nvSpPr>
          <p:cNvPr id="8" name="Text 3"/>
          <p:cNvSpPr/>
          <p:nvPr/>
        </p:nvSpPr>
        <p:spPr>
          <a:xfrm>
            <a:off x="2402002" y="2837018"/>
            <a:ext cx="2031169" cy="2446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GESTORA</a:t>
            </a:r>
            <a:endParaRPr lang="en-US" sz="1400" dirty="0"/>
          </a:p>
        </p:txBody>
      </p:sp>
      <p:sp>
        <p:nvSpPr>
          <p:cNvPr id="9" name="Text 4"/>
          <p:cNvSpPr/>
          <p:nvPr/>
        </p:nvSpPr>
        <p:spPr>
          <a:xfrm>
            <a:off x="2402002" y="3153128"/>
            <a:ext cx="2031169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Rubia Magnabosco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5147546" y="2837018"/>
            <a:ext cx="1594424" cy="2446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CONTADORA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5147546" y="3153128"/>
            <a:ext cx="1594424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21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Susane Devens</a:t>
            </a:r>
            <a:endParaRPr lang="en-US" sz="1800" dirty="0"/>
          </a:p>
        </p:txBody>
      </p:sp>
      <p:sp>
        <p:nvSpPr>
          <p:cNvPr id="12" name="Text 7"/>
          <p:cNvSpPr/>
          <p:nvPr/>
        </p:nvSpPr>
        <p:spPr>
          <a:xfrm>
            <a:off x="5147546" y="3503172"/>
            <a:ext cx="1594424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CRC SC 033205O-0</a:t>
            </a:r>
            <a:endParaRPr lang="en-US" sz="1250" dirty="0"/>
          </a:p>
        </p:txBody>
      </p:sp>
      <p:sp>
        <p:nvSpPr>
          <p:cNvPr id="13" name="Text 8"/>
          <p:cNvSpPr/>
          <p:nvPr/>
        </p:nvSpPr>
        <p:spPr>
          <a:xfrm>
            <a:off x="2951485" y="4069314"/>
            <a:ext cx="3241030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maiores informações:</a:t>
            </a:r>
            <a:endParaRPr lang="en-US" sz="1250" dirty="0"/>
          </a:p>
        </p:txBody>
      </p:sp>
      <p:sp>
        <p:nvSpPr>
          <p:cNvPr id="14" name="Text 9"/>
          <p:cNvSpPr/>
          <p:nvPr/>
        </p:nvSpPr>
        <p:spPr>
          <a:xfrm>
            <a:off x="2951485" y="4313988"/>
            <a:ext cx="3241030" cy="4616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500" b="1" i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saude@irani.sc.gov.br</a:t>
            </a:r>
          </a:p>
          <a:p>
            <a:pPr marL="0" indent="0" algn="ctr">
              <a:buNone/>
            </a:pPr>
            <a:r>
              <a:rPr lang="en-US" sz="1500" b="1" i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susi.contabilidade@irani.sc.gov.br</a:t>
            </a:r>
            <a:endParaRPr lang="en-US" sz="1500" i="1" dirty="0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B6CBA4B3-70A1-E181-19B4-C92B001D8317}"/>
              </a:ext>
            </a:extLst>
          </p:cNvPr>
          <p:cNvSpPr/>
          <p:nvPr/>
        </p:nvSpPr>
        <p:spPr>
          <a:xfrm>
            <a:off x="2951485" y="4773351"/>
            <a:ext cx="3241030" cy="230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5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(49) 3432 3200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658</Words>
  <Application>Microsoft Office PowerPoint</Application>
  <PresentationFormat>Apresentação na tela (16:9)</PresentationFormat>
  <Paragraphs>248</Paragraphs>
  <Slides>16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PMIrani.Susane</cp:lastModifiedBy>
  <cp:revision>31</cp:revision>
  <cp:lastPrinted>2026-05-27T13:55:40Z</cp:lastPrinted>
  <dcterms:created xsi:type="dcterms:W3CDTF">2026-05-27T10:56:03Z</dcterms:created>
  <dcterms:modified xsi:type="dcterms:W3CDTF">2026-05-27T14:00:01Z</dcterms:modified>
</cp:coreProperties>
</file>