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290" r:id="rId4"/>
    <p:sldId id="267" r:id="rId5"/>
    <p:sldId id="258" r:id="rId6"/>
    <p:sldId id="259" r:id="rId7"/>
    <p:sldId id="260" r:id="rId8"/>
    <p:sldId id="261" r:id="rId9"/>
    <p:sldId id="291" r:id="rId10"/>
    <p:sldId id="292" r:id="rId11"/>
    <p:sldId id="268" r:id="rId12"/>
    <p:sldId id="263" r:id="rId13"/>
    <p:sldId id="264" r:id="rId14"/>
    <p:sldId id="265" r:id="rId15"/>
    <p:sldId id="269" r:id="rId16"/>
    <p:sldId id="274" r:id="rId17"/>
    <p:sldId id="273" r:id="rId18"/>
    <p:sldId id="272" r:id="rId19"/>
    <p:sldId id="289" r:id="rId20"/>
    <p:sldId id="271" r:id="rId21"/>
    <p:sldId id="293" r:id="rId22"/>
    <p:sldId id="266" r:id="rId23"/>
    <p:sldId id="270" r:id="rId24"/>
    <p:sldId id="278" r:id="rId25"/>
    <p:sldId id="279" r:id="rId26"/>
    <p:sldId id="277" r:id="rId27"/>
    <p:sldId id="284" r:id="rId28"/>
    <p:sldId id="283" r:id="rId29"/>
    <p:sldId id="276" r:id="rId30"/>
    <p:sldId id="281" r:id="rId31"/>
    <p:sldId id="296" r:id="rId32"/>
    <p:sldId id="297" r:id="rId33"/>
    <p:sldId id="295" r:id="rId34"/>
    <p:sldId id="298" r:id="rId35"/>
    <p:sldId id="299" r:id="rId36"/>
    <p:sldId id="286" r:id="rId37"/>
    <p:sldId id="301" r:id="rId38"/>
    <p:sldId id="302" r:id="rId39"/>
    <p:sldId id="303" r:id="rId40"/>
    <p:sldId id="304" r:id="rId41"/>
    <p:sldId id="300" r:id="rId42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24" autoAdjust="0"/>
  </p:normalViewPr>
  <p:slideViewPr>
    <p:cSldViewPr>
      <p:cViewPr>
        <p:scale>
          <a:sx n="94" d="100"/>
          <a:sy n="94" d="100"/>
        </p:scale>
        <p:origin x="-1284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 txBox="1"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200" b="0" i="0" u="none" strike="noStrike" kern="1200" cap="none" spc="0" baseline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sz="quarter" idx="1"/>
          </p:nvPr>
        </p:nvSpPr>
        <p:spPr>
          <a:xfrm>
            <a:off x="3850439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03559E3-AC4C-4C29-84D3-9BB4D6F650BE}" type="datetime1">
              <a: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cs typeface="Arial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01/06/2020</a:t>
            </a:fld>
            <a:endParaRPr lang="pt-BR" sz="1200" b="0" i="0" u="none" strike="noStrike" kern="1200" cap="none" spc="0" baseline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  <p:sp>
        <p:nvSpPr>
          <p:cNvPr id="4" name="Espaço Reservado para Rodapé 3"/>
          <p:cNvSpPr txBox="1">
            <a:spLocks noGrp="1"/>
          </p:cNvSpPr>
          <p:nvPr>
            <p:ph type="ftr" sz="quarter" idx="2"/>
          </p:nvPr>
        </p:nvSpPr>
        <p:spPr>
          <a:xfrm>
            <a:off x="1" y="942857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200" b="0" i="0" u="none" strike="noStrike" kern="1200" cap="none" spc="0" baseline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  <p:sp>
        <p:nvSpPr>
          <p:cNvPr id="5" name="Espaço Reservado para Número de Slide 4"/>
          <p:cNvSpPr txBox="1">
            <a:spLocks noGrp="1"/>
          </p:cNvSpPr>
          <p:nvPr>
            <p:ph type="sldNum" sz="quarter" idx="3"/>
          </p:nvPr>
        </p:nvSpPr>
        <p:spPr>
          <a:xfrm>
            <a:off x="3850439" y="942857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61A945B-3E6A-46CA-94E6-6DE378EB01FE}" type="slidenum">
              <a:t>‹nº›</a:t>
            </a:fld>
            <a:endParaRPr lang="pt-BR" sz="1200" b="0" i="0" u="none" strike="noStrike" kern="1200" cap="none" spc="0" baseline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0049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 txBox="1"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pt-BR"/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idx="1"/>
          </p:nvPr>
        </p:nvSpPr>
        <p:spPr>
          <a:xfrm>
            <a:off x="3850439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402CA48E-64B9-4343-AFE1-061882FDFF1D}" type="datetime1">
              <a:rPr lang="pt-BR"/>
              <a:pPr lvl="0"/>
              <a:t>01/06/2020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Espaço Reservado para Anotações 4"/>
          <p:cNvSpPr txBox="1"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4"/>
          </p:nvPr>
        </p:nvSpPr>
        <p:spPr>
          <a:xfrm>
            <a:off x="1" y="942857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xfrm>
            <a:off x="3850439" y="942857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B3E140ED-08D1-44FD-B423-49B1442552B3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535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pt-BR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pt-BR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pt-BR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pt-BR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pt-BR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8EAC68-DC32-4577-8D83-FAB12F878855}" type="datetime1">
              <a:rPr lang="pt-BR"/>
              <a:pPr lvl="0"/>
              <a:t>01/06/2020</a:t>
            </a:fld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62921E-7FDB-4D00-AC30-1129464CFEA4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2448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725FB1-2766-45A5-A3C4-5FE8902832AE}" type="datetime1">
              <a:rPr lang="pt-BR"/>
              <a:pPr lvl="0"/>
              <a:t>01/06/2020</a:t>
            </a:fld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A6E006-862C-4BC9-8E47-1F57AC249C1F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8592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D70853-C208-4F70-A9F6-0E9FD5E3846D}" type="datetime1">
              <a:rPr lang="pt-BR"/>
              <a:pPr lvl="0"/>
              <a:t>01/06/2020</a:t>
            </a:fld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3E5E11-927C-4506-A9FF-30064B36BB24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8893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B17FB0-A2C5-4B7D-9FB2-24E2C4E80231}" type="datetime1">
              <a:rPr lang="pt-BR"/>
              <a:pPr lvl="0"/>
              <a:t>01/06/2020</a:t>
            </a:fld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1C88FD-799E-4405-9325-143A530E2D1D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2435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44C98E-13C8-407F-8A79-567A02814898}" type="datetime1">
              <a:rPr lang="pt-BR"/>
              <a:pPr lvl="0"/>
              <a:t>01/06/2020</a:t>
            </a:fld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3AAFF10-E7C1-4D87-8616-75CC9E4BAD52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8377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856999-548F-4DDF-B475-B4336DDC7441}" type="datetime1">
              <a:rPr lang="pt-BR"/>
              <a:pPr lvl="0"/>
              <a:t>01/06/2020</a:t>
            </a:fld>
            <a:endParaRPr lang="pt-BR"/>
          </a:p>
        </p:txBody>
      </p:sp>
      <p:sp>
        <p:nvSpPr>
          <p:cNvPr id="6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9DE91E-D559-41B9-AD7E-BAD7950D08D3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7027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022983-A863-4665-86E4-C1B8AC8E5C8F}" type="datetime1">
              <a:rPr lang="pt-BR"/>
              <a:pPr lvl="0"/>
              <a:t>01/06/2020</a:t>
            </a:fld>
            <a:endParaRPr lang="pt-BR"/>
          </a:p>
        </p:txBody>
      </p:sp>
      <p:sp>
        <p:nvSpPr>
          <p:cNvPr id="8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9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CA79C6-6BAD-4946-8BDD-3959800FB8B5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031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1078E1B-30D7-4BC5-ADDB-7E632A46B891}" type="datetime1">
              <a:rPr lang="pt-BR"/>
              <a:pPr lvl="0"/>
              <a:t>01/06/2020</a:t>
            </a:fld>
            <a:endParaRPr lang="pt-BR"/>
          </a:p>
        </p:txBody>
      </p:sp>
      <p:sp>
        <p:nvSpPr>
          <p:cNvPr id="4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5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DA8387-AE86-47A4-8980-81CF0AA60206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467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D3A200-9734-47C3-9F80-1360DA96E4D1}" type="datetime1">
              <a:rPr lang="pt-BR"/>
              <a:pPr lvl="0"/>
              <a:t>01/06/2020</a:t>
            </a:fld>
            <a:endParaRPr lang="pt-BR"/>
          </a:p>
        </p:txBody>
      </p:sp>
      <p:sp>
        <p:nvSpPr>
          <p:cNvPr id="3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4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E3E798-4429-468A-A708-4820ADB1AC3E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22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6D0028-0181-4A53-8727-259E8D2DCEF6}" type="datetime1">
              <a:rPr lang="pt-BR"/>
              <a:pPr lvl="0"/>
              <a:t>01/06/2020</a:t>
            </a:fld>
            <a:endParaRPr lang="pt-BR"/>
          </a:p>
        </p:txBody>
      </p:sp>
      <p:sp>
        <p:nvSpPr>
          <p:cNvPr id="6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33ED35-A336-40F3-996D-4C0A5DEB0220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827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pt-BR"/>
          </a:p>
        </p:txBody>
      </p:sp>
      <p:sp>
        <p:nvSpPr>
          <p:cNvPr id="4" name="Espaço Reservado para Texto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F22797-7EAE-4E10-A547-A27B678DB204}" type="datetime1">
              <a:rPr lang="pt-BR"/>
              <a:pPr lvl="0"/>
              <a:t>01/06/2020</a:t>
            </a:fld>
            <a:endParaRPr lang="pt-BR"/>
          </a:p>
        </p:txBody>
      </p:sp>
      <p:sp>
        <p:nvSpPr>
          <p:cNvPr id="6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9F800D-C149-4A38-98FD-FE73686C9157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123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5000">
              <a:schemeClr val="accent2">
                <a:lumMod val="60000"/>
                <a:lumOff val="40000"/>
              </a:schemeClr>
            </a:gs>
            <a:gs pos="69000">
              <a:schemeClr val="accent2">
                <a:lumMod val="40000"/>
                <a:lumOff val="60000"/>
              </a:schemeClr>
            </a:gs>
            <a:gs pos="94000">
              <a:srgbClr val="EBDAD4"/>
            </a:gs>
            <a:gs pos="100000">
              <a:srgbClr val="55261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7797E75E-C4D6-436C-A78A-1804333906BB}" type="datetime1">
              <a:rPr lang="pt-BR"/>
              <a:pPr lvl="0"/>
              <a:t>01/06/2020</a:t>
            </a:fld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C9E8F1A-EA49-4FDD-B8C6-BE2128A55779}" type="slidenum"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pt-BR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0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/>
        <a:buChar char="•"/>
        <a:tabLst/>
        <a:defRPr lang="pt-BR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0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/>
        <a:buChar char="–"/>
        <a:tabLst/>
        <a:defRPr lang="pt-BR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0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/>
        <a:buChar char="•"/>
        <a:tabLst/>
        <a:defRPr lang="pt-B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0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/>
        <a:buChar char="–"/>
        <a:tabLst/>
        <a:defRPr lang="pt-B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0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/>
        <a:buChar char="»"/>
        <a:tabLst/>
        <a:defRPr lang="pt-B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0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irani.sc.gov.br/cms/pagina/ver/codMapaItem/142431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805489"/>
            <a:ext cx="936629" cy="719139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323853" y="5387973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 dirty="0"/>
              <a:t>MUNICÍPIO DE IRANI</a:t>
            </a:r>
          </a:p>
        </p:txBody>
      </p:sp>
      <p:sp>
        <p:nvSpPr>
          <p:cNvPr id="4" name="Subtítulo 2"/>
          <p:cNvSpPr txBox="1">
            <a:spLocks noGrp="1"/>
          </p:cNvSpPr>
          <p:nvPr>
            <p:ph type="subTitle" idx="1"/>
          </p:nvPr>
        </p:nvSpPr>
        <p:spPr>
          <a:xfrm>
            <a:off x="1258891" y="1484308"/>
            <a:ext cx="6769102" cy="3816348"/>
          </a:xfrm>
        </p:spPr>
        <p:txBody>
          <a:bodyPr/>
          <a:lstStyle/>
          <a:p>
            <a:pPr lvl="0" hangingPunct="1">
              <a:spcBef>
                <a:spcPts val="1200"/>
              </a:spcBef>
            </a:pPr>
            <a:r>
              <a:rPr lang="pt-BR" sz="5000" b="1" dirty="0">
                <a:solidFill>
                  <a:srgbClr val="000000"/>
                </a:solidFill>
              </a:rPr>
              <a:t>AUDIÊNCIA PÚBLICA</a:t>
            </a:r>
          </a:p>
          <a:p>
            <a:pPr lvl="0" hangingPunct="1">
              <a:spcBef>
                <a:spcPts val="1000"/>
              </a:spcBef>
            </a:pPr>
            <a:endParaRPr lang="pt-BR" sz="4000" dirty="0"/>
          </a:p>
          <a:p>
            <a:pPr lvl="0" hangingPunct="1">
              <a:spcBef>
                <a:spcPts val="1000"/>
              </a:spcBef>
            </a:pPr>
            <a:r>
              <a:rPr lang="pt-BR" sz="4000" u="sng" dirty="0" smtClean="0">
                <a:solidFill>
                  <a:srgbClr val="000000"/>
                </a:solidFill>
              </a:rPr>
              <a:t>1° </a:t>
            </a:r>
            <a:r>
              <a:rPr lang="pt-BR" sz="4000" u="sng" dirty="0">
                <a:solidFill>
                  <a:srgbClr val="000000"/>
                </a:solidFill>
              </a:rPr>
              <a:t>QUADRIMESTRE DE </a:t>
            </a:r>
            <a:r>
              <a:rPr lang="pt-BR" sz="4000" u="sng" dirty="0" smtClean="0">
                <a:solidFill>
                  <a:srgbClr val="000000"/>
                </a:solidFill>
              </a:rPr>
              <a:t>2020</a:t>
            </a:r>
            <a:endParaRPr lang="pt-BR" sz="4000" u="sng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323853" y="5387973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/>
              <a:t>MUNICÍPIO DE IRANI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556792"/>
            <a:ext cx="8308233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467543" y="4869160"/>
            <a:ext cx="8308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Em 2019, as Transferências de Instituições Privadas incluíram recursos repassados pela CASAN, decorrente de convênio.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621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323853" y="5387973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/>
              <a:t>MUNICÍPIO DE IRANI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123903" y="2331115"/>
            <a:ext cx="58326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latin typeface="Arial" pitchFamily="34" charset="0"/>
                <a:cs typeface="Arial" pitchFamily="34" charset="0"/>
              </a:rPr>
              <a:t>APLICAÇÕES </a:t>
            </a:r>
          </a:p>
          <a:p>
            <a:pPr algn="ctr"/>
            <a:r>
              <a:rPr lang="pt-BR" sz="5400" b="1" dirty="0" smtClean="0">
                <a:latin typeface="Arial" pitchFamily="34" charset="0"/>
                <a:cs typeface="Arial" pitchFamily="34" charset="0"/>
              </a:rPr>
              <a:t>FUNDEB</a:t>
            </a:r>
            <a:endParaRPr lang="pt-BR" sz="5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497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323853" y="5387973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/>
              <a:t>MUNICÍPIO DE IRANI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067" y="476672"/>
            <a:ext cx="8475663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323853" y="5387973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/>
              <a:t>MUNICÍPIO DE IRANI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101" y="836712"/>
            <a:ext cx="7723187" cy="459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323853" y="5387973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/>
              <a:t>MUNICÍPIO DE IRANI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5"/>
            <a:ext cx="7926584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323853" y="5387973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/>
              <a:t>MUNICÍPIO DE IRANI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104254" y="2454200"/>
            <a:ext cx="374441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0" b="1" dirty="0" smtClean="0">
                <a:latin typeface="Arial" pitchFamily="34" charset="0"/>
                <a:cs typeface="Arial" pitchFamily="34" charset="0"/>
              </a:rPr>
              <a:t>SAÚDE</a:t>
            </a:r>
            <a:endParaRPr lang="pt-BR" sz="7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986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323853" y="5387973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/>
              <a:t>MUNICÍPIO DE IRANI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3" y="503240"/>
            <a:ext cx="6276975" cy="522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0700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323853" y="5387973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/>
              <a:t>MUNICÍPIO DE IRANI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955" y="764704"/>
            <a:ext cx="6115050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134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323853" y="5387973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/>
              <a:t>MUNICÍPIO DE IRANI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051720" y="2491771"/>
            <a:ext cx="576081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0" b="1" dirty="0" smtClean="0">
                <a:latin typeface="Arial" pitchFamily="34" charset="0"/>
                <a:cs typeface="Arial" pitchFamily="34" charset="0"/>
              </a:rPr>
              <a:t>EDUCAÇÃO</a:t>
            </a:r>
            <a:endParaRPr lang="pt-BR" sz="7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90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323853" y="5387973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/>
              <a:t>MUNICÍPIO DE IRANI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764704"/>
            <a:ext cx="7272808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2287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323853" y="5387973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/>
              <a:t>MUNICÍPIO DE IRANI</a:t>
            </a:r>
          </a:p>
        </p:txBody>
      </p:sp>
      <p:sp>
        <p:nvSpPr>
          <p:cNvPr id="4" name="Subtítulo 2"/>
          <p:cNvSpPr txBox="1">
            <a:spLocks noGrp="1"/>
          </p:cNvSpPr>
          <p:nvPr>
            <p:ph type="subTitle" idx="1"/>
          </p:nvPr>
        </p:nvSpPr>
        <p:spPr>
          <a:xfrm>
            <a:off x="1258891" y="476246"/>
            <a:ext cx="6913558" cy="5184776"/>
          </a:xfrm>
        </p:spPr>
        <p:txBody>
          <a:bodyPr anchorCtr="0"/>
          <a:lstStyle/>
          <a:p>
            <a:pPr lvl="0" hangingPunct="1">
              <a:lnSpc>
                <a:spcPct val="80000"/>
              </a:lnSpc>
              <a:spcBef>
                <a:spcPts val="700"/>
              </a:spcBef>
            </a:pPr>
            <a:endParaRPr lang="pt-BR" sz="2800" b="1" dirty="0">
              <a:solidFill>
                <a:srgbClr val="000000"/>
              </a:solidFill>
            </a:endParaRPr>
          </a:p>
          <a:p>
            <a:pPr lvl="0" hangingPunct="1">
              <a:lnSpc>
                <a:spcPct val="80000"/>
              </a:lnSpc>
              <a:spcBef>
                <a:spcPts val="700"/>
              </a:spcBef>
            </a:pPr>
            <a:r>
              <a:rPr lang="pt-BR" sz="2800" b="1" u="sng" dirty="0">
                <a:solidFill>
                  <a:srgbClr val="000000"/>
                </a:solidFill>
              </a:rPr>
              <a:t>Prestação de contas é transparência na Gestão Fiscal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</a:pPr>
            <a:endParaRPr lang="pt-BR" sz="2800" b="1" dirty="0">
              <a:solidFill>
                <a:srgbClr val="000000"/>
              </a:solidFill>
            </a:endParaRPr>
          </a:p>
          <a:p>
            <a:pPr lvl="0" hangingPunct="1">
              <a:lnSpc>
                <a:spcPct val="80000"/>
              </a:lnSpc>
              <a:spcBef>
                <a:spcPts val="700"/>
              </a:spcBef>
            </a:pPr>
            <a:r>
              <a:rPr lang="pt-BR" sz="2800" b="1" dirty="0">
                <a:solidFill>
                  <a:srgbClr val="000000"/>
                </a:solidFill>
              </a:rPr>
              <a:t>Art.9º da Lei Complementar nº 101, de 04 de maio de 2000.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</a:pPr>
            <a:endParaRPr lang="pt-BR" sz="2800" b="1" dirty="0">
              <a:solidFill>
                <a:srgbClr val="000000"/>
              </a:solidFill>
            </a:endParaRPr>
          </a:p>
          <a:p>
            <a:pPr lvl="0" hangingPunct="1">
              <a:lnSpc>
                <a:spcPct val="80000"/>
              </a:lnSpc>
              <a:spcBef>
                <a:spcPts val="700"/>
              </a:spcBef>
            </a:pPr>
            <a:r>
              <a:rPr lang="pt-BR" sz="2800" dirty="0">
                <a:solidFill>
                  <a:srgbClr val="000000"/>
                </a:solidFill>
              </a:rPr>
              <a:t>§ 4</a:t>
            </a:r>
            <a:r>
              <a:rPr lang="pt-BR" sz="2800" u="sng" baseline="30000" dirty="0">
                <a:solidFill>
                  <a:srgbClr val="000000"/>
                </a:solidFill>
              </a:rPr>
              <a:t>o</a:t>
            </a:r>
            <a:r>
              <a:rPr lang="pt-BR" sz="2800" dirty="0">
                <a:solidFill>
                  <a:srgbClr val="000000"/>
                </a:solidFill>
              </a:rPr>
              <a:t> Até o final dos meses de maio, setembro e fevereiro, o Poder Executivo demonstrará e avaliará o cumprimento das metas fiscais de cada quadrimestre, em audiência pública [...].</a:t>
            </a:r>
            <a:endParaRPr lang="pt-BR" sz="2800" b="1" dirty="0">
              <a:solidFill>
                <a:srgbClr val="000000"/>
              </a:solidFill>
            </a:endParaRPr>
          </a:p>
          <a:p>
            <a:pPr lvl="0" hangingPunct="1">
              <a:lnSpc>
                <a:spcPct val="80000"/>
              </a:lnSpc>
              <a:spcBef>
                <a:spcPts val="700"/>
              </a:spcBef>
            </a:pPr>
            <a:endParaRPr lang="pt-BR" sz="2800" b="1" dirty="0">
              <a:solidFill>
                <a:srgbClr val="000000"/>
              </a:solidFill>
            </a:endParaRPr>
          </a:p>
          <a:p>
            <a:pPr lvl="0" algn="r" hangingPunct="1">
              <a:lnSpc>
                <a:spcPct val="80000"/>
              </a:lnSpc>
              <a:spcBef>
                <a:spcPts val="500"/>
              </a:spcBef>
            </a:pPr>
            <a:r>
              <a:rPr lang="pt-BR" sz="2000" b="1" dirty="0">
                <a:solidFill>
                  <a:srgbClr val="000000"/>
                </a:solidFill>
              </a:rPr>
              <a:t>Irani/SC, </a:t>
            </a:r>
            <a:r>
              <a:rPr lang="pt-BR" sz="2000" b="1" dirty="0" smtClean="0">
                <a:solidFill>
                  <a:srgbClr val="000000"/>
                </a:solidFill>
              </a:rPr>
              <a:t>29/05/2020</a:t>
            </a:r>
            <a:endParaRPr lang="pt-BR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323853" y="5387973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/>
              <a:t>MUNICÍPIO DE IRANI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1988840"/>
            <a:ext cx="8847137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51520" y="4437112"/>
            <a:ext cx="8724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 diferença negativa entre FUNDEB e folha do magistério e paga com recursos dos 25% da receita de impostos e transferências destinadas à educação.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428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323853" y="5387973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/>
              <a:t>MUNICÍPIO DE IRANI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5" y="1095376"/>
            <a:ext cx="8132763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7383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Slide6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323853" y="5387973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/>
              <a:t>MUNICÍPIO DE IRANI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403648" y="1772816"/>
            <a:ext cx="67687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latin typeface="Arial" pitchFamily="34" charset="0"/>
                <a:cs typeface="Arial" pitchFamily="34" charset="0"/>
              </a:rPr>
              <a:t>COMPORTAMENTO DA </a:t>
            </a:r>
          </a:p>
          <a:p>
            <a:pPr algn="ctr"/>
            <a:r>
              <a:rPr lang="pt-BR" sz="5400" b="1" dirty="0" smtClean="0">
                <a:latin typeface="Arial" pitchFamily="34" charset="0"/>
                <a:cs typeface="Arial" pitchFamily="34" charset="0"/>
              </a:rPr>
              <a:t>DESPESA</a:t>
            </a:r>
            <a:endParaRPr lang="pt-BR" sz="5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323853" y="5387973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/>
              <a:t>MUNICÍPIO DE IRANI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95536" y="692696"/>
            <a:ext cx="8580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COMPARATIVO DAS DESPESAS REALIZADAS</a:t>
            </a:r>
            <a:endParaRPr lang="pt-BR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395536" y="479715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¹ - Realização da EXPO 2020.</a:t>
            </a:r>
            <a:endParaRPr lang="pt-BR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768"/>
            <a:ext cx="8637587" cy="318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1758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323853" y="5387973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/>
              <a:t>MUNICÍPIO DE IRANI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1097434"/>
            <a:ext cx="8637587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323528" y="4797152"/>
            <a:ext cx="8566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² - Fundo de Saneamento Básico foi criado no exercício de 2019.</a:t>
            </a:r>
            <a:endParaRPr lang="pt-BR" dirty="0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16" y="1611784"/>
            <a:ext cx="8637587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9240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323853" y="5387973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/>
              <a:t>MUNICÍPIO DE IRANI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09600"/>
            <a:ext cx="8100391" cy="4979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954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323853" y="5387973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/>
              <a:t>MUNICÍPIO DE IRANI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772816"/>
            <a:ext cx="6248400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661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323853" y="5387973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/>
              <a:t>MUNICÍPIO DE IRANI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00808"/>
            <a:ext cx="6552728" cy="3104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1557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323528" y="5387974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/>
              <a:t>MUNICÍPIO DE IRANI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425" y="1700808"/>
            <a:ext cx="6153150" cy="3104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129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323853" y="5387973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/>
              <a:t>MUNICÍPIO DE IRANI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538" y="836712"/>
            <a:ext cx="5876925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577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323853" y="5387973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/>
              <a:t>MUNICÍPIO DE IRANI</a:t>
            </a:r>
          </a:p>
        </p:txBody>
      </p:sp>
      <p:sp>
        <p:nvSpPr>
          <p:cNvPr id="4" name="Subtítulo 2"/>
          <p:cNvSpPr txBox="1">
            <a:spLocks noGrp="1"/>
          </p:cNvSpPr>
          <p:nvPr>
            <p:ph type="subTitle" idx="1"/>
          </p:nvPr>
        </p:nvSpPr>
        <p:spPr>
          <a:xfrm>
            <a:off x="1258891" y="476246"/>
            <a:ext cx="6913558" cy="5184776"/>
          </a:xfrm>
        </p:spPr>
        <p:txBody>
          <a:bodyPr anchorCtr="0"/>
          <a:lstStyle/>
          <a:p>
            <a:pPr lvl="0" hangingPunct="1">
              <a:lnSpc>
                <a:spcPct val="80000"/>
              </a:lnSpc>
              <a:spcBef>
                <a:spcPts val="700"/>
              </a:spcBef>
            </a:pPr>
            <a:endParaRPr lang="pt-BR" sz="2800" b="1" dirty="0" smtClean="0">
              <a:solidFill>
                <a:srgbClr val="000000"/>
              </a:solidFill>
            </a:endParaRPr>
          </a:p>
          <a:p>
            <a:pPr lvl="0" hangingPunct="1">
              <a:lnSpc>
                <a:spcPct val="80000"/>
              </a:lnSpc>
              <a:spcBef>
                <a:spcPts val="700"/>
              </a:spcBef>
            </a:pPr>
            <a:r>
              <a:rPr lang="pt-BR" sz="2800" b="1" dirty="0" smtClean="0">
                <a:solidFill>
                  <a:srgbClr val="000000"/>
                </a:solidFill>
              </a:rPr>
              <a:t>Decreto n° 83/2020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</a:pPr>
            <a:endParaRPr lang="pt-BR" sz="2800" b="1" dirty="0" smtClean="0">
              <a:solidFill>
                <a:srgbClr val="000000"/>
              </a:solidFill>
            </a:endParaRPr>
          </a:p>
          <a:p>
            <a:pPr lvl="0" hangingPunct="1">
              <a:lnSpc>
                <a:spcPct val="80000"/>
              </a:lnSpc>
              <a:spcBef>
                <a:spcPts val="700"/>
              </a:spcBef>
            </a:pPr>
            <a:endParaRPr lang="pt-BR" sz="2800" b="1" dirty="0">
              <a:solidFill>
                <a:srgbClr val="000000"/>
              </a:solidFill>
            </a:endParaRPr>
          </a:p>
          <a:p>
            <a:pPr lvl="0" hangingPunct="1">
              <a:lnSpc>
                <a:spcPct val="80000"/>
              </a:lnSpc>
              <a:spcBef>
                <a:spcPts val="700"/>
              </a:spcBef>
            </a:pPr>
            <a:r>
              <a:rPr lang="pt-BR" sz="2800" dirty="0" smtClean="0">
                <a:solidFill>
                  <a:schemeClr val="tx1"/>
                </a:solidFill>
              </a:rPr>
              <a:t>Institui e regulamenta a realização de Audiência </a:t>
            </a:r>
            <a:r>
              <a:rPr lang="pt-BR" sz="2800" dirty="0">
                <a:solidFill>
                  <a:schemeClr val="tx1"/>
                </a:solidFill>
              </a:rPr>
              <a:t>P</a:t>
            </a:r>
            <a:r>
              <a:rPr lang="pt-BR" sz="2800" dirty="0" smtClean="0">
                <a:solidFill>
                  <a:schemeClr val="tx1"/>
                </a:solidFill>
              </a:rPr>
              <a:t>ública </a:t>
            </a:r>
            <a:r>
              <a:rPr lang="pt-BR" sz="2800" dirty="0">
                <a:solidFill>
                  <a:schemeClr val="tx1"/>
                </a:solidFill>
              </a:rPr>
              <a:t>E</a:t>
            </a:r>
            <a:r>
              <a:rPr lang="pt-BR" sz="2800" dirty="0" smtClean="0">
                <a:solidFill>
                  <a:schemeClr val="tx1"/>
                </a:solidFill>
              </a:rPr>
              <a:t>letrônica, como instrumento de transparência da gestão fiscal, no Município de Irani – SC, considerando as medidas de prevenção e combate ao contágio pelo coronavírus.</a:t>
            </a:r>
            <a:endParaRPr lang="pt-B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596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323853" y="5387973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/>
              <a:t>MUNICÍPIO DE IRANI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538" y="1052736"/>
            <a:ext cx="5876925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385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323853" y="5387973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/>
              <a:t>MUNICÍPIO DE IRANI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548680"/>
            <a:ext cx="6494463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590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323853" y="5387973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/>
              <a:t>MUNICÍPIO DE IRANI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403648" y="2433662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latin typeface="Arial" pitchFamily="34" charset="0"/>
                <a:cs typeface="Arial" pitchFamily="34" charset="0"/>
              </a:rPr>
              <a:t>CORONAVÍRUS</a:t>
            </a:r>
            <a:endParaRPr lang="pt-BR" sz="5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072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323853" y="5387973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/>
              <a:t>MUNICÍPIO DE IRANI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164" y="1124744"/>
            <a:ext cx="601980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331640" y="620688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RECEITAS RECEBIDAS</a:t>
            </a:r>
            <a:endParaRPr lang="pt-BR" b="1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5" y="3501008"/>
            <a:ext cx="5400601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304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323853" y="5387973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 dirty="0"/>
              <a:t>MUNICÍPIO DE IRANI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259632" y="1268760"/>
            <a:ext cx="67687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Conforme Lei Complementar Federal Nº 173 de 27 de maio de 2020, que estabelece o Programa de Enfrentamento ao Coronavírus, o Município de Irani receberá os seguintes valores:</a:t>
            </a:r>
          </a:p>
          <a:p>
            <a:pPr marL="285750" indent="-285750" algn="just">
              <a:buFontTx/>
              <a:buChar char="-"/>
            </a:pPr>
            <a:r>
              <a:rPr lang="pt-BR" sz="2000" dirty="0" smtClean="0"/>
              <a:t>Auxílio livre: R$ 1.133.571,63</a:t>
            </a:r>
          </a:p>
          <a:p>
            <a:pPr marL="285750" indent="-285750" algn="just">
              <a:buFontTx/>
              <a:buChar char="-"/>
            </a:pPr>
            <a:r>
              <a:rPr lang="pt-BR" sz="2000" dirty="0"/>
              <a:t>A</a:t>
            </a:r>
            <a:r>
              <a:rPr lang="pt-BR" sz="2000" dirty="0" smtClean="0"/>
              <a:t>uxílio saúde e assistência social: R$ 150.903,88</a:t>
            </a:r>
          </a:p>
          <a:p>
            <a:pPr marL="285750" indent="-285750" algn="just">
              <a:buFontTx/>
              <a:buChar char="-"/>
            </a:pPr>
            <a:r>
              <a:rPr lang="pt-BR" sz="2000" dirty="0" smtClean="0"/>
              <a:t>O total repassado será de R$ 1.284.475,51, divididos em quatro parcelas mensais e iguais.</a:t>
            </a:r>
          </a:p>
          <a:p>
            <a:pPr algn="just"/>
            <a:r>
              <a:rPr lang="pt-BR" sz="2000" dirty="0" smtClean="0"/>
              <a:t>Não há informações ainda sobre a entrada da primeira parcela.</a:t>
            </a:r>
            <a:endParaRPr lang="pt-BR" sz="2000" dirty="0"/>
          </a:p>
          <a:p>
            <a:pPr marL="285750" indent="-285750" algn="just">
              <a:buFontTx/>
              <a:buChar char="-"/>
            </a:pPr>
            <a:endParaRPr lang="pt-BR" sz="2000" dirty="0" smtClean="0"/>
          </a:p>
          <a:p>
            <a:pPr algn="just"/>
            <a:r>
              <a:rPr lang="pt-BR" sz="2000" dirty="0" smtClean="0"/>
              <a:t>A contrapartida exigida dos Municípios será o congelamento de todos os vencimentos salariais e subsídios, no executivo e legislativo, até dezembro de 2021.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121089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323853" y="5387973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/>
              <a:t>MUNICÍPIO DE IRANI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6" y="1700808"/>
            <a:ext cx="5616624" cy="2157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547664" y="836712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TOTAL DE RECURSOS GASTOS DEVIDO AO CORONAVIRUS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1619672" y="4365104"/>
            <a:ext cx="6552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Os dados completos das despesas realizadas estão disponíveis no sítio oficial do Município, através do link </a:t>
            </a:r>
            <a:r>
              <a:rPr lang="pt-BR" dirty="0">
                <a:hlinkClick r:id="rId4"/>
              </a:rPr>
              <a:t>https://</a:t>
            </a:r>
            <a:r>
              <a:rPr lang="pt-BR" dirty="0" smtClean="0">
                <a:hlinkClick r:id="rId4"/>
              </a:rPr>
              <a:t>www.irani.sc.gov.br/cms/pagina/ver/codMapaItem/142431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323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323853" y="5387973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 dirty="0"/>
              <a:t>MUNICÍPIO DE IRANI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331640" y="764704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IMPACTO </a:t>
            </a:r>
            <a:r>
              <a:rPr lang="pt-BR" b="1" dirty="0" smtClean="0"/>
              <a:t>DO CORONAVÍRUS NA </a:t>
            </a:r>
            <a:r>
              <a:rPr lang="pt-BR" b="1" dirty="0"/>
              <a:t>ARRECADAÇÃO MUNICIPAL</a:t>
            </a:r>
            <a:endParaRPr lang="pt-BR" dirty="0"/>
          </a:p>
          <a:p>
            <a:pPr algn="ctr"/>
            <a:endParaRPr lang="pt-BR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340768"/>
            <a:ext cx="6264696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477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323853" y="5387973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 dirty="0"/>
              <a:t>MUNICÍPIO DE IRANI</a:t>
            </a: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08720"/>
            <a:ext cx="6840760" cy="4549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156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323853" y="5387973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 dirty="0"/>
              <a:t>MUNICÍPIO DE IRANI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92696"/>
            <a:ext cx="6840935" cy="4779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1002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323853" y="5387973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 dirty="0"/>
              <a:t>MUNICÍPIO DE IRANI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115616" y="980728"/>
            <a:ext cx="734481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	Percebe-se que o comportamento da receita no início de 2020 estava dentro das metas iniciais orçadas, havendo um crescimento, quando comparada ao mesmo período de 2019.</a:t>
            </a:r>
          </a:p>
          <a:p>
            <a:pPr algn="just"/>
            <a:r>
              <a:rPr lang="pt-BR" sz="2000" dirty="0" smtClean="0"/>
              <a:t>	Porém, com o início da pandemia abril teve queda significativa em arrecadações do ICMS - que é a segunda maior receita do Município - FUNDEB  e FPM, que só se manteve dentro do valor repassado no ano anterior devido a Medida Provisória nº 938/2020, que garantirá o repasse do FPM nos mesmos valores do ano passado até o mês de junho.</a:t>
            </a:r>
          </a:p>
          <a:p>
            <a:pPr algn="just"/>
            <a:r>
              <a:rPr lang="pt-BR" sz="2000" dirty="0" smtClean="0"/>
              <a:t>	As projeções para os próximos meses são de queda brusca na arrecadação, já considerada pelos órgão de controle, como o Ministério Público de Contas, que em Nota de Orientação Administrativa Circular MPC 003/2020 afirmou: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4389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323853" y="5387973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/>
              <a:t>MUNICÍPIO DE IRANI</a:t>
            </a:r>
          </a:p>
        </p:txBody>
      </p:sp>
      <p:sp>
        <p:nvSpPr>
          <p:cNvPr id="4" name="Subtítulo 2"/>
          <p:cNvSpPr txBox="1">
            <a:spLocks noGrp="1"/>
          </p:cNvSpPr>
          <p:nvPr>
            <p:ph type="subTitle" idx="1"/>
          </p:nvPr>
        </p:nvSpPr>
        <p:spPr>
          <a:xfrm>
            <a:off x="1259632" y="836712"/>
            <a:ext cx="6913558" cy="4032448"/>
          </a:xfrm>
        </p:spPr>
        <p:txBody>
          <a:bodyPr anchorCtr="0"/>
          <a:lstStyle/>
          <a:p>
            <a:pPr lvl="0" hangingPunct="1">
              <a:lnSpc>
                <a:spcPct val="80000"/>
              </a:lnSpc>
              <a:spcBef>
                <a:spcPts val="700"/>
              </a:spcBef>
            </a:pPr>
            <a:endParaRPr lang="pt-BR" sz="5400" b="1" dirty="0" smtClean="0">
              <a:solidFill>
                <a:srgbClr val="000000"/>
              </a:solidFill>
            </a:endParaRPr>
          </a:p>
          <a:p>
            <a:pPr lvl="0" hangingPunct="1">
              <a:lnSpc>
                <a:spcPct val="80000"/>
              </a:lnSpc>
              <a:spcBef>
                <a:spcPts val="700"/>
              </a:spcBef>
            </a:pPr>
            <a:endParaRPr lang="pt-BR" sz="5400" b="1" dirty="0">
              <a:solidFill>
                <a:srgbClr val="000000"/>
              </a:solidFill>
            </a:endParaRPr>
          </a:p>
          <a:p>
            <a:pPr lvl="0" hangingPunct="1">
              <a:lnSpc>
                <a:spcPct val="80000"/>
              </a:lnSpc>
              <a:spcBef>
                <a:spcPts val="700"/>
              </a:spcBef>
            </a:pPr>
            <a:r>
              <a:rPr lang="pt-BR" sz="5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COMPORTAMENTO 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</a:pPr>
            <a:r>
              <a:rPr lang="pt-BR" sz="5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</a:pPr>
            <a:r>
              <a:rPr lang="pt-BR" sz="5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RECEITA</a:t>
            </a:r>
            <a:endParaRPr lang="pt-BR" sz="5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759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323853" y="5387973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 dirty="0"/>
              <a:t>MUNICÍPIO DE IRANI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114728" y="1052150"/>
            <a:ext cx="734481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	</a:t>
            </a:r>
            <a:endParaRPr lang="pt-BR" dirty="0"/>
          </a:p>
          <a:p>
            <a:pPr marL="1440000" algn="just"/>
            <a:r>
              <a:rPr lang="pt-BR" sz="1600" b="1" dirty="0"/>
              <a:t>CONSIDERANDO </a:t>
            </a:r>
            <a:r>
              <a:rPr lang="pt-BR" sz="1600" dirty="0"/>
              <a:t>que as medidas de enfrentamento </a:t>
            </a:r>
            <a:r>
              <a:rPr lang="pt-BR" sz="1600" dirty="0" smtClean="0"/>
              <a:t>da emergência </a:t>
            </a:r>
            <a:r>
              <a:rPr lang="pt-BR" sz="1600" dirty="0"/>
              <a:t>de saúde pública envolvem isolamento, quarentena, suspensão </a:t>
            </a:r>
            <a:r>
              <a:rPr lang="pt-BR" sz="1600" dirty="0" smtClean="0"/>
              <a:t>do funcionamento </a:t>
            </a:r>
            <a:r>
              <a:rPr lang="pt-BR" sz="1600" dirty="0"/>
              <a:t>de estabelecimentos; e que possivelmente haverá </a:t>
            </a:r>
            <a:r>
              <a:rPr lang="pt-BR" sz="1600" dirty="0" smtClean="0"/>
              <a:t>redução considerável </a:t>
            </a:r>
            <a:r>
              <a:rPr lang="pt-BR" sz="1600" dirty="0"/>
              <a:t>da arrecadação tributária, em função de tais medidas e seus reflexos no</a:t>
            </a:r>
          </a:p>
          <a:p>
            <a:pPr marL="1440000" algn="just"/>
            <a:r>
              <a:rPr lang="pt-BR" sz="1600" dirty="0"/>
              <a:t>setor produtivo, consideradas as especificidades </a:t>
            </a:r>
            <a:r>
              <a:rPr lang="pt-BR" sz="1600" dirty="0" smtClean="0"/>
              <a:t>locais [...]</a:t>
            </a:r>
          </a:p>
          <a:p>
            <a:pPr algn="just"/>
            <a:endParaRPr lang="pt-BR" sz="1600" dirty="0"/>
          </a:p>
          <a:p>
            <a:pPr algn="just"/>
            <a:endParaRPr lang="pt-BR" sz="1600" dirty="0" smtClean="0"/>
          </a:p>
          <a:p>
            <a:pPr algn="just"/>
            <a:r>
              <a:rPr lang="pt-BR" sz="1600" dirty="0" smtClean="0"/>
              <a:t>	</a:t>
            </a:r>
            <a:r>
              <a:rPr lang="pt-BR" sz="2000" dirty="0" smtClean="0"/>
              <a:t>Dessa forma, a queda na arrecadação no primeiro quadrimestre foi diluída pela arrecadação positiva dos meses de janeiro, fevereiro e março.</a:t>
            </a:r>
          </a:p>
          <a:p>
            <a:pPr algn="just"/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828807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323853" y="5387973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 dirty="0"/>
              <a:t>MUNICÍPIO DE IRANI</a:t>
            </a:r>
          </a:p>
        </p:txBody>
      </p:sp>
      <p:sp>
        <p:nvSpPr>
          <p:cNvPr id="4" name="CaixaDeTexto 4"/>
          <p:cNvSpPr txBox="1"/>
          <p:nvPr/>
        </p:nvSpPr>
        <p:spPr>
          <a:xfrm>
            <a:off x="2195510" y="3357567"/>
            <a:ext cx="5040309" cy="7080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40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OBRIGADO</a:t>
            </a:r>
            <a:endParaRPr lang="pt-BR" sz="4000" b="1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195510" y="1052736"/>
            <a:ext cx="65882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i="1" dirty="0" smtClean="0"/>
              <a:t>	“Unir-se é um bom começo, </a:t>
            </a:r>
          </a:p>
          <a:p>
            <a:pPr algn="r"/>
            <a:r>
              <a:rPr lang="pt-BR" i="1" dirty="0" smtClean="0"/>
              <a:t>manter a união é um progresso  e</a:t>
            </a:r>
          </a:p>
          <a:p>
            <a:pPr algn="r"/>
            <a:r>
              <a:rPr lang="pt-BR" i="1" dirty="0" smtClean="0"/>
              <a:t>trabalhar em conjunto é a vitória”.</a:t>
            </a:r>
          </a:p>
          <a:p>
            <a:pPr algn="r"/>
            <a:endParaRPr lang="pt-BR" i="1" dirty="0"/>
          </a:p>
          <a:p>
            <a:pPr algn="r"/>
            <a:r>
              <a:rPr lang="pt-BR" i="1" dirty="0" smtClean="0"/>
              <a:t>Henry Ford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03372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323853" y="5387973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 dirty="0"/>
              <a:t>MUNICÍPIO DE IRANI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187624" y="5085184"/>
            <a:ext cx="7056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No 1º quadrimestre de 2019 havia sido arrecadado 34,39% do estimado, enquanto que em 2020 arrecadou-se 31,19% do orçado.</a:t>
            </a:r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04664"/>
            <a:ext cx="6980237" cy="455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323853" y="5387973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/>
              <a:t>MUNICÍPIO DE IRANI</a:t>
            </a:r>
          </a:p>
        </p:txBody>
      </p:sp>
      <p:grpSp>
        <p:nvGrpSpPr>
          <p:cNvPr id="4" name="Gráfico 6"/>
          <p:cNvGrpSpPr/>
          <p:nvPr/>
        </p:nvGrpSpPr>
        <p:grpSpPr>
          <a:xfrm>
            <a:off x="1693285" y="943560"/>
            <a:ext cx="5723202" cy="585380"/>
            <a:chOff x="1693285" y="943560"/>
            <a:chExt cx="5723202" cy="585380"/>
          </a:xfrm>
        </p:grpSpPr>
        <p:sp>
          <p:nvSpPr>
            <p:cNvPr id="5" name="CaixaDeTexto 13"/>
            <p:cNvSpPr txBox="1"/>
            <p:nvPr/>
          </p:nvSpPr>
          <p:spPr>
            <a:xfrm>
              <a:off x="1693285" y="990057"/>
              <a:ext cx="5168444" cy="40880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t-BR" sz="11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CaixaDeTexto 14"/>
            <p:cNvSpPr txBox="1"/>
            <p:nvPr/>
          </p:nvSpPr>
          <p:spPr>
            <a:xfrm>
              <a:off x="2590193" y="943560"/>
              <a:ext cx="4826294" cy="58538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t-BR" sz="11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0648"/>
            <a:ext cx="7265441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1259632" y="5373216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 valor orçado é apurado mediante a média percentual da arrecadação nos últimos três anos.</a:t>
            </a: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323853" y="5387973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/>
              <a:t>MUNICÍPIO DE IRANI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8208912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611560" y="548680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RECEITAS ARRECADADAS POR TIPO</a:t>
            </a:r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611560" y="4797152"/>
            <a:ext cx="785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¹ - Receita Patrimonial incluiu em 2020 venda </a:t>
            </a:r>
            <a:r>
              <a:rPr lang="pt-BR" dirty="0" smtClean="0"/>
              <a:t>estandes e </a:t>
            </a:r>
            <a:r>
              <a:rPr lang="pt-BR" dirty="0"/>
              <a:t>patrocínios EXPO </a:t>
            </a:r>
            <a:r>
              <a:rPr lang="pt-BR" dirty="0" smtClean="0"/>
              <a:t>2020.</a:t>
            </a: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323853" y="5387973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/>
              <a:t>MUNICÍPIO DE IRANI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68760"/>
            <a:ext cx="8028384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683568" y="5013176"/>
            <a:ext cx="8028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² - Repasse AFM referente complementação FPM - Medida Provisória </a:t>
            </a:r>
            <a:r>
              <a:rPr lang="pt-BR" dirty="0" smtClean="0"/>
              <a:t>938/2020.</a:t>
            </a: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323853" y="5387973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/>
              <a:t>MUNICÍPIO DE IRANI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60" y="1628800"/>
            <a:ext cx="7884368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0906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6298</TotalTime>
  <Words>514</Words>
  <Application>Microsoft Office PowerPoint</Application>
  <PresentationFormat>Apresentação na tela (4:3)</PresentationFormat>
  <Paragraphs>105</Paragraphs>
  <Slides>41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2" baseType="lpstr">
      <vt:lpstr>Tema do Office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MUNICÍPIO DE IRANI</dc:title>
  <dc:creator>ADM</dc:creator>
  <cp:lastModifiedBy>Usuário do Windows</cp:lastModifiedBy>
  <cp:revision>126</cp:revision>
  <cp:lastPrinted>2020-06-01T12:09:15Z</cp:lastPrinted>
  <dcterms:created xsi:type="dcterms:W3CDTF">2017-03-29T14:45:44Z</dcterms:created>
  <dcterms:modified xsi:type="dcterms:W3CDTF">2020-06-01T13:31:25Z</dcterms:modified>
</cp:coreProperties>
</file>