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90" r:id="rId4"/>
    <p:sldId id="267" r:id="rId5"/>
    <p:sldId id="259" r:id="rId6"/>
    <p:sldId id="260" r:id="rId7"/>
    <p:sldId id="261" r:id="rId8"/>
    <p:sldId id="291" r:id="rId9"/>
    <p:sldId id="301" r:id="rId10"/>
    <p:sldId id="292" r:id="rId11"/>
    <p:sldId id="258" r:id="rId12"/>
    <p:sldId id="268" r:id="rId13"/>
    <p:sldId id="263" r:id="rId14"/>
    <p:sldId id="264" r:id="rId15"/>
    <p:sldId id="269" r:id="rId16"/>
    <p:sldId id="274" r:id="rId17"/>
    <p:sldId id="273" r:id="rId18"/>
    <p:sldId id="272" r:id="rId19"/>
    <p:sldId id="289" r:id="rId20"/>
    <p:sldId id="293" r:id="rId21"/>
    <p:sldId id="266" r:id="rId22"/>
    <p:sldId id="279" r:id="rId23"/>
    <p:sldId id="270" r:id="rId24"/>
    <p:sldId id="278" r:id="rId25"/>
    <p:sldId id="277" r:id="rId26"/>
    <p:sldId id="284" r:id="rId27"/>
    <p:sldId id="283" r:id="rId28"/>
    <p:sldId id="276" r:id="rId29"/>
    <p:sldId id="281" r:id="rId30"/>
    <p:sldId id="297" r:id="rId31"/>
    <p:sldId id="295" r:id="rId32"/>
    <p:sldId id="299" r:id="rId33"/>
    <p:sldId id="300" r:id="rId3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>
        <p:scale>
          <a:sx n="80" d="100"/>
          <a:sy n="80" d="100"/>
        </p:scale>
        <p:origin x="-108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&#225;rios\Juliana\Desktop\RELATORIOS%20AUDIENCIA%20PUBLICA%201&#176;%20quadrimestre%2020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&#225;rios\Juliana\Desktop\RELATORIOS%20AUDIENCIA%20PUBLICA%201&#176;%20quadrimestre%2020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APLICAÇÃO</a:t>
            </a:r>
            <a:r>
              <a:rPr lang="en-US" baseline="0"/>
              <a:t>  CONSTITUCIONAL EM SAÚDE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'[RELATORIOS AUDIENCIA PUBLICA 1° quadrimestre 2020.xls]% APLICADO SAUDE'!$A$2:$A$8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'[RELATORIOS AUDIENCIA PUBLICA 1° quadrimestre 2020.xls]% APLICADO SAUDE'!$B$2:$B$8</c:f>
              <c:numCache>
                <c:formatCode>0.00%</c:formatCode>
                <c:ptCount val="7"/>
                <c:pt idx="0">
                  <c:v>0.21360000000000001</c:v>
                </c:pt>
                <c:pt idx="1">
                  <c:v>0.19309999999999999</c:v>
                </c:pt>
                <c:pt idx="2">
                  <c:v>0.20100000000000001</c:v>
                </c:pt>
                <c:pt idx="3">
                  <c:v>0.2465</c:v>
                </c:pt>
                <c:pt idx="4">
                  <c:v>0.2122</c:v>
                </c:pt>
                <c:pt idx="5">
                  <c:v>0.2462</c:v>
                </c:pt>
                <c:pt idx="6">
                  <c:v>0.21729999999999999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53376"/>
        <c:axId val="186054912"/>
      </c:lineChart>
      <c:catAx>
        <c:axId val="18605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pt-BR"/>
          </a:p>
        </c:txPr>
        <c:crossAx val="186054912"/>
        <c:crosses val="autoZero"/>
        <c:auto val="1"/>
        <c:lblAlgn val="ctr"/>
        <c:lblOffset val="100"/>
        <c:noMultiLvlLbl val="0"/>
      </c:catAx>
      <c:valAx>
        <c:axId val="186054912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860533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APLICAÇÃO</a:t>
            </a:r>
            <a:r>
              <a:rPr lang="en-US" baseline="0"/>
              <a:t> CONSTITUCIONAL EM EDUCAÇÃO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'[RELATORIOS AUDIENCIA PUBLICA 1° quadrimestre 2020.xls]% APLICADO EDUCAÇÃO'!$A$2:$A$8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'[RELATORIOS AUDIENCIA PUBLICA 1° quadrimestre 2020.xls]% APLICADO EDUCAÇÃO'!$B$2:$B$8</c:f>
              <c:numCache>
                <c:formatCode>0.00%</c:formatCode>
                <c:ptCount val="7"/>
                <c:pt idx="0">
                  <c:v>0.34499999999999997</c:v>
                </c:pt>
                <c:pt idx="1">
                  <c:v>0.40789999999999998</c:v>
                </c:pt>
                <c:pt idx="2">
                  <c:v>0.30109999999999998</c:v>
                </c:pt>
                <c:pt idx="3">
                  <c:v>0.3725</c:v>
                </c:pt>
                <c:pt idx="4">
                  <c:v>0.31879999999999997</c:v>
                </c:pt>
                <c:pt idx="5">
                  <c:v>0.32719999999999999</c:v>
                </c:pt>
                <c:pt idx="6">
                  <c:v>0.30009999999999998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86176"/>
        <c:axId val="187208448"/>
      </c:lineChart>
      <c:catAx>
        <c:axId val="18718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pt-BR"/>
          </a:p>
        </c:txPr>
        <c:crossAx val="187208448"/>
        <c:crosses val="autoZero"/>
        <c:auto val="1"/>
        <c:lblAlgn val="ctr"/>
        <c:lblOffset val="100"/>
        <c:noMultiLvlLbl val="0"/>
      </c:catAx>
      <c:valAx>
        <c:axId val="187208448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871861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3559E3-AC4C-4C29-84D3-9BB4D6F650BE}" type="datetime1"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29/09/2020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1A945B-3E6A-46CA-94E6-6DE378EB01FE}" type="slidenum">
              <a:t>‹nº›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004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39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02CA48E-64B9-4343-AFE1-061882FDFF1D}" type="datetime1">
              <a:rPr lang="pt-BR"/>
              <a:pPr lvl="0"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1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39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E140ED-08D1-44FD-B423-49B1442552B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3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lvl="0"/>
            <a:fld id="{8A8EAC68-DC32-4577-8D83-FAB12F878855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lvl="0"/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lvl="0"/>
            <a:fld id="{FA62921E-7FDB-4D00-AC30-1129464CFEA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1725FB1-2766-45A5-A3C4-5FE8902832AE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A6E006-862C-4BC9-8E47-1F57AC249C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1D70853-C208-4F70-A9F6-0E9FD5E3846D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3E5E11-927C-4506-A9FF-30064B36BB2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0B17FB0-A2C5-4B7D-9FB2-24E2C4E80231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1C88FD-799E-4405-9325-143A530E2D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lvl="0"/>
            <a:fld id="{9344C98E-13C8-407F-8A79-567A02814898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lvl="0"/>
            <a:fld id="{33AAFF10-E7C1-4D87-8616-75CC9E4BAD5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856999-548F-4DDF-B475-B4336DDC7441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9DE91E-D559-41B9-AD7E-BAD7950D08D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2022983-A863-4665-86E4-C1B8AC8E5C8F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CA79C6-6BAD-4946-8BDD-3959800FB8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1078E1B-30D7-4BC5-ADDB-7E632A46B891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A8387-AE86-47A4-8980-81CF0AA6020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2D3A200-9734-47C3-9F80-1360DA96E4D1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3E798-4429-468A-A708-4820ADB1AC3E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96D0028-0181-4A53-8727-259E8D2DCEF6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33ED35-A336-40F3-996D-4C0A5DEB02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2F22797-7EAE-4E10-A547-A27B678DB204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9F800D-C149-4A38-98FD-FE73686C915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fld id="{7797E75E-C4D6-436C-A78A-1804333906BB}" type="datetime1">
              <a:rPr lang="pt-BR" smtClean="0"/>
              <a:pPr lvl="0"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lvl="0"/>
            <a:fld id="{AC9E8F1A-EA49-4FDD-B8C6-BE2128A5577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ni.sc.gov.br/cms/pagina/ver/codMapaItem/14243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bilidade@irani.sc.gov.b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805489"/>
            <a:ext cx="936629" cy="719139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489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1484308"/>
            <a:ext cx="6769102" cy="3816348"/>
          </a:xfrm>
        </p:spPr>
        <p:txBody>
          <a:bodyPr/>
          <a:lstStyle/>
          <a:p>
            <a:pPr lvl="0" hangingPunct="1">
              <a:spcBef>
                <a:spcPts val="1200"/>
              </a:spcBef>
            </a:pPr>
            <a:r>
              <a:rPr lang="pt-BR" sz="5000" b="1" dirty="0">
                <a:solidFill>
                  <a:srgbClr val="000000"/>
                </a:solidFill>
              </a:rPr>
              <a:t>AUDIÊNCIA PÚBLICA</a:t>
            </a:r>
          </a:p>
          <a:p>
            <a:pPr lvl="0" hangingPunct="1">
              <a:spcBef>
                <a:spcPts val="1000"/>
              </a:spcBef>
            </a:pPr>
            <a:endParaRPr lang="pt-BR" sz="4000" dirty="0"/>
          </a:p>
          <a:p>
            <a:pPr lvl="0" hangingPunct="1">
              <a:spcBef>
                <a:spcPts val="1000"/>
              </a:spcBef>
            </a:pPr>
            <a:r>
              <a:rPr lang="pt-BR" sz="4000" u="sng" dirty="0">
                <a:solidFill>
                  <a:srgbClr val="000000"/>
                </a:solidFill>
              </a:rPr>
              <a:t>2</a:t>
            </a:r>
            <a:r>
              <a:rPr lang="pt-BR" sz="4000" u="sng" dirty="0" smtClean="0">
                <a:solidFill>
                  <a:srgbClr val="000000"/>
                </a:solidFill>
              </a:rPr>
              <a:t>° </a:t>
            </a:r>
            <a:r>
              <a:rPr lang="pt-BR" sz="4000" u="sng" dirty="0">
                <a:solidFill>
                  <a:srgbClr val="000000"/>
                </a:solidFill>
              </a:rPr>
              <a:t>QUADRIMESTRE DE </a:t>
            </a:r>
            <a:r>
              <a:rPr lang="pt-BR" sz="4000" u="sng" dirty="0" smtClean="0">
                <a:solidFill>
                  <a:srgbClr val="000000"/>
                </a:solidFill>
              </a:rPr>
              <a:t>2020</a:t>
            </a:r>
            <a:endParaRPr lang="pt-BR" sz="4000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508819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3" y="4900195"/>
            <a:ext cx="830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Em 2019, as Transferências de Instituições Privadas incluíram recursos repassados pela CASAN, decorrente de convênio.</a:t>
            </a:r>
            <a:endParaRPr lang="pt-B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6" y="805184"/>
            <a:ext cx="5294650" cy="71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6" y="1498900"/>
            <a:ext cx="8650440" cy="339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2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6092825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90451" y="5131469"/>
            <a:ext cx="705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 2º quadrimestre de 2019 havia sido arrecadado 69,09% do estimado, enquanto que em 2020 arrecadou-se 67,82% do orçado.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358" y="524297"/>
            <a:ext cx="6986587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79872" y="5732465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23903" y="2331115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APLICAÇÕES </a:t>
            </a:r>
          </a:p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FUNDEB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31788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9" y="620688"/>
            <a:ext cx="848042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067236"/>
            <a:ext cx="7724775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104254" y="2454200"/>
            <a:ext cx="37444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 smtClean="0">
                <a:latin typeface="Arial" pitchFamily="34" charset="0"/>
                <a:cs typeface="Arial" pitchFamily="34" charset="0"/>
              </a:rPr>
              <a:t>SAÚDE</a:t>
            </a:r>
            <a:endParaRPr lang="pt-BR" sz="7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52341" y="5732465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5"/>
            <a:ext cx="7854575" cy="41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70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949280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495948"/>
              </p:ext>
            </p:extLst>
          </p:nvPr>
        </p:nvGraphicFramePr>
        <p:xfrm>
          <a:off x="1043608" y="836712"/>
          <a:ext cx="7200799" cy="471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13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7181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51720" y="2491771"/>
            <a:ext cx="57608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 smtClean="0">
                <a:latin typeface="Arial" pitchFamily="34" charset="0"/>
                <a:cs typeface="Arial" pitchFamily="34" charset="0"/>
              </a:rPr>
              <a:t>EDUCAÇÃO</a:t>
            </a:r>
            <a:endParaRPr lang="pt-BR" sz="7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71428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70" y="1268760"/>
            <a:ext cx="7638552" cy="376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28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476246"/>
            <a:ext cx="6913558" cy="5184776"/>
          </a:xfrm>
        </p:spPr>
        <p:txBody>
          <a:bodyPr anchorCtr="0">
            <a:normAutofit lnSpcReduction="10000"/>
          </a:bodyPr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u="sng" dirty="0">
                <a:solidFill>
                  <a:srgbClr val="000000"/>
                </a:solidFill>
              </a:rPr>
              <a:t>Prestação de contas é transparência na Gestão Fiscal</a:t>
            </a: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dirty="0">
                <a:solidFill>
                  <a:srgbClr val="000000"/>
                </a:solidFill>
              </a:rPr>
              <a:t>Art.9º da Lei Complementar nº 101, de 04 de maio de 2000.</a:t>
            </a: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dirty="0">
                <a:solidFill>
                  <a:srgbClr val="000000"/>
                </a:solidFill>
              </a:rPr>
              <a:t>§ 4</a:t>
            </a:r>
            <a:r>
              <a:rPr lang="pt-BR" sz="2800" u="sng" baseline="30000" dirty="0">
                <a:solidFill>
                  <a:srgbClr val="000000"/>
                </a:solidFill>
              </a:rPr>
              <a:t>o</a:t>
            </a:r>
            <a:r>
              <a:rPr lang="pt-BR" sz="2800" dirty="0">
                <a:solidFill>
                  <a:srgbClr val="000000"/>
                </a:solidFill>
              </a:rPr>
              <a:t> Até o final dos meses de maio, setembro e fevereiro, o Poder Executivo demonstrará e avaliará o cumprimento das metas fiscais de cada quadrimestre, em audiência pública [...].</a:t>
            </a: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500"/>
              </a:spcBef>
            </a:pPr>
            <a:r>
              <a:rPr lang="pt-BR" sz="2000" b="1" dirty="0">
                <a:solidFill>
                  <a:srgbClr val="000000"/>
                </a:solidFill>
              </a:rPr>
              <a:t>Irani/SC, </a:t>
            </a:r>
            <a:r>
              <a:rPr lang="pt-BR" sz="2000" b="1" dirty="0" smtClean="0">
                <a:solidFill>
                  <a:srgbClr val="000000"/>
                </a:solidFill>
              </a:rPr>
              <a:t>29/09/2020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5" y="1095376"/>
            <a:ext cx="8132763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504825" y="1157287"/>
          <a:ext cx="813435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68310" y="5714284"/>
            <a:ext cx="7488241" cy="1470026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/>
              <a:t>MUNICÍPIO DE IRANI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7573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7181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3648" y="1772816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COMPORTAMENTO DA </a:t>
            </a:r>
          </a:p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DESPESA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24829" y="6137280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642323" y="623731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2" y="535528"/>
            <a:ext cx="8959956" cy="538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5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15949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971632"/>
            <a:ext cx="863917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7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72" y="1611784"/>
            <a:ext cx="863917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 b="78930"/>
          <a:stretch/>
        </p:blipFill>
        <p:spPr bwMode="auto">
          <a:xfrm>
            <a:off x="276728" y="1235031"/>
            <a:ext cx="8639175" cy="38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24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1922463"/>
            <a:ext cx="6224587" cy="301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6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051050"/>
            <a:ext cx="616902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732465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/>
              <a:t>MUNICÍPIO DE IRANI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2054225"/>
            <a:ext cx="615156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9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408712" cy="447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77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683053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0526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8891" y="476246"/>
            <a:ext cx="6913558" cy="5184776"/>
          </a:xfrm>
        </p:spPr>
        <p:txBody>
          <a:bodyPr anchorCtr="0"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b="1" dirty="0" smtClean="0">
                <a:solidFill>
                  <a:srgbClr val="000000"/>
                </a:solidFill>
              </a:rPr>
              <a:t>Decreto n° 83/2020</a:t>
            </a: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endParaRPr lang="pt-BR" sz="2800" b="1" dirty="0">
              <a:solidFill>
                <a:srgbClr val="000000"/>
              </a:solidFill>
            </a:endParaRPr>
          </a:p>
          <a:p>
            <a:pPr lvl="0" algn="ctr" hangingPunct="1">
              <a:lnSpc>
                <a:spcPct val="80000"/>
              </a:lnSpc>
              <a:spcBef>
                <a:spcPts val="700"/>
              </a:spcBef>
            </a:pPr>
            <a:r>
              <a:rPr lang="pt-BR" sz="2800" dirty="0" smtClean="0">
                <a:solidFill>
                  <a:schemeClr val="tx1"/>
                </a:solidFill>
              </a:rPr>
              <a:t>Institui e regulamenta a realização de Audiência </a:t>
            </a:r>
            <a:r>
              <a:rPr lang="pt-BR" sz="2800" dirty="0">
                <a:solidFill>
                  <a:schemeClr val="tx1"/>
                </a:solidFill>
              </a:rPr>
              <a:t>P</a:t>
            </a:r>
            <a:r>
              <a:rPr lang="pt-BR" sz="2800" dirty="0" smtClean="0">
                <a:solidFill>
                  <a:schemeClr val="tx1"/>
                </a:solidFill>
              </a:rPr>
              <a:t>ública </a:t>
            </a:r>
            <a:r>
              <a:rPr lang="pt-BR" sz="2800" dirty="0">
                <a:solidFill>
                  <a:schemeClr val="tx1"/>
                </a:solidFill>
              </a:rPr>
              <a:t>E</a:t>
            </a:r>
            <a:r>
              <a:rPr lang="pt-BR" sz="2800" dirty="0" smtClean="0">
                <a:solidFill>
                  <a:schemeClr val="tx1"/>
                </a:solidFill>
              </a:rPr>
              <a:t>letrônica, como instrumento de transparência da gestão fiscal, no Município de Irani – SC, considerando as medidas de prevenção e combate ao contágio pelo coronavírus.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9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6021288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03648" y="243366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CORONAVÍRUS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7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94621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98552" y="623731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21320" y="61198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RECEITAS RECEBIDAS PARA COMBATE AO CORONA VÍRUS</a:t>
            </a:r>
            <a:endParaRPr lang="pt-B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8268"/>
            <a:ext cx="5400675" cy="237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25423"/>
            <a:ext cx="5400675" cy="231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0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77604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4846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TOTAL DE DESPESAS CORONAVÍRUS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13117" y="407707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dados completos das despesas realizadas estão disponíveis no sítio oficial do Município, através do link </a:t>
            </a: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www.irani.sc.gov.br/cms/pagina/ver/codMapaItem/142431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37" y="2580709"/>
            <a:ext cx="7992888" cy="111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23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323853" y="5387973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4"/>
          <p:cNvSpPr txBox="1"/>
          <p:nvPr/>
        </p:nvSpPr>
        <p:spPr>
          <a:xfrm>
            <a:off x="2206273" y="908720"/>
            <a:ext cx="5040309" cy="7080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OBRIGADA</a:t>
            </a:r>
            <a:endParaRPr lang="pt-BR" sz="4000" b="1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6" name="CaixaDeTexto 4"/>
          <p:cNvSpPr txBox="1"/>
          <p:nvPr/>
        </p:nvSpPr>
        <p:spPr>
          <a:xfrm>
            <a:off x="770680" y="2060848"/>
            <a:ext cx="7848872" cy="25545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dirty="0" smtClean="0">
                <a:solidFill>
                  <a:srgbClr val="000000"/>
                </a:solidFill>
                <a:latin typeface="Arial"/>
                <a:cs typeface="Arial"/>
              </a:rPr>
              <a:t>Juliana Paula </a:t>
            </a:r>
            <a:r>
              <a:rPr lang="pt-BR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Possamai</a:t>
            </a:r>
            <a:endParaRPr lang="pt-BR" sz="4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dirty="0" smtClean="0">
                <a:solidFill>
                  <a:srgbClr val="000000"/>
                </a:solidFill>
                <a:latin typeface="Arial"/>
                <a:cs typeface="Arial"/>
              </a:rPr>
              <a:t>CRC 41227-O/1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kern="0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contabilidade@irani.sc.gov.br</a:t>
            </a:r>
            <a:endParaRPr lang="pt-BR" sz="40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(49) </a:t>
            </a:r>
            <a:r>
              <a:rPr lang="pt-BR" sz="40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3432 - 3219</a:t>
            </a:r>
            <a:endParaRPr lang="pt-BR" sz="4000" b="1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72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7241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Subtítulo 2"/>
          <p:cNvSpPr txBox="1">
            <a:spLocks noGrp="1"/>
          </p:cNvSpPr>
          <p:nvPr>
            <p:ph type="subTitle" idx="1"/>
          </p:nvPr>
        </p:nvSpPr>
        <p:spPr>
          <a:xfrm>
            <a:off x="1259632" y="836712"/>
            <a:ext cx="6913558" cy="4032448"/>
          </a:xfrm>
        </p:spPr>
        <p:txBody>
          <a:bodyPr anchorCtr="0"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 smtClean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pt-BR" sz="5400" b="1" dirty="0">
              <a:solidFill>
                <a:srgbClr val="00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COMPORTAMENTO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pt-BR" sz="5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RECEITA</a:t>
            </a:r>
            <a:endParaRPr lang="pt-BR" sz="5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5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533386" y="5949280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grpSp>
        <p:nvGrpSpPr>
          <p:cNvPr id="4" name="Gráfico 6"/>
          <p:cNvGrpSpPr/>
          <p:nvPr/>
        </p:nvGrpSpPr>
        <p:grpSpPr>
          <a:xfrm>
            <a:off x="1693285" y="943560"/>
            <a:ext cx="5723202" cy="585380"/>
            <a:chOff x="1693285" y="943560"/>
            <a:chExt cx="5723202" cy="585380"/>
          </a:xfrm>
        </p:grpSpPr>
        <p:sp>
          <p:nvSpPr>
            <p:cNvPr id="5" name="CaixaDeTexto 13"/>
            <p:cNvSpPr txBox="1"/>
            <p:nvPr/>
          </p:nvSpPr>
          <p:spPr>
            <a:xfrm>
              <a:off x="1693285" y="990057"/>
              <a:ext cx="5168444" cy="4088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CaixaDeTexto 14"/>
            <p:cNvSpPr txBox="1"/>
            <p:nvPr/>
          </p:nvSpPr>
          <p:spPr>
            <a:xfrm>
              <a:off x="2590193" y="943560"/>
              <a:ext cx="4826294" cy="5853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3" y="476672"/>
            <a:ext cx="813690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6485" y="5714284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1560" y="73334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RECEITAS ARRECADADAS POR TIPO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4797152"/>
            <a:ext cx="785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¹ - Receita Patrimonial incluiu em 2020 venda </a:t>
            </a:r>
            <a:r>
              <a:rPr lang="pt-BR" dirty="0" smtClean="0"/>
              <a:t>estandes e </a:t>
            </a:r>
            <a:r>
              <a:rPr lang="pt-BR" dirty="0"/>
              <a:t>patrocínios EXPO </a:t>
            </a:r>
            <a:r>
              <a:rPr lang="pt-BR" dirty="0" smtClean="0"/>
              <a:t>2020.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24" y="1499086"/>
            <a:ext cx="8966412" cy="306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5013176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² - Repasse AFM referente complementação FPM - Medida Provisória </a:t>
            </a:r>
            <a:r>
              <a:rPr lang="pt-BR" dirty="0" smtClean="0"/>
              <a:t>938/2020, convertida </a:t>
            </a:r>
            <a:r>
              <a:rPr lang="pt-BR" dirty="0" err="1" smtClean="0"/>
              <a:t>nalei</a:t>
            </a:r>
            <a:r>
              <a:rPr lang="pt-BR" dirty="0" smtClean="0"/>
              <a:t> 14.041/2020 e Repasse LC 173/2020 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6364"/>
            <a:ext cx="8652193" cy="278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072" y="1273817"/>
            <a:ext cx="5294650" cy="71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79331" y="609282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509457" y="6309320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98873" y="3233003"/>
            <a:ext cx="65206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RECURSOS RECEBIDOS CONFORME REGULAMENTAÇÃO LC </a:t>
            </a:r>
            <a:r>
              <a:rPr lang="pt-BR" sz="1400" b="1" dirty="0" smtClean="0"/>
              <a:t>173/2020</a:t>
            </a:r>
          </a:p>
          <a:p>
            <a:pPr algn="ctr"/>
            <a:r>
              <a:rPr lang="pt-BR" sz="1200" dirty="0" smtClean="0"/>
              <a:t> </a:t>
            </a:r>
            <a:r>
              <a:rPr lang="pt-BR" sz="1200" dirty="0"/>
              <a:t>Apoio financeiro pela União aos entes federativos em ações </a:t>
            </a:r>
            <a:endParaRPr lang="pt-BR" sz="1200" dirty="0" smtClean="0"/>
          </a:p>
          <a:p>
            <a:pPr algn="ctr"/>
            <a:r>
              <a:rPr lang="pt-BR" sz="1200" dirty="0" smtClean="0"/>
              <a:t>de </a:t>
            </a:r>
            <a:r>
              <a:rPr lang="pt-BR" sz="1200" dirty="0"/>
              <a:t>enfrentamento ao </a:t>
            </a:r>
            <a:r>
              <a:rPr lang="pt-BR" sz="1200" dirty="0" err="1"/>
              <a:t>Covid</a:t>
            </a:r>
            <a:r>
              <a:rPr lang="pt-BR" sz="1200" dirty="0"/>
              <a:t> e mitigação dos seus efeitos financeiros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70" y="3994971"/>
            <a:ext cx="74961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952" y="764704"/>
            <a:ext cx="30384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-59407" y="150137"/>
            <a:ext cx="92388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RECURSOS RECEBIDOS CONFORME REGULAMENTAÇÃO MP 938/2020 - Convertida na Lei </a:t>
            </a:r>
            <a:r>
              <a:rPr lang="pt-BR" sz="1400" b="1" dirty="0" smtClean="0"/>
              <a:t>14.041/2020</a:t>
            </a:r>
          </a:p>
          <a:p>
            <a:pPr algn="ctr"/>
            <a:r>
              <a:rPr lang="pt-BR" sz="1200" dirty="0"/>
              <a:t> Apoio financeiro pela União aos entes federativos em razão da emergência de saúde pública</a:t>
            </a:r>
          </a:p>
        </p:txBody>
      </p:sp>
    </p:spTree>
    <p:extLst>
      <p:ext uri="{BB962C8B-B14F-4D97-AF65-F5344CB8AC3E}">
        <p14:creationId xmlns:p14="http://schemas.microsoft.com/office/powerpoint/2010/main" val="24809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asa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56551" y="5732465"/>
            <a:ext cx="1019171" cy="720720"/>
          </a:xfrm>
          <a:prstGeom prst="rect">
            <a:avLst/>
          </a:pr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5400000"/>
          </a:gradFill>
          <a:ln>
            <a:noFill/>
          </a:ln>
        </p:spPr>
      </p:pic>
      <p:sp>
        <p:nvSpPr>
          <p:cNvPr id="3" name="Título 1"/>
          <p:cNvSpPr txBox="1">
            <a:spLocks noGrp="1"/>
          </p:cNvSpPr>
          <p:nvPr>
            <p:ph type="ctrTitle"/>
          </p:nvPr>
        </p:nvSpPr>
        <p:spPr>
          <a:xfrm>
            <a:off x="468310" y="5877272"/>
            <a:ext cx="7488241" cy="1470026"/>
          </a:xfrm>
        </p:spPr>
        <p:txBody>
          <a:bodyPr anchorCtr="0"/>
          <a:lstStyle/>
          <a:p>
            <a:pPr lvl="0" algn="r" hangingPunct="1"/>
            <a:r>
              <a:rPr lang="pt-BR" sz="2000" b="1" dirty="0"/>
              <a:t>MUNICÍPIO DE IRANI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754" y="1595235"/>
            <a:ext cx="5294650" cy="71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94062"/>
            <a:ext cx="8580185" cy="245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66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7914</TotalTime>
  <Words>399</Words>
  <Application>Microsoft Office PowerPoint</Application>
  <PresentationFormat>Apresentação na tela (4:3)</PresentationFormat>
  <Paragraphs>81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Origem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Apresentação do PowerPoint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  <vt:lpstr>MUNICÍPIO DE IRANI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Juliana</cp:lastModifiedBy>
  <cp:revision>191</cp:revision>
  <cp:lastPrinted>2020-09-28T20:40:51Z</cp:lastPrinted>
  <dcterms:created xsi:type="dcterms:W3CDTF">2017-03-29T14:45:44Z</dcterms:created>
  <dcterms:modified xsi:type="dcterms:W3CDTF">2020-09-29T17:31:56Z</dcterms:modified>
</cp:coreProperties>
</file>