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67" r:id="rId4"/>
    <p:sldId id="303" r:id="rId5"/>
    <p:sldId id="259" r:id="rId6"/>
    <p:sldId id="302" r:id="rId7"/>
    <p:sldId id="304" r:id="rId8"/>
    <p:sldId id="305" r:id="rId9"/>
    <p:sldId id="260" r:id="rId10"/>
    <p:sldId id="261" r:id="rId11"/>
    <p:sldId id="306" r:id="rId12"/>
    <p:sldId id="258" r:id="rId13"/>
    <p:sldId id="268" r:id="rId14"/>
    <p:sldId id="308" r:id="rId15"/>
    <p:sldId id="263" r:id="rId16"/>
    <p:sldId id="307" r:id="rId17"/>
    <p:sldId id="264" r:id="rId18"/>
    <p:sldId id="309" r:id="rId19"/>
    <p:sldId id="310" r:id="rId20"/>
    <p:sldId id="311" r:id="rId21"/>
    <p:sldId id="312" r:id="rId22"/>
    <p:sldId id="313" r:id="rId23"/>
    <p:sldId id="269" r:id="rId24"/>
    <p:sldId id="274" r:id="rId25"/>
    <p:sldId id="273" r:id="rId26"/>
    <p:sldId id="289" r:id="rId27"/>
    <p:sldId id="266" r:id="rId28"/>
    <p:sldId id="314" r:id="rId29"/>
    <p:sldId id="279" r:id="rId30"/>
    <p:sldId id="277" r:id="rId31"/>
    <p:sldId id="284" r:id="rId32"/>
    <p:sldId id="283" r:id="rId33"/>
    <p:sldId id="315" r:id="rId34"/>
    <p:sldId id="316" r:id="rId35"/>
    <p:sldId id="317" r:id="rId36"/>
    <p:sldId id="276" r:id="rId37"/>
    <p:sldId id="281" r:id="rId38"/>
    <p:sldId id="318" r:id="rId39"/>
    <p:sldId id="319" r:id="rId40"/>
    <p:sldId id="320" r:id="rId41"/>
    <p:sldId id="321" r:id="rId42"/>
    <p:sldId id="322" r:id="rId43"/>
    <p:sldId id="323" r:id="rId44"/>
    <p:sldId id="300" r:id="rId4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4" autoAdjust="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&#225;rios\Juliana\Desktop\RELATORIOS%20AUDIENCIA%20PUBLICA%201&#176;%20quadrimestre%202020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00\Contabil$\AUDIENCIAS%20P&#218;BLICAS\2021\RELATORIOS%20AUDIENCIA%20PUBLICA%201&#176;%20quadrimestre%202021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89766970618033E-2"/>
          <c:y val="0.21638822593476531"/>
          <c:w val="0.74617124987036199"/>
          <c:h val="0.70389290837452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2021.xls]RECEITA ORÇADA '!$B$1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'[RELATORIOS AUDIENCIA PUBLICA 1° quadrimestre 2021.xls]RECEITA ORÇADA '!$A$2:$A$4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A ARRECADAR</c:v>
                </c:pt>
              </c:strCache>
            </c:strRef>
          </c:cat>
          <c:val>
            <c:numRef>
              <c:f>'[RELATORIOS AUDIENCIA PUBLICA 1° quadrimestre 2021.xls]RECEITA ORÇADA '!$B$2:$B$4</c:f>
              <c:numCache>
                <c:formatCode>_("R$"* #,##0.00_);_("R$"* \(#,##0.00\);_("R$"* "-"??_);_(@_)</c:formatCode>
                <c:ptCount val="3"/>
                <c:pt idx="0">
                  <c:v>35884871</c:v>
                </c:pt>
                <c:pt idx="1">
                  <c:v>11191063.970000001</c:v>
                </c:pt>
                <c:pt idx="2">
                  <c:v>24693807.030000001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0-46F6-B0BD-E8BF6CB3B441}"/>
            </c:ext>
          </c:extLst>
        </c:ser>
        <c:ser>
          <c:idx val="1"/>
          <c:order val="1"/>
          <c:tx>
            <c:strRef>
              <c:f>'[RELATORIOS AUDIENCIA PUBLICA 1° quadrimestre 2021.xls]RECEITA ORÇADA '!$C$1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'[RELATORIOS AUDIENCIA PUBLICA 1° quadrimestre 2021.xls]RECEITA ORÇADA '!$A$2:$A$4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A ARRECADAR</c:v>
                </c:pt>
              </c:strCache>
            </c:strRef>
          </c:cat>
          <c:val>
            <c:numRef>
              <c:f>'[RELATORIOS AUDIENCIA PUBLICA 1° quadrimestre 2021.xls]RECEITA ORÇADA '!$C$2:$C$4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12675169.68</c:v>
                </c:pt>
                <c:pt idx="2">
                  <c:v>22649272.600000001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C0-46F6-B0BD-E8BF6CB3B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2795280"/>
        <c:axId val="-122794736"/>
      </c:barChart>
      <c:catAx>
        <c:axId val="-12279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2794736"/>
        <c:crosses val="autoZero"/>
        <c:auto val="1"/>
        <c:lblAlgn val="ctr"/>
        <c:lblOffset val="100"/>
        <c:noMultiLvlLbl val="0"/>
      </c:catAx>
      <c:valAx>
        <c:axId val="-122794736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12279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70074511362764"/>
          <c:y val="0.43979126300311938"/>
          <c:w val="7.8410311493018248E-2"/>
          <c:h val="0.11867387649842204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b="1"/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APLICAÇÃO</a:t>
            </a:r>
            <a:r>
              <a:rPr lang="en-US" baseline="0"/>
              <a:t>  CONSTITUCIONAL EM SAÚDE</a:t>
            </a:r>
            <a:endParaRPr lang="en-US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'[RELATORIOS AUDIENCIA PUBLICA 1° quadrimestre 2020.xls]% APLICADO SAUDE'!$A$2:$A$8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'[RELATORIOS AUDIENCIA PUBLICA 1° quadrimestre 2020.xls]% APLICADO SAUDE'!$B$2:$B$8</c:f>
              <c:numCache>
                <c:formatCode>0.00%</c:formatCode>
                <c:ptCount val="7"/>
                <c:pt idx="0">
                  <c:v>0.21360000000000001</c:v>
                </c:pt>
                <c:pt idx="1">
                  <c:v>0.19309999999999999</c:v>
                </c:pt>
                <c:pt idx="2">
                  <c:v>0.20100000000000001</c:v>
                </c:pt>
                <c:pt idx="3">
                  <c:v>0.2465</c:v>
                </c:pt>
                <c:pt idx="4">
                  <c:v>0.2122</c:v>
                </c:pt>
                <c:pt idx="5">
                  <c:v>0.2462</c:v>
                </c:pt>
                <c:pt idx="6">
                  <c:v>0.21729999999999999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1F-43B6-A866-6E7375A7D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9539536"/>
        <c:axId val="-2139553680"/>
      </c:lineChart>
      <c:catAx>
        <c:axId val="-213953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-2139553680"/>
        <c:crosses val="autoZero"/>
        <c:auto val="1"/>
        <c:lblAlgn val="ctr"/>
        <c:lblOffset val="100"/>
        <c:noMultiLvlLbl val="0"/>
      </c:catAx>
      <c:valAx>
        <c:axId val="-2139553680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39539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APLICAÇÃO</a:t>
            </a:r>
            <a:r>
              <a:rPr lang="en-US" baseline="0"/>
              <a:t>  CONSTITUCIONAL EM SAÚDE</a:t>
            </a:r>
            <a:endParaRPr lang="en-US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'[RELATORIOS AUDIENCIA PUBLICA 1° quadrimestre 2021.xls]% APLICADO SAUDE'!$A$2:$A$9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'[RELATORIOS AUDIENCIA PUBLICA 1° quadrimestre 2021.xls]% APLICADO SAUDE'!$B$2:$B$9</c:f>
              <c:numCache>
                <c:formatCode>0.00%</c:formatCode>
                <c:ptCount val="8"/>
                <c:pt idx="0">
                  <c:v>0.21360000000000001</c:v>
                </c:pt>
                <c:pt idx="1">
                  <c:v>0.19309999999999999</c:v>
                </c:pt>
                <c:pt idx="2">
                  <c:v>0.20100000000000001</c:v>
                </c:pt>
                <c:pt idx="3">
                  <c:v>0.2465</c:v>
                </c:pt>
                <c:pt idx="4">
                  <c:v>0.2122</c:v>
                </c:pt>
                <c:pt idx="5">
                  <c:v>0.26090000000000002</c:v>
                </c:pt>
                <c:pt idx="6">
                  <c:v>0.2485</c:v>
                </c:pt>
                <c:pt idx="7">
                  <c:v>0.19009999999999999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FE-436B-B7C8-585B9D0A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9549328"/>
        <c:axId val="-2137060336"/>
      </c:lineChart>
      <c:catAx>
        <c:axId val="-213954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-2137060336"/>
        <c:crosses val="autoZero"/>
        <c:auto val="1"/>
        <c:lblAlgn val="ctr"/>
        <c:lblOffset val="100"/>
        <c:noMultiLvlLbl val="0"/>
      </c:catAx>
      <c:valAx>
        <c:axId val="-2137060336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3954932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13597668555447E-2"/>
          <c:y val="0.18974748846049416"/>
          <c:w val="0.54281913450774977"/>
          <c:h val="0.8102525115395058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DEA-4233-8CA4-A820A2EA3F2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DEA-4233-8CA4-A820A2EA3F2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DEA-4233-8CA4-A820A2EA3F2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DEA-4233-8CA4-A820A2EA3F2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DEA-4233-8CA4-A820A2EA3F2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DEA-4233-8CA4-A820A2EA3F2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DEA-4233-8CA4-A820A2EA3F2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DEA-4233-8CA4-A820A2EA3F2E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2DEA-4233-8CA4-A820A2EA3F2E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2DEA-4233-8CA4-A820A2EA3F2E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2DEA-4233-8CA4-A820A2EA3F2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2DEA-4233-8CA4-A820A2EA3F2E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2DEA-4233-8CA4-A820A2EA3F2E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2DEA-4233-8CA4-A820A2EA3F2E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E-2DEA-4233-8CA4-A820A2EA3F2E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F-2DEA-4233-8CA4-A820A2EA3F2E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0-2DEA-4233-8CA4-A820A2EA3F2E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1-2DEA-4233-8CA4-A820A2EA3F2E}"/>
              </c:ext>
            </c:extLst>
          </c:dPt>
          <c:dLbls>
            <c:dLbl>
              <c:idx val="0"/>
              <c:layout>
                <c:manualLayout>
                  <c:x val="-1.8184961228484689E-4"/>
                  <c:y val="-1.12854858659908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EA-4233-8CA4-A820A2EA3F2E}"/>
                </c:ext>
              </c:extLst>
            </c:dLbl>
            <c:dLbl>
              <c:idx val="1"/>
              <c:layout>
                <c:manualLayout>
                  <c:x val="1.0781252438772634E-2"/>
                  <c:y val="-6.1875886203879684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EA-4233-8CA4-A820A2EA3F2E}"/>
                </c:ext>
              </c:extLst>
            </c:dLbl>
            <c:dLbl>
              <c:idx val="2"/>
              <c:layout>
                <c:manualLayout>
                  <c:x val="-8.1592694803824771E-3"/>
                  <c:y val="-3.321990842515239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A-4233-8CA4-A820A2EA3F2E}"/>
                </c:ext>
              </c:extLst>
            </c:dLbl>
            <c:dLbl>
              <c:idx val="3"/>
              <c:layout>
                <c:manualLayout>
                  <c:x val="-0.11238992753322355"/>
                  <c:y val="-0.1138462768296095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EA-4233-8CA4-A820A2EA3F2E}"/>
                </c:ext>
              </c:extLst>
            </c:dLbl>
            <c:dLbl>
              <c:idx val="10"/>
              <c:layout>
                <c:manualLayout>
                  <c:x val="6.0313921022198021E-2"/>
                  <c:y val="-6.1841493951187133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EA-4233-8CA4-A820A2EA3F2E}"/>
                </c:ext>
              </c:extLst>
            </c:dLbl>
            <c:dLbl>
              <c:idx val="11"/>
              <c:layout>
                <c:manualLayout>
                  <c:x val="-1.0192486710253638E-2"/>
                  <c:y val="-1.8309751510946191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EA-4233-8CA4-A820A2EA3F2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'[RELATORIOS AUDIENCIA PUBLICA 1° quadrimestre 2021.xls]DESPESAS REALIZADAS'!$A$3:$A$20</c:f>
              <c:strCache>
                <c:ptCount val="18"/>
                <c:pt idx="0">
                  <c:v>CAMARA DE VEREADORES</c:v>
                </c:pt>
                <c:pt idx="1">
                  <c:v>GABINETE DO PREFEITO E VICE</c:v>
                </c:pt>
                <c:pt idx="2">
                  <c:v>SECRETARIA DE ADMINISTRAÇÃO E GESTÃO</c:v>
                </c:pt>
                <c:pt idx="3">
                  <c:v>SECRETARIA DE EDUCAÇÃO, CULTURA E ESPORTES</c:v>
                </c:pt>
                <c:pt idx="4">
                  <c:v>SECRETARIA DE TRANSPORTES, OBRAS E URBANISMO</c:v>
                </c:pt>
                <c:pt idx="5">
                  <c:v>FUNDO MUNICIPAL DE SAÚDE</c:v>
                </c:pt>
                <c:pt idx="6">
                  <c:v>ENCARGOS GERAIS DO MUNICÍPIO</c:v>
                </c:pt>
                <c:pt idx="7">
                  <c:v>FUMDEC</c:v>
                </c:pt>
                <c:pt idx="8">
                  <c:v>FUNDO DA INFÂNCIA E ADOLESCENCIA</c:v>
                </c:pt>
                <c:pt idx="9">
                  <c:v>FUNDO AGROPECUÁRIO</c:v>
                </c:pt>
                <c:pt idx="10">
                  <c:v>FUNDO DO MEIO AMBIENTE</c:v>
                </c:pt>
                <c:pt idx="11">
                  <c:v>FUNDO MUNICIPAL DA CULTURA</c:v>
                </c:pt>
                <c:pt idx="12">
                  <c:v>SECRETARIA DE PLANEJAMENTO E GESTÃO DE PROJETOS</c:v>
                </c:pt>
                <c:pt idx="13">
                  <c:v>FUNDO MUNICIPAL DE PAVIMENTAÇÃO DE VIAS PÚBLICAS</c:v>
                </c:pt>
                <c:pt idx="14">
                  <c:v>FUNDO MUNICIPAL DE SANEAMENTO BÁSICO</c:v>
                </c:pt>
                <c:pt idx="15">
                  <c:v>SERVIÇOS DE UTILIDADE PÚBLICA</c:v>
                </c:pt>
                <c:pt idx="16">
                  <c:v>FUNDO MUNICIPAL DO IDOSO</c:v>
                </c:pt>
                <c:pt idx="17">
                  <c:v>FUNDO MUNICIPAL DE ASSISTÊNCIA SOCIAL</c:v>
                </c:pt>
              </c:strCache>
            </c:strRef>
          </c:cat>
          <c:val>
            <c:numRef>
              <c:f>'[RELATORIOS AUDIENCIA PUBLICA 1° quadrimestre 2021.xls]DESPESAS REALIZADAS'!$E$3:$E$20</c:f>
              <c:numCache>
                <c:formatCode>0.00%</c:formatCode>
                <c:ptCount val="18"/>
                <c:pt idx="0">
                  <c:v>3.6128564486892216E-2</c:v>
                </c:pt>
                <c:pt idx="1">
                  <c:v>1.0216175011141642E-2</c:v>
                </c:pt>
                <c:pt idx="2">
                  <c:v>9.661735695614497E-2</c:v>
                </c:pt>
                <c:pt idx="3">
                  <c:v>0.23499862393434606</c:v>
                </c:pt>
                <c:pt idx="4">
                  <c:v>0.13792344382861804</c:v>
                </c:pt>
                <c:pt idx="5">
                  <c:v>0.36195357130568778</c:v>
                </c:pt>
                <c:pt idx="6">
                  <c:v>9.4841001786777276E-3</c:v>
                </c:pt>
                <c:pt idx="7">
                  <c:v>1.1377094065924496E-3</c:v>
                </c:pt>
                <c:pt idx="8">
                  <c:v>0</c:v>
                </c:pt>
                <c:pt idx="9">
                  <c:v>1.247519596056604E-2</c:v>
                </c:pt>
                <c:pt idx="10">
                  <c:v>1.8602271510778916E-3</c:v>
                </c:pt>
                <c:pt idx="11">
                  <c:v>3.1983478583379964E-3</c:v>
                </c:pt>
                <c:pt idx="12">
                  <c:v>3.007815508823476E-3</c:v>
                </c:pt>
                <c:pt idx="13">
                  <c:v>1.1244392955645287E-2</c:v>
                </c:pt>
                <c:pt idx="14">
                  <c:v>5.0179957546744258E-2</c:v>
                </c:pt>
                <c:pt idx="15">
                  <c:v>5.0906033535958392E-3</c:v>
                </c:pt>
                <c:pt idx="16">
                  <c:v>0</c:v>
                </c:pt>
                <c:pt idx="17">
                  <c:v>2.4483914557108265E-2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DEA-4233-8CA4-A820A2EA3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1"/>
    </c:legend>
    <c:plotVisOnly val="1"/>
    <c:dispBlanksAs val="zero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/>
            </a:pPr>
            <a:r>
              <a:rPr lang="en-US"/>
              <a:t>DESPESAS COM PESSOAL LEGISLATIVO</a:t>
            </a:r>
          </a:p>
        </c:rich>
      </c:tx>
      <c:layout>
        <c:manualLayout>
          <c:xMode val="edge"/>
          <c:yMode val="edge"/>
          <c:x val="0.18590340326164267"/>
          <c:y val="3.703692038495188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2021.xls]D P 12 meses'!$A$3</c:f>
              <c:strCache>
                <c:ptCount val="1"/>
                <c:pt idx="0">
                  <c:v>LEGISLATIVO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1BC-4007-B26D-91924FBFB13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11BC-4007-B26D-91924FBFB13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11BC-4007-B26D-91924FBFB132}"/>
              </c:ext>
            </c:extLst>
          </c:dPt>
          <c:dLbls>
            <c:dLbl>
              <c:idx val="1"/>
              <c:layout>
                <c:manualLayout>
                  <c:x val="4.0991245786898781E-3"/>
                  <c:y val="-8.5197018104366355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BC-4007-B26D-91924FBFB13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2021.xls]D P 12 meses'!$B$2:$D$2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'[RELATORIOS AUDIENCIA PUBLICA 1° quadrimestre 2021.xls]D P 12 meses'!$B$3:$D$3</c:f>
              <c:numCache>
                <c:formatCode>0.00%</c:formatCode>
                <c:ptCount val="3"/>
                <c:pt idx="0">
                  <c:v>0.06</c:v>
                </c:pt>
                <c:pt idx="1">
                  <c:v>5.7000000000000002E-2</c:v>
                </c:pt>
                <c:pt idx="2">
                  <c:v>2.86E-2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BC-4007-B26D-91924FBFB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071216"/>
        <c:axId val="-2137063600"/>
      </c:barChart>
      <c:catAx>
        <c:axId val="-213707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063600"/>
        <c:crosses val="autoZero"/>
        <c:auto val="1"/>
        <c:lblAlgn val="ctr"/>
        <c:lblOffset val="100"/>
        <c:noMultiLvlLbl val="0"/>
      </c:catAx>
      <c:valAx>
        <c:axId val="-2137063600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370712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  <a:scene3d>
      <a:camera prst="orthographicFront"/>
      <a:lightRig rig="threePt" dir="t"/>
    </a:scene3d>
    <a:sp3d>
      <a:bevelB prst="relaxedInset"/>
    </a:sp3d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DESPESAS COM PESSOAL EXECUTIVO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2021.xls]D P 12 meses'!$A$4</c:f>
              <c:strCache>
                <c:ptCount val="1"/>
                <c:pt idx="0">
                  <c:v>EXECUTIVO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C3C-44B4-AEEC-02748BCA53E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C3C-44B4-AEEC-02748BCA53E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C3C-44B4-AEEC-02748BCA53E2}"/>
              </c:ext>
            </c:extLst>
          </c:dPt>
          <c:dLbls>
            <c:dLbl>
              <c:idx val="1"/>
              <c:layout>
                <c:manualLayout>
                  <c:x val="0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3C-44B4-AEEC-02748BCA53E2}"/>
                </c:ext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3C-44B4-AEEC-02748BCA53E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2021.xls]D P 12 meses'!$B$2:$D$2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'[RELATORIOS AUDIENCIA PUBLICA 1° quadrimestre 2021.xls]D P 12 meses'!$B$4:$D$4</c:f>
              <c:numCache>
                <c:formatCode>0.00%</c:formatCode>
                <c:ptCount val="3"/>
                <c:pt idx="0">
                  <c:v>0.54</c:v>
                </c:pt>
                <c:pt idx="1">
                  <c:v>0.51300000000000001</c:v>
                </c:pt>
                <c:pt idx="2">
                  <c:v>0.4385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3C-44B4-AEEC-02748BCA5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066864"/>
        <c:axId val="-2137061424"/>
      </c:barChart>
      <c:catAx>
        <c:axId val="-213706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061424"/>
        <c:crosses val="autoZero"/>
        <c:auto val="1"/>
        <c:lblAlgn val="ctr"/>
        <c:lblOffset val="100"/>
        <c:noMultiLvlLbl val="0"/>
      </c:catAx>
      <c:valAx>
        <c:axId val="-2137061424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370668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DESPESAS COM PESSOAL MUNICÍPIO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2021.xls]D P 12 meses'!$A$5</c:f>
              <c:strCache>
                <c:ptCount val="1"/>
                <c:pt idx="0">
                  <c:v>MUNICÍPIO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5FF-48A3-BB15-4130AE566E0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D5FF-48A3-BB15-4130AE566E0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2021.xls]D P 12 meses'!$B$2:$D$2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'[RELATORIOS AUDIENCIA PUBLICA 1° quadrimestre 2021.xls]D P 12 meses'!$B$5:$D$5</c:f>
              <c:numCache>
                <c:formatCode>0.00%</c:formatCode>
                <c:ptCount val="3"/>
                <c:pt idx="0">
                  <c:v>0.6</c:v>
                </c:pt>
                <c:pt idx="1">
                  <c:v>0.56999999999999995</c:v>
                </c:pt>
                <c:pt idx="2">
                  <c:v>0.46710000000000002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FF-48A3-BB15-4130AE566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074480"/>
        <c:axId val="-2137073936"/>
      </c:barChart>
      <c:catAx>
        <c:axId val="-213707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073936"/>
        <c:crosses val="autoZero"/>
        <c:auto val="1"/>
        <c:lblAlgn val="ctr"/>
        <c:lblOffset val="100"/>
        <c:noMultiLvlLbl val="0"/>
      </c:catAx>
      <c:valAx>
        <c:axId val="-2137073936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370744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/>
            </a:pPr>
            <a:r>
              <a:rPr lang="en-US"/>
              <a:t>DESPESAS COM PESSOAL LEGISLATIVO</a:t>
            </a:r>
          </a:p>
        </c:rich>
      </c:tx>
      <c:layout>
        <c:manualLayout>
          <c:xMode val="edge"/>
          <c:yMode val="edge"/>
          <c:x val="0.18590340326164267"/>
          <c:y val="3.703692038495188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2021.xls]D P 2021'!$A$3</c:f>
              <c:strCache>
                <c:ptCount val="1"/>
                <c:pt idx="0">
                  <c:v>LEGISLATIVO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F52-4309-BB69-0E47E303628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9F52-4309-BB69-0E47E3036283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F52-4309-BB69-0E47E3036283}"/>
              </c:ext>
            </c:extLst>
          </c:dPt>
          <c:dLbls>
            <c:dLbl>
              <c:idx val="1"/>
              <c:layout>
                <c:manualLayout>
                  <c:x val="4.0991245786898781E-3"/>
                  <c:y val="-8.5197018104366355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52-4309-BB69-0E47E303628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2021.xls]D P 2021'!$B$2:$D$2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'[RELATORIOS AUDIENCIA PUBLICA 1° quadrimestre 2021.xls]D P 2021'!$B$3:$D$3</c:f>
              <c:numCache>
                <c:formatCode>0.00%</c:formatCode>
                <c:ptCount val="3"/>
                <c:pt idx="0">
                  <c:v>0.06</c:v>
                </c:pt>
                <c:pt idx="1">
                  <c:v>5.7000000000000002E-2</c:v>
                </c:pt>
                <c:pt idx="2">
                  <c:v>2.4799999999999999E-2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52-4309-BB69-0E47E3036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071760"/>
        <c:axId val="-2137065232"/>
      </c:barChart>
      <c:catAx>
        <c:axId val="-213707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065232"/>
        <c:crosses val="autoZero"/>
        <c:auto val="1"/>
        <c:lblAlgn val="ctr"/>
        <c:lblOffset val="100"/>
        <c:noMultiLvlLbl val="0"/>
      </c:catAx>
      <c:valAx>
        <c:axId val="-2137065232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370717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  <a:scene3d>
      <a:camera prst="orthographicFront"/>
      <a:lightRig rig="threePt" dir="t"/>
    </a:scene3d>
    <a:sp3d>
      <a:bevelB prst="relaxedInset"/>
    </a:sp3d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DESPESAS COM PESSOAL EXECUTIVO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2021.xls]D P 2021'!$A$4</c:f>
              <c:strCache>
                <c:ptCount val="1"/>
                <c:pt idx="0">
                  <c:v>EXECUTIVO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A75-4738-9C03-C70535D113F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0A75-4738-9C03-C70535D113F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A75-4738-9C03-C70535D113FD}"/>
              </c:ext>
            </c:extLst>
          </c:dPt>
          <c:dLbls>
            <c:dLbl>
              <c:idx val="1"/>
              <c:layout>
                <c:manualLayout>
                  <c:x val="0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75-4738-9C03-C70535D113FD}"/>
                </c:ext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75-4738-9C03-C70535D113F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2021.xls]D P 2021'!$B$2:$D$2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'[RELATORIOS AUDIENCIA PUBLICA 1° quadrimestre 2021.xls]D P 2021'!$B$4:$D$4</c:f>
              <c:numCache>
                <c:formatCode>0.00%</c:formatCode>
                <c:ptCount val="3"/>
                <c:pt idx="0">
                  <c:v>0.54</c:v>
                </c:pt>
                <c:pt idx="1">
                  <c:v>0.51300000000000001</c:v>
                </c:pt>
                <c:pt idx="2">
                  <c:v>0.41199999999999998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75-4738-9C03-C70535D11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069040"/>
        <c:axId val="-2137068496"/>
      </c:barChart>
      <c:catAx>
        <c:axId val="-213706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068496"/>
        <c:crosses val="autoZero"/>
        <c:auto val="1"/>
        <c:lblAlgn val="ctr"/>
        <c:lblOffset val="100"/>
        <c:noMultiLvlLbl val="0"/>
      </c:catAx>
      <c:valAx>
        <c:axId val="-2137068496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370690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DESPESAS COM PESSOAL MUNICÍPIO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2021.xls]D P 2021'!$A$5</c:f>
              <c:strCache>
                <c:ptCount val="1"/>
                <c:pt idx="0">
                  <c:v>MUNICÍPIO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BC7-46CB-8C9C-04967B39CD4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7BC7-46CB-8C9C-04967B39CD46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2021.xls]D P 2021'!$B$2:$D$2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'[RELATORIOS AUDIENCIA PUBLICA 1° quadrimestre 2021.xls]D P 2021'!$B$5:$D$5</c:f>
              <c:numCache>
                <c:formatCode>0.00%</c:formatCode>
                <c:ptCount val="3"/>
                <c:pt idx="0">
                  <c:v>0.6</c:v>
                </c:pt>
                <c:pt idx="1">
                  <c:v>0.56999999999999995</c:v>
                </c:pt>
                <c:pt idx="2">
                  <c:v>0.43679999999999997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C7-46CB-8C9C-04967B39C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064688"/>
        <c:axId val="-2137064144"/>
      </c:barChart>
      <c:catAx>
        <c:axId val="-213706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064144"/>
        <c:crosses val="autoZero"/>
        <c:auto val="1"/>
        <c:lblAlgn val="ctr"/>
        <c:lblOffset val="100"/>
        <c:noMultiLvlLbl val="0"/>
      </c:catAx>
      <c:valAx>
        <c:axId val="-2137064144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370646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0.22418223269536564"/>
          <c:w val="0.93888888888888888"/>
          <c:h val="0.659837921719639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2021.xls]COMPORTAMENTO ORÇ'!$A$1:$A$3</c:f>
              <c:strCache>
                <c:ptCount val="3"/>
                <c:pt idx="0">
                  <c:v>RECEITAS</c:v>
                </c:pt>
                <c:pt idx="1">
                  <c:v>DESPESAS EMPENHADAS</c:v>
                </c:pt>
                <c:pt idx="2">
                  <c:v>DÉFICIT</c:v>
                </c:pt>
              </c:strCache>
            </c:strRef>
          </c:cat>
          <c:val>
            <c:numRef>
              <c:f>'[RELATORIOS AUDIENCIA PUBLICA 1° quadrimestre 2021.xls]COMPORTAMENTO ORÇ'!$B$1:$B$3</c:f>
              <c:numCache>
                <c:formatCode>_("R$"* #,##0.00_);_("R$"* \(#,##0.00\);_("R$"* "-"??_);_(@_)</c:formatCode>
                <c:ptCount val="3"/>
                <c:pt idx="0">
                  <c:v>12675169.68</c:v>
                </c:pt>
                <c:pt idx="1">
                  <c:v>16901591.82</c:v>
                </c:pt>
                <c:pt idx="2">
                  <c:v>-4226422.1400000006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6-45E6-9402-8BB05E744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926704"/>
        <c:axId val="-2135931056"/>
      </c:barChart>
      <c:catAx>
        <c:axId val="-213592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5931056"/>
        <c:crosses val="autoZero"/>
        <c:auto val="1"/>
        <c:lblAlgn val="ctr"/>
        <c:lblOffset val="100"/>
        <c:noMultiLvlLbl val="0"/>
      </c:catAx>
      <c:valAx>
        <c:axId val="-2135931056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213592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0" dirty="0">
                <a:solidFill>
                  <a:schemeClr val="tx1"/>
                </a:solidFill>
                <a:effectLst/>
              </a:rPr>
              <a:t>COMPARATIVO DA RECEITA ORÇADA</a:t>
            </a:r>
            <a:r>
              <a:rPr lang="pt-BR" sz="1800" b="0" baseline="0" dirty="0">
                <a:solidFill>
                  <a:schemeClr val="tx1"/>
                </a:solidFill>
                <a:effectLst/>
              </a:rPr>
              <a:t> COM A </a:t>
            </a:r>
            <a:r>
              <a:rPr lang="pt-BR" sz="1800" b="0" baseline="0" dirty="0" smtClean="0">
                <a:solidFill>
                  <a:schemeClr val="tx1"/>
                </a:solidFill>
                <a:effectLst/>
              </a:rPr>
              <a:t>ARRECADADA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pt-BR" sz="1800" b="0" baseline="0" dirty="0">
                <a:solidFill>
                  <a:schemeClr val="tx1"/>
                </a:solidFill>
                <a:effectLst/>
              </a:rPr>
              <a:t>1° QUADRIMESTRE 2021 </a:t>
            </a:r>
            <a:endParaRPr lang="pt-BR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90248922966263"/>
          <c:y val="0.22663230240549831"/>
          <c:w val="0.80799935722320426"/>
          <c:h val="0.65776091132938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'[RELATORIOS AUDIENCIA PUBLICA 1° quadrimestre 2021.xls]RECEITA ORÇADA '!$J$1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4-4789-A53B-3C07D5C72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4-4789-A53B-3C07D5C72FA5}"/>
              </c:ext>
            </c:extLst>
          </c:dPt>
          <c:cat>
            <c:strRef>
              <c:f>'[RELATORIOS AUDIENCIA PUBLICA 1° quadrimestre 2021.xls]RECEITA ORÇADA '!$I$2:$I$4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</c:v>
                </c:pt>
              </c:strCache>
            </c:strRef>
          </c:cat>
          <c:val>
            <c:numRef>
              <c:f>'[RELATORIOS AUDIENCIA PUBLICA 1° quadrimestre 2021.xls]RECEITA ORÇADA '!$J$2:$J$4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12675169.68</c:v>
                </c:pt>
                <c:pt idx="2">
                  <c:v>-22649272.600000001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4-4789-A53B-3C07D5C72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2797456"/>
        <c:axId val="-122796912"/>
      </c:barChart>
      <c:catAx>
        <c:axId val="-12279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2796912"/>
        <c:crosses val="autoZero"/>
        <c:auto val="1"/>
        <c:lblAlgn val="ctr"/>
        <c:lblOffset val="100"/>
        <c:noMultiLvlLbl val="0"/>
      </c:catAx>
      <c:valAx>
        <c:axId val="-12279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279745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61E-2"/>
          <c:y val="0.22418223269536569"/>
          <c:w val="0.93888888888888911"/>
          <c:h val="0.659837921719639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2021.xls]COMPORTAMENTO ORÇ'!$F$1:$F$3</c:f>
              <c:strCache>
                <c:ptCount val="3"/>
                <c:pt idx="0">
                  <c:v>RECEITAS</c:v>
                </c:pt>
                <c:pt idx="1">
                  <c:v>DESPESAS LIQUIDADAS</c:v>
                </c:pt>
                <c:pt idx="2">
                  <c:v>SUPERÁVIT</c:v>
                </c:pt>
              </c:strCache>
            </c:strRef>
          </c:cat>
          <c:val>
            <c:numRef>
              <c:f>'[RELATORIOS AUDIENCIA PUBLICA 1° quadrimestre 2021.xls]COMPORTAMENTO ORÇ'!$G$1:$G$3</c:f>
              <c:numCache>
                <c:formatCode>_("R$"* #,##0.00_);_("R$"* \(#,##0.00\);_("R$"* "-"??_);_(@_)</c:formatCode>
                <c:ptCount val="3"/>
                <c:pt idx="0">
                  <c:v>12675169.68</c:v>
                </c:pt>
                <c:pt idx="1">
                  <c:v>10741671.640000001</c:v>
                </c:pt>
                <c:pt idx="2">
                  <c:v>1933498.0399999991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9-4CB4-9234-FAA3FF206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934320"/>
        <c:axId val="-2135928336"/>
      </c:barChart>
      <c:catAx>
        <c:axId val="-213593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5928336"/>
        <c:crosses val="autoZero"/>
        <c:auto val="1"/>
        <c:lblAlgn val="ctr"/>
        <c:lblOffset val="100"/>
        <c:noMultiLvlLbl val="0"/>
      </c:catAx>
      <c:valAx>
        <c:axId val="-2135928336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213593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313597668555447E-2"/>
          <c:y val="0.18974748846049416"/>
          <c:w val="0.54281913450774977"/>
          <c:h val="0.81025251153950584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A46-43D4-BC50-D1C473E97EB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A46-43D4-BC50-D1C473E97EB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A46-43D4-BC50-D1C473E97EB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A46-43D4-BC50-D1C473E97EB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A46-43D4-BC50-D1C473E97EB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A46-43D4-BC50-D1C473E97EB1}"/>
              </c:ext>
            </c:extLst>
          </c:dPt>
          <c:dLbls>
            <c:dLbl>
              <c:idx val="0"/>
              <c:layout>
                <c:manualLayout>
                  <c:x val="-1.8184961228484689E-4"/>
                  <c:y val="-1.1285485865990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46-43D4-BC50-D1C473E97EB1}"/>
                </c:ext>
              </c:extLst>
            </c:dLbl>
            <c:dLbl>
              <c:idx val="1"/>
              <c:layout>
                <c:manualLayout>
                  <c:x val="1.0781252438772634E-2"/>
                  <c:y val="-6.18758862038796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46-43D4-BC50-D1C473E97EB1}"/>
                </c:ext>
              </c:extLst>
            </c:dLbl>
            <c:dLbl>
              <c:idx val="2"/>
              <c:layout>
                <c:manualLayout>
                  <c:x val="-8.1592694803824771E-3"/>
                  <c:y val="-3.3219908425152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46-43D4-BC50-D1C473E97EB1}"/>
                </c:ext>
              </c:extLst>
            </c:dLbl>
            <c:dLbl>
              <c:idx val="3"/>
              <c:layout>
                <c:manualLayout>
                  <c:x val="-0.11238992753322355"/>
                  <c:y val="-0.11384627682960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46-43D4-BC50-D1C473E97EB1}"/>
                </c:ext>
              </c:extLst>
            </c:dLbl>
            <c:dLbl>
              <c:idx val="10"/>
              <c:layout>
                <c:manualLayout>
                  <c:x val="6.0313921022198021E-2"/>
                  <c:y val="-6.1841493951187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46-43D4-BC50-D1C473E97EB1}"/>
                </c:ext>
              </c:extLst>
            </c:dLbl>
            <c:dLbl>
              <c:idx val="11"/>
              <c:layout>
                <c:manualLayout>
                  <c:x val="-1.0192486710253638E-2"/>
                  <c:y val="-1.8309751510946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46-43D4-BC50-D1C473E97EB1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'[RELATORIOS AUDIENCIA PUBLICA 1° quadrimestre 2021.xls]DESPESA POR NATUREZA'!$A$3:$A$8</c:f>
              <c:strCache>
                <c:ptCount val="6"/>
                <c:pt idx="0">
                  <c:v>PESSOAL E ENCARGOS SOCIAIS</c:v>
                </c:pt>
                <c:pt idx="1">
                  <c:v>DESPESAS COM MANUTENÇÃO</c:v>
                </c:pt>
                <c:pt idx="2">
                  <c:v>INVESTIMENTOS </c:v>
                </c:pt>
                <c:pt idx="3">
                  <c:v>ENCARGOS DA DIVIDA</c:v>
                </c:pt>
                <c:pt idx="4">
                  <c:v>AMORTIZAÇÃO DA DIVIDA</c:v>
                </c:pt>
                <c:pt idx="5">
                  <c:v>AQUISIÇÃO DE TERRENO</c:v>
                </c:pt>
              </c:strCache>
            </c:strRef>
          </c:cat>
          <c:val>
            <c:numRef>
              <c:f>'[RELATORIOS AUDIENCIA PUBLICA 1° quadrimestre 2021.xls]DESPESA POR NATUREZA'!$E$3:$E$8</c:f>
              <c:numCache>
                <c:formatCode>0.00%</c:formatCode>
                <c:ptCount val="6"/>
                <c:pt idx="0">
                  <c:v>0.32854026645166018</c:v>
                </c:pt>
                <c:pt idx="1">
                  <c:v>0.57511420305972105</c:v>
                </c:pt>
                <c:pt idx="2">
                  <c:v>9.444596917262435E-2</c:v>
                </c:pt>
                <c:pt idx="3">
                  <c:v>1.8995613159944363E-3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46-43D4-BC50-D1C473E97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6040859178317002"/>
          <c:y val="7.1544715447154461E-2"/>
          <c:w val="0.29959205099362574"/>
          <c:h val="0.92032563002795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13597668555447E-2"/>
          <c:y val="0.18974748846049416"/>
          <c:w val="0.54281913450774977"/>
          <c:h val="0.8102525115395058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C9F-4E1F-A75D-D82F7FF8292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C9F-4E1F-A75D-D82F7FF8292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C9F-4E1F-A75D-D82F7FF8292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C9F-4E1F-A75D-D82F7FF8292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C9F-4E1F-A75D-D82F7FF8292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C9F-4E1F-A75D-D82F7FF8292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C9F-4E1F-A75D-D82F7FF82927}"/>
              </c:ext>
            </c:extLst>
          </c:dPt>
          <c:dLbls>
            <c:dLbl>
              <c:idx val="0"/>
              <c:layout>
                <c:manualLayout>
                  <c:x val="-1.8184961228484689E-4"/>
                  <c:y val="-1.12854858659908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9F-4E1F-A75D-D82F7FF82927}"/>
                </c:ext>
              </c:extLst>
            </c:dLbl>
            <c:dLbl>
              <c:idx val="1"/>
              <c:layout>
                <c:manualLayout>
                  <c:x val="1.0781252438772634E-2"/>
                  <c:y val="-6.1875886203879684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9F-4E1F-A75D-D82F7FF82927}"/>
                </c:ext>
              </c:extLst>
            </c:dLbl>
            <c:dLbl>
              <c:idx val="2"/>
              <c:layout>
                <c:manualLayout>
                  <c:x val="-8.1592694803824771E-3"/>
                  <c:y val="-3.321990842515239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9F-4E1F-A75D-D82F7FF82927}"/>
                </c:ext>
              </c:extLst>
            </c:dLbl>
            <c:dLbl>
              <c:idx val="3"/>
              <c:layout>
                <c:manualLayout>
                  <c:x val="-0.11238992753322355"/>
                  <c:y val="-0.1138462768296095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9F-4E1F-A75D-D82F7FF82927}"/>
                </c:ext>
              </c:extLst>
            </c:dLbl>
            <c:dLbl>
              <c:idx val="10"/>
              <c:layout>
                <c:manualLayout>
                  <c:x val="6.0313921022198021E-2"/>
                  <c:y val="-6.1841493951187133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9F-4E1F-A75D-D82F7FF82927}"/>
                </c:ext>
              </c:extLst>
            </c:dLbl>
            <c:dLbl>
              <c:idx val="11"/>
              <c:layout>
                <c:manualLayout>
                  <c:x val="-1.0192486710253638E-2"/>
                  <c:y val="-1.8309751510946191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9F-4E1F-A75D-D82F7FF8292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'[RELATORIOS AUDIENCIA PUBLICA 1° quadrimestre 2021.xls]RECURSOS 2020'!$A$3:$A$9</c:f>
              <c:strCache>
                <c:ptCount val="7"/>
                <c:pt idx="0">
                  <c:v>RECURSOS ORDINÁRIOS</c:v>
                </c:pt>
                <c:pt idx="1">
                  <c:v>RECURSOS ORDINÁRIOS SAÚDE</c:v>
                </c:pt>
                <c:pt idx="2">
                  <c:v>RECURSOS ORDINÁRIOS EDUCAÇÃO</c:v>
                </c:pt>
                <c:pt idx="3">
                  <c:v>RECURSOS VINCULADOS SAÚDE</c:v>
                </c:pt>
                <c:pt idx="4">
                  <c:v>RECURSOS VINCULADOS EDUCAÇÃO</c:v>
                </c:pt>
                <c:pt idx="5">
                  <c:v>RECURSOS VINCULADOS SOCIAL</c:v>
                </c:pt>
                <c:pt idx="6">
                  <c:v>DEMAIS RECURSOS VINCULADOS</c:v>
                </c:pt>
              </c:strCache>
            </c:strRef>
          </c:cat>
          <c:val>
            <c:numRef>
              <c:f>'[RELATORIOS AUDIENCIA PUBLICA 1° quadrimestre 2021.xls]RECURSOS 2020'!$E$3:$E$9</c:f>
              <c:numCache>
                <c:formatCode>0.00%</c:formatCode>
                <c:ptCount val="7"/>
                <c:pt idx="0">
                  <c:v>0.53436299478482541</c:v>
                </c:pt>
                <c:pt idx="1">
                  <c:v>-3.7105686882573985E-2</c:v>
                </c:pt>
                <c:pt idx="2">
                  <c:v>-2.2574484975373152E-3</c:v>
                </c:pt>
                <c:pt idx="3">
                  <c:v>0.19236693091881205</c:v>
                </c:pt>
                <c:pt idx="4">
                  <c:v>0.17536111128125592</c:v>
                </c:pt>
                <c:pt idx="5">
                  <c:v>2.5324898741775397E-2</c:v>
                </c:pt>
                <c:pt idx="6">
                  <c:v>0.11194719965344249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9F-4E1F-A75D-D82F7FF82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040859178317002"/>
          <c:y val="7.1544715447154461E-2"/>
          <c:w val="0.29959205099362574"/>
          <c:h val="0.92032563002795387"/>
        </c:manualLayout>
      </c:layout>
      <c:overlay val="0"/>
    </c:legend>
    <c:plotVisOnly val="1"/>
    <c:dispBlanksAs val="zero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13597668555447E-2"/>
          <c:y val="0.18974748846049416"/>
          <c:w val="0.54281913450774977"/>
          <c:h val="0.8102525115395058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BF4-4DA8-AE02-C55DD32006A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BF4-4DA8-AE02-C55DD32006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BF4-4DA8-AE02-C55DD32006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BF4-4DA8-AE02-C55DD32006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BF4-4DA8-AE02-C55DD32006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BF4-4DA8-AE02-C55DD32006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ABF4-4DA8-AE02-C55DD32006AF}"/>
              </c:ext>
            </c:extLst>
          </c:dPt>
          <c:dLbls>
            <c:dLbl>
              <c:idx val="0"/>
              <c:layout>
                <c:manualLayout>
                  <c:x val="-1.8184961228484689E-4"/>
                  <c:y val="-1.12854858659908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4-4DA8-AE02-C55DD32006AF}"/>
                </c:ext>
              </c:extLst>
            </c:dLbl>
            <c:dLbl>
              <c:idx val="1"/>
              <c:layout>
                <c:manualLayout>
                  <c:x val="1.0781252438772634E-2"/>
                  <c:y val="-6.1875886203879684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4-4DA8-AE02-C55DD32006AF}"/>
                </c:ext>
              </c:extLst>
            </c:dLbl>
            <c:dLbl>
              <c:idx val="2"/>
              <c:layout>
                <c:manualLayout>
                  <c:x val="-8.1592694803824771E-3"/>
                  <c:y val="-3.321990842515239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4-4DA8-AE02-C55DD32006AF}"/>
                </c:ext>
              </c:extLst>
            </c:dLbl>
            <c:dLbl>
              <c:idx val="3"/>
              <c:layout>
                <c:manualLayout>
                  <c:x val="-0.11238992753322355"/>
                  <c:y val="-0.1138462768296095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4-4DA8-AE02-C55DD32006AF}"/>
                </c:ext>
              </c:extLst>
            </c:dLbl>
            <c:dLbl>
              <c:idx val="10"/>
              <c:layout>
                <c:manualLayout>
                  <c:x val="6.0313921022198021E-2"/>
                  <c:y val="-6.1841493951187133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F4-4DA8-AE02-C55DD32006AF}"/>
                </c:ext>
              </c:extLst>
            </c:dLbl>
            <c:dLbl>
              <c:idx val="11"/>
              <c:layout>
                <c:manualLayout>
                  <c:x val="-1.0192486710253638E-2"/>
                  <c:y val="-1.8309751510946191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F4-4DA8-AE02-C55DD32006A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'[RELATORIOS AUDIENCIA PUBLICA 1° quadrimestre 2021.xls]RECURSOS 1º QUAD'!$A$3:$A$9</c:f>
              <c:strCache>
                <c:ptCount val="7"/>
                <c:pt idx="0">
                  <c:v>RECURSOS ORDINÁRIOS</c:v>
                </c:pt>
                <c:pt idx="1">
                  <c:v>RECURSOS ORDINÁRIOS SAÚDE</c:v>
                </c:pt>
                <c:pt idx="2">
                  <c:v>RECURSOS ORDINÁRIOS EDUCAÇÃO</c:v>
                </c:pt>
                <c:pt idx="3">
                  <c:v>RECURSOS VINCULADOS SAÚDE</c:v>
                </c:pt>
                <c:pt idx="4">
                  <c:v>RECURSOS VINCULADOS EDUCAÇÃO</c:v>
                </c:pt>
                <c:pt idx="5">
                  <c:v>RECURSOS VINCULADOS SOCIAL</c:v>
                </c:pt>
                <c:pt idx="6">
                  <c:v>DEMAIS RECURSOS VINCULADOS</c:v>
                </c:pt>
              </c:strCache>
            </c:strRef>
          </c:cat>
          <c:val>
            <c:numRef>
              <c:f>'[RELATORIOS AUDIENCIA PUBLICA 1° quadrimestre 2021.xls]RECURSOS 1º QUAD'!$E$3:$E$9</c:f>
              <c:numCache>
                <c:formatCode>0.00%</c:formatCode>
                <c:ptCount val="7"/>
                <c:pt idx="0">
                  <c:v>0.62746062188051832</c:v>
                </c:pt>
                <c:pt idx="1">
                  <c:v>-3.8834819869798419E-3</c:v>
                </c:pt>
                <c:pt idx="2">
                  <c:v>1.6915733227139355E-2</c:v>
                </c:pt>
                <c:pt idx="3">
                  <c:v>7.8037890458434109E-2</c:v>
                </c:pt>
                <c:pt idx="4">
                  <c:v>0.11644247507989176</c:v>
                </c:pt>
                <c:pt idx="5">
                  <c:v>7.849202465129235E-3</c:v>
                </c:pt>
                <c:pt idx="6">
                  <c:v>0.15717755887586718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BF4-4DA8-AE02-C55DD3200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040859178317002"/>
          <c:y val="7.1544715447154461E-2"/>
          <c:w val="0.29959205099362574"/>
          <c:h val="0.92032563002795387"/>
        </c:manualLayout>
      </c:layout>
      <c:overlay val="0"/>
    </c:legend>
    <c:plotVisOnly val="1"/>
    <c:dispBlanksAs val="zero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0" dirty="0">
                <a:solidFill>
                  <a:schemeClr val="tx1"/>
                </a:solidFill>
                <a:effectLst/>
              </a:rPr>
              <a:t>COMPARATIVO DA RECEITA ORÇADA</a:t>
            </a:r>
            <a:r>
              <a:rPr lang="pt-BR" sz="1800" b="0" baseline="0" dirty="0">
                <a:solidFill>
                  <a:schemeClr val="tx1"/>
                </a:solidFill>
                <a:effectLst/>
              </a:rPr>
              <a:t> COM A </a:t>
            </a:r>
            <a:r>
              <a:rPr lang="pt-BR" sz="1800" b="0" baseline="0" dirty="0" smtClean="0">
                <a:solidFill>
                  <a:schemeClr val="tx1"/>
                </a:solidFill>
                <a:effectLst/>
              </a:rPr>
              <a:t>ARRECADADA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pt-BR" sz="1800" b="0" baseline="0" dirty="0">
                <a:solidFill>
                  <a:schemeClr val="tx1"/>
                </a:solidFill>
                <a:effectLst/>
              </a:rPr>
              <a:t>1° QUADRIMESTRE 2021 </a:t>
            </a:r>
            <a:endParaRPr lang="pt-BR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90248922966263"/>
          <c:y val="0.22663230240549831"/>
          <c:w val="0.80799935722320426"/>
          <c:h val="0.65776091132938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'[RELATORIOS AUDIENCIA PUBLICA 1° quadrimestre 2021.xls]RECEITA ORÇADA '!$J$1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A-47C4-BF9E-FBED98345B0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A-47C4-BF9E-FBED98345B03}"/>
              </c:ext>
            </c:extLst>
          </c:dPt>
          <c:cat>
            <c:strRef>
              <c:f>'[RELATORIOS AUDIENCIA PUBLICA 1° quadrimestre 2021.xls]RECEITA ORÇADA '!$I$2:$I$4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</c:v>
                </c:pt>
              </c:strCache>
            </c:strRef>
          </c:cat>
          <c:val>
            <c:numRef>
              <c:f>'[RELATORIOS AUDIENCIA PUBLICA 1° quadrimestre 2021.xls]RECEITA ORÇADA '!$J$2:$J$4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12675169.68</c:v>
                </c:pt>
                <c:pt idx="2">
                  <c:v>-22649272.600000001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6A-47C4-BF9E-FBED98345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2801808"/>
        <c:axId val="-122801264"/>
      </c:barChart>
      <c:catAx>
        <c:axId val="-12280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2801264"/>
        <c:crosses val="autoZero"/>
        <c:auto val="1"/>
        <c:lblAlgn val="ctr"/>
        <c:lblOffset val="100"/>
        <c:noMultiLvlLbl val="0"/>
      </c:catAx>
      <c:valAx>
        <c:axId val="-12280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280180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67650531286895E-2"/>
          <c:y val="0.18401529023988281"/>
          <c:w val="0.80998019875614735"/>
          <c:h val="0.746829030092168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'[RELATORIOS AUDIENCIA PUBLICA 1° quadrimestre 2021.xls]RECEITA POR BIMESTRE'!$B$1</c:f>
              <c:strCache>
                <c:ptCount val="1"/>
                <c:pt idx="0">
                  <c:v>ORÇADO </c:v>
                </c:pt>
              </c:strCache>
            </c:strRef>
          </c:tx>
          <c:invertIfNegative val="0"/>
          <c:cat>
            <c:strRef>
              <c:f>'[RELATORIOS AUDIENCIA PUBLICA 1° quadrimestre 2021.xls]RECEITA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'[RELATORIOS AUDIENCIA PUBLICA 1° quadrimestre 2021.xls]RECEITA POR BIMESTRE'!$B$2:$B$7</c:f>
              <c:numCache>
                <c:formatCode>_("R$"* #,##0.00_);_("R$"* \(#,##0.00\);_("R$"* "-"??_);_(@_)</c:formatCode>
                <c:ptCount val="6"/>
                <c:pt idx="0">
                  <c:v>5887406.6600000001</c:v>
                </c:pt>
                <c:pt idx="1">
                  <c:v>5887406.6600000001</c:v>
                </c:pt>
                <c:pt idx="2">
                  <c:v>5887406.6600000001</c:v>
                </c:pt>
                <c:pt idx="3">
                  <c:v>5887406.6600000001</c:v>
                </c:pt>
                <c:pt idx="4">
                  <c:v>5887406.6600000001</c:v>
                </c:pt>
                <c:pt idx="5">
                  <c:v>5887408.9800000004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9-4AD0-9B7A-C070AAB6EECB}"/>
            </c:ext>
          </c:extLst>
        </c:ser>
        <c:ser>
          <c:idx val="1"/>
          <c:order val="1"/>
          <c:tx>
            <c:strRef>
              <c:f>'[RELATORIOS AUDIENCIA PUBLICA 1° quadrimestre 2021.xls]RECEITA POR BIMESTRE'!$C$1</c:f>
              <c:strCache>
                <c:ptCount val="1"/>
                <c:pt idx="0">
                  <c:v>ARRECADADO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173830006264989E-2"/>
                  <c:y val="1.4237013977903924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E9-4AD0-9B7A-C070AAB6EECB}"/>
                </c:ext>
              </c:extLst>
            </c:dLbl>
            <c:dLbl>
              <c:idx val="1"/>
              <c:layout>
                <c:manualLayout>
                  <c:x val="1.8993824119092551E-2"/>
                  <c:y val="-1.2240279558078496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E9-4AD0-9B7A-C070AAB6EECB}"/>
                </c:ext>
              </c:extLst>
            </c:dLbl>
            <c:dLbl>
              <c:idx val="2"/>
              <c:layout>
                <c:manualLayout>
                  <c:x val="2.439029506169773E-2"/>
                  <c:y val="6.275407434535799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E9-4AD0-9B7A-C070AAB6EECB}"/>
                </c:ext>
              </c:extLst>
            </c:dLbl>
            <c:dLbl>
              <c:idx val="3"/>
              <c:layout>
                <c:manualLayout>
                  <c:x val="1.6105936284778181E-2"/>
                  <c:y val="2.4414026735029861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E9-4AD0-9B7A-C070AAB6EECB}"/>
                </c:ext>
              </c:extLst>
            </c:dLbl>
            <c:dLbl>
              <c:idx val="4"/>
              <c:layout>
                <c:manualLayout>
                  <c:x val="1.1771998531729276E-2"/>
                  <c:y val="1.3256119147897209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E9-4AD0-9B7A-C070AAB6EECB}"/>
                </c:ext>
              </c:extLst>
            </c:dLbl>
            <c:dLbl>
              <c:idx val="5"/>
              <c:layout>
                <c:manualLayout>
                  <c:x val="6.0561199566142561E-3"/>
                  <c:y val="1.2869590429103303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E9-4AD0-9B7A-C070AAB6EEC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'[RELATORIOS AUDIENCIA PUBLICA 1° quadrimestre 2021.xls]RECEITA POR BIMESTRE'!$C$2:$C$7</c:f>
              <c:numCache>
                <c:formatCode>_("R$"* #,##0.00_);_("R$"* \(#,##0.00\);_("R$"* "-"??_);_(@_)</c:formatCode>
                <c:ptCount val="6"/>
                <c:pt idx="0">
                  <c:v>6125176.3899999997</c:v>
                </c:pt>
                <c:pt idx="1">
                  <c:v>6549993.29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E9-4AD0-9B7A-C070AAB6E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9548784"/>
        <c:axId val="-2139546608"/>
        <c:axId val="-121041280"/>
      </c:bar3DChart>
      <c:catAx>
        <c:axId val="-213954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-2139546608"/>
        <c:crosses val="autoZero"/>
        <c:auto val="1"/>
        <c:lblAlgn val="ctr"/>
        <c:lblOffset val="100"/>
        <c:noMultiLvlLbl val="0"/>
      </c:catAx>
      <c:valAx>
        <c:axId val="-2139546608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2139548784"/>
        <c:crosses val="autoZero"/>
        <c:crossBetween val="between"/>
      </c:valAx>
      <c:serAx>
        <c:axId val="-12104128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9546608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6121125355199"/>
          <c:y val="0.44673155262371861"/>
          <c:w val="0.18016539771371554"/>
          <c:h val="0.14043599422953484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2816499101346"/>
          <c:y val="0.14984892551621248"/>
          <c:w val="0.84367178150037425"/>
          <c:h val="0.69969737562924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2021.xls]RECEITA POR BIMESTRE'!$B$1</c:f>
              <c:strCache>
                <c:ptCount val="1"/>
                <c:pt idx="0">
                  <c:v>ORÇADO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'[RELATORIOS AUDIENCIA PUBLICA 1° quadrimestre 2021.xls]RECEITA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'[RELATORIOS AUDIENCIA PUBLICA 1° quadrimestre 2021.xls]RECEITA POR BIMESTRE'!$B$2:$B$7</c:f>
              <c:numCache>
                <c:formatCode>_("R$"* #,##0.00_);_("R$"* \(#,##0.00\);_("R$"* "-"??_);_(@_)</c:formatCode>
                <c:ptCount val="6"/>
                <c:pt idx="0">
                  <c:v>5887406.6600000001</c:v>
                </c:pt>
                <c:pt idx="1">
                  <c:v>5887406.6600000001</c:v>
                </c:pt>
                <c:pt idx="2">
                  <c:v>5887406.6600000001</c:v>
                </c:pt>
                <c:pt idx="3">
                  <c:v>5887406.6600000001</c:v>
                </c:pt>
                <c:pt idx="4">
                  <c:v>5887406.6600000001</c:v>
                </c:pt>
                <c:pt idx="5">
                  <c:v>5887408.9800000004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9-4FDF-9AEC-530211AF6B57}"/>
            </c:ext>
          </c:extLst>
        </c:ser>
        <c:ser>
          <c:idx val="1"/>
          <c:order val="1"/>
          <c:tx>
            <c:strRef>
              <c:f>'[RELATORIOS AUDIENCIA PUBLICA 1° quadrimestre 2021.xls]RECEITA POR BIMESTRE'!$C$1</c:f>
              <c:strCache>
                <c:ptCount val="1"/>
                <c:pt idx="0">
                  <c:v>ARRECADADO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'[RELATORIOS AUDIENCIA PUBLICA 1° quadrimestre 2021.xls]RECEITA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'[RELATORIOS AUDIENCIA PUBLICA 1° quadrimestre 2021.xls]RECEITA POR BIMESTRE'!$C$2:$C$7</c:f>
              <c:numCache>
                <c:formatCode>_("R$"* #,##0.00_);_("R$"* \(#,##0.00\);_("R$"* "-"??_);_(@_)</c:formatCode>
                <c:ptCount val="6"/>
                <c:pt idx="0">
                  <c:v>6125176.3899999997</c:v>
                </c:pt>
                <c:pt idx="1">
                  <c:v>6549993.29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9-4FDF-9AEC-530211AF6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139540624"/>
        <c:axId val="-2139550960"/>
      </c:barChart>
      <c:catAx>
        <c:axId val="-213954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550960"/>
        <c:crosses val="autoZero"/>
        <c:auto val="1"/>
        <c:lblAlgn val="ctr"/>
        <c:lblOffset val="100"/>
        <c:noMultiLvlLbl val="0"/>
      </c:catAx>
      <c:valAx>
        <c:axId val="-21395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39540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17420078973572"/>
          <c:y val="0.94445582435284969"/>
          <c:w val="0.22292365268221598"/>
          <c:h val="4.7700170357751315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630634976326166E-2"/>
          <c:y val="0.18867924528301888"/>
          <c:w val="0.71810352814123968"/>
          <c:h val="0.691471698113207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2021.xls]FUNDEB'!$B$1</c:f>
              <c:strCache>
                <c:ptCount val="1"/>
                <c:pt idx="0">
                  <c:v>PRIMEIRO QUADRIMESTRE 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492537313432835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CC-407B-8C5B-36CC8924FA17}"/>
                </c:ext>
              </c:extLst>
            </c:dLbl>
            <c:dLbl>
              <c:idx val="1"/>
              <c:layout>
                <c:manualLayout>
                  <c:x val="-5.8509540240054268E-4"/>
                  <c:y val="-1.7610062893081761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CC-407B-8C5B-36CC8924FA17}"/>
                </c:ext>
              </c:extLst>
            </c:dLbl>
            <c:dLbl>
              <c:idx val="2"/>
              <c:layout>
                <c:manualLayout>
                  <c:x val="-1.2549470642012445E-2"/>
                  <c:y val="-2.5157232704403438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CC-407B-8C5B-36CC8924FA1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2021.xls]FUNDEB'!$A$2:$A$4</c:f>
              <c:strCache>
                <c:ptCount val="3"/>
                <c:pt idx="0">
                  <c:v>FUNDEB RECEBIDO</c:v>
                </c:pt>
                <c:pt idx="1">
                  <c:v>FUNDEB RETIDO</c:v>
                </c:pt>
                <c:pt idx="2">
                  <c:v>GANHO</c:v>
                </c:pt>
              </c:strCache>
            </c:strRef>
          </c:cat>
          <c:val>
            <c:numRef>
              <c:f>'[RELATORIOS AUDIENCIA PUBLICA 1° quadrimestre 2021.xls]FUNDEB'!$B$2:$B$4</c:f>
              <c:numCache>
                <c:formatCode>_("R$"* #,##0.00_);_("R$"* \(#,##0.00\);_("R$"* "-"??_);_(@_)</c:formatCode>
                <c:ptCount val="3"/>
                <c:pt idx="0">
                  <c:v>1843329.77</c:v>
                </c:pt>
                <c:pt idx="1">
                  <c:v>1469026.77</c:v>
                </c:pt>
                <c:pt idx="2">
                  <c:v>374303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CC-407B-8C5B-36CC8924FA17}"/>
            </c:ext>
          </c:extLst>
        </c:ser>
        <c:ser>
          <c:idx val="1"/>
          <c:order val="1"/>
          <c:tx>
            <c:strRef>
              <c:f>'[RELATORIOS AUDIENCIA PUBLICA 1° quadrimestre 2021.xls]FUNDEB'!$C$1</c:f>
              <c:strCache>
                <c:ptCount val="1"/>
                <c:pt idx="0">
                  <c:v>PRIMEIRO QUADRIMESTRE 2021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8192371475953566E-2"/>
                  <c:y val="-2.2641509433962263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CC-407B-8C5B-36CC8924FA17}"/>
                </c:ext>
              </c:extLst>
            </c:dLbl>
            <c:dLbl>
              <c:idx val="1"/>
              <c:layout>
                <c:manualLayout>
                  <c:x val="8.2710076970715737E-2"/>
                  <c:y val="3.2704402515723319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CC-407B-8C5B-36CC8924FA17}"/>
                </c:ext>
              </c:extLst>
            </c:dLbl>
            <c:dLbl>
              <c:idx val="2"/>
              <c:layout>
                <c:manualLayout>
                  <c:x val="5.6205373204753897E-2"/>
                  <c:y val="2.5155251819936678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CC-407B-8C5B-36CC8924FA1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2021.xls]FUNDEB'!$A$2:$A$4</c:f>
              <c:strCache>
                <c:ptCount val="3"/>
                <c:pt idx="0">
                  <c:v>FUNDEB RECEBIDO</c:v>
                </c:pt>
                <c:pt idx="1">
                  <c:v>FUNDEB RETIDO</c:v>
                </c:pt>
                <c:pt idx="2">
                  <c:v>GANHO</c:v>
                </c:pt>
              </c:strCache>
            </c:strRef>
          </c:cat>
          <c:val>
            <c:numRef>
              <c:f>'[RELATORIOS AUDIENCIA PUBLICA 1° quadrimestre 2021.xls]FUNDEB'!$C$2:$C$4</c:f>
              <c:numCache>
                <c:formatCode>_("R$"* #,##0.00_);_("R$"* \(#,##0.00\);_("R$"* "-"??_);_(@_)</c:formatCode>
                <c:ptCount val="3"/>
                <c:pt idx="0">
                  <c:v>2178728.9</c:v>
                </c:pt>
                <c:pt idx="1">
                  <c:v>1711691.7</c:v>
                </c:pt>
                <c:pt idx="2">
                  <c:v>467037.19999999995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CC-407B-8C5B-36CC8924F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39552048"/>
        <c:axId val="-2139538992"/>
        <c:axId val="0"/>
      </c:bar3DChart>
      <c:catAx>
        <c:axId val="-213955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-2139538992"/>
        <c:crosses val="autoZero"/>
        <c:auto val="1"/>
        <c:lblAlgn val="ctr"/>
        <c:lblOffset val="100"/>
        <c:noMultiLvlLbl val="0"/>
      </c:catAx>
      <c:valAx>
        <c:axId val="-2139538992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2139552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122818529262784"/>
          <c:y val="0.4528314267320358"/>
          <c:w val="0.19473684210526321"/>
          <c:h val="0.19496917248551482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solidFill>
      <a:srgbClr val="00B0F0"/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02432257538033"/>
          <c:y val="0.19296913661448648"/>
          <c:w val="0.43848350661068813"/>
          <c:h val="0.70952712056577649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A87-4682-9A0F-7214F151A88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EA87-4682-9A0F-7214F151A88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EA87-4682-9A0F-7214F151A886}"/>
              </c:ext>
            </c:extLst>
          </c:dPt>
          <c:dLbls>
            <c:dLbl>
              <c:idx val="1"/>
              <c:layout>
                <c:manualLayout>
                  <c:x val="-1.4205052493438321E-2"/>
                  <c:y val="1.05887284922718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87-4682-9A0F-7214F151A886}"/>
                </c:ext>
              </c:extLst>
            </c:dLbl>
            <c:dLbl>
              <c:idx val="2"/>
              <c:layout>
                <c:manualLayout>
                  <c:x val="4.1717629046369206E-2"/>
                  <c:y val="6.3385826771653548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87-4682-9A0F-7214F151A88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'[RELATORIOS AUDIENCIA PUBLICA 1° quadrimestre 2021.xls]FUNDEB'!$F$6:$F$8</c:f>
              <c:strCache>
                <c:ptCount val="3"/>
                <c:pt idx="0">
                  <c:v>FUNDEB 60%</c:v>
                </c:pt>
                <c:pt idx="1">
                  <c:v>FUNDEB 40%</c:v>
                </c:pt>
                <c:pt idx="2">
                  <c:v>SALDO DISPONÍVEL</c:v>
                </c:pt>
              </c:strCache>
            </c:strRef>
          </c:cat>
          <c:val>
            <c:numRef>
              <c:f>'[RELATORIOS AUDIENCIA PUBLICA 1° quadrimestre 2021.xls]FUNDEB'!$G$6:$G$8</c:f>
              <c:numCache>
                <c:formatCode>0.00%</c:formatCode>
                <c:ptCount val="3"/>
                <c:pt idx="0">
                  <c:v>0.9986834685327437</c:v>
                </c:pt>
                <c:pt idx="1">
                  <c:v>2.6311721138818554E-2</c:v>
                </c:pt>
                <c:pt idx="2">
                  <c:v>2.18E-2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87-4682-9A0F-7214F151A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649751552951938"/>
          <c:y val="0.3944638948678128"/>
          <c:w val="0.22425434308680614"/>
          <c:h val="0.31833932739376442"/>
        </c:manualLayout>
      </c:layout>
      <c:overlay val="0"/>
      <c:txPr>
        <a:bodyPr/>
        <a:lstStyle/>
        <a:p>
          <a:pPr rtl="0">
            <a:defRPr sz="15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06751054852322E-2"/>
          <c:y val="0.19975381549528531"/>
          <c:w val="0.95358649789029537"/>
          <c:h val="0.713711966559735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1.43061516452074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AB-4874-B0E6-5DA7D793781B}"/>
                </c:ext>
              </c:extLst>
            </c:dLbl>
            <c:dLbl>
              <c:idx val="2"/>
              <c:layout>
                <c:manualLayout>
                  <c:x val="0"/>
                  <c:y val="1.71673819742489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AB-4874-B0E6-5DA7D793781B}"/>
                </c:ext>
              </c:extLst>
            </c:dLbl>
            <c:dLbl>
              <c:idx val="7"/>
              <c:layout>
                <c:manualLayout>
                  <c:x val="0"/>
                  <c:y val="1.1444921316165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B-4874-B0E6-5DA7D793781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'X:\AUDIENCIAS PÚBLICAS\2021\[NUMERO DE ALUNOS.xlsx]Plan1'!$A$1:$A$10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'X:\AUDIENCIAS PÚBLICAS\2021\[NUMERO DE ALUNOS.xlsx]Plan1'!$B$1:$B$10</c:f>
              <c:numCache>
                <c:formatCode>General</c:formatCode>
                <c:ptCount val="10"/>
                <c:pt idx="0">
                  <c:v>1279</c:v>
                </c:pt>
                <c:pt idx="1">
                  <c:v>1239</c:v>
                </c:pt>
                <c:pt idx="2">
                  <c:v>1228</c:v>
                </c:pt>
                <c:pt idx="3">
                  <c:v>1193</c:v>
                </c:pt>
                <c:pt idx="4">
                  <c:v>1157</c:v>
                </c:pt>
                <c:pt idx="5">
                  <c:v>1100</c:v>
                </c:pt>
                <c:pt idx="6">
                  <c:v>1110</c:v>
                </c:pt>
                <c:pt idx="7">
                  <c:v>1081</c:v>
                </c:pt>
                <c:pt idx="8">
                  <c:v>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AB-4874-B0E6-5DA7D7937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543888"/>
        <c:axId val="-2139542800"/>
      </c:barChart>
      <c:catAx>
        <c:axId val="-213954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542800"/>
        <c:crosses val="autoZero"/>
        <c:auto val="1"/>
        <c:lblAlgn val="ctr"/>
        <c:lblOffset val="100"/>
        <c:noMultiLvlLbl val="0"/>
      </c:catAx>
      <c:valAx>
        <c:axId val="-21395428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39543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APLICAÇÃO</a:t>
            </a:r>
            <a:r>
              <a:rPr lang="en-US" baseline="0"/>
              <a:t> CONSTITUCIONAL EM EDUCAÇÃO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3953488372093023E-2"/>
          <c:y val="0.13687365783822478"/>
          <c:w val="0.96589147286821708"/>
          <c:h val="0.7776659692014023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'[RELATORIOS AUDIENCIA PUBLICA 1° quadrimestre 2021.xls]% APLICADO EDUCAÇÃO'!$A$2:$A$9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'[RELATORIOS AUDIENCIA PUBLICA 1° quadrimestre 2021.xls]% APLICADO EDUCAÇÃO'!$B$2:$B$9</c:f>
              <c:numCache>
                <c:formatCode>0.00%</c:formatCode>
                <c:ptCount val="8"/>
                <c:pt idx="0">
                  <c:v>0.34499999999999997</c:v>
                </c:pt>
                <c:pt idx="1">
                  <c:v>0.40789999999999998</c:v>
                </c:pt>
                <c:pt idx="2">
                  <c:v>0.30109999999999998</c:v>
                </c:pt>
                <c:pt idx="3">
                  <c:v>0.3725</c:v>
                </c:pt>
                <c:pt idx="4">
                  <c:v>0.31879999999999997</c:v>
                </c:pt>
                <c:pt idx="5">
                  <c:v>0.32719999999999999</c:v>
                </c:pt>
                <c:pt idx="6">
                  <c:v>0.28439999999999999</c:v>
                </c:pt>
                <c:pt idx="7">
                  <c:v>0.23699999999999999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7-4B49-A8AD-E020A0E60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9541712"/>
        <c:axId val="-2139547152"/>
      </c:lineChart>
      <c:catAx>
        <c:axId val="-213954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-2139547152"/>
        <c:crosses val="autoZero"/>
        <c:auto val="1"/>
        <c:lblAlgn val="ctr"/>
        <c:lblOffset val="100"/>
        <c:noMultiLvlLbl val="0"/>
      </c:catAx>
      <c:valAx>
        <c:axId val="-2139547152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3954171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0.07514</cdr:x>
      <cdr:y>0.05031</cdr:y>
    </cdr:from>
    <cdr:to>
      <cdr:x>0.94126</cdr:x>
      <cdr:y>0.18868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6" y="228600"/>
          <a:ext cx="603885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 b="0" dirty="0">
              <a:latin typeface="Arial" pitchFamily="34" charset="0"/>
              <a:cs typeface="Arial" pitchFamily="34" charset="0"/>
            </a:rPr>
            <a:t>COMPARATIVO DA RECEITA ORÇADA</a:t>
          </a:r>
          <a:r>
            <a:rPr lang="pt-BR" sz="1500" b="0" baseline="0" dirty="0">
              <a:latin typeface="Arial" pitchFamily="34" charset="0"/>
              <a:cs typeface="Arial" pitchFamily="34" charset="0"/>
            </a:rPr>
            <a:t> COM A ARRECADADA </a:t>
          </a:r>
          <a:endParaRPr lang="pt-BR" sz="1500" b="0" baseline="0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pt-BR" sz="1500" b="0" baseline="0" dirty="0" smtClean="0">
              <a:latin typeface="Arial" pitchFamily="34" charset="0"/>
              <a:cs typeface="Arial" pitchFamily="34" charset="0"/>
            </a:rPr>
            <a:t>1</a:t>
          </a:r>
          <a:r>
            <a:rPr lang="pt-BR" sz="1500" b="0" baseline="0" dirty="0">
              <a:latin typeface="Arial" pitchFamily="34" charset="0"/>
              <a:cs typeface="Arial" pitchFamily="34" charset="0"/>
            </a:rPr>
            <a:t>° QUADRIMESTRE 2020/2021 </a:t>
          </a:r>
          <a:endParaRPr lang="pt-BR" sz="1500" b="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0.05628</cdr:x>
      <cdr:y>0.04976</cdr:y>
    </cdr:from>
    <cdr:to>
      <cdr:x>0.61916</cdr:x>
      <cdr:y>0.14568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1476" y="257175"/>
          <a:ext cx="36671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0.07772</cdr:x>
      <cdr:y>0.02943</cdr:y>
    </cdr:from>
    <cdr:to>
      <cdr:x>0.94703</cdr:x>
      <cdr:y>0.15477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00075" y="152393"/>
          <a:ext cx="6686550" cy="657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/>
            <a:t>RECURSOS</a:t>
          </a:r>
          <a:r>
            <a:rPr lang="pt-BR" sz="1800" b="1" baseline="0"/>
            <a:t> DISPONIVEIS EM 31/12/2020</a:t>
          </a:r>
          <a:endParaRPr lang="pt-BR" sz="1800" b="1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0.05628</cdr:x>
      <cdr:y>0.04976</cdr:y>
    </cdr:from>
    <cdr:to>
      <cdr:x>0.61916</cdr:x>
      <cdr:y>0.14568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1476" y="257175"/>
          <a:ext cx="36671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0.07772</cdr:x>
      <cdr:y>0.02943</cdr:y>
    </cdr:from>
    <cdr:to>
      <cdr:x>0.94703</cdr:x>
      <cdr:y>0.15477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00075" y="152393"/>
          <a:ext cx="6686550" cy="657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/>
            <a:t>RECURSOS DISPONIVEIS 1º QUADRIMESTRE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0.13813</cdr:x>
      <cdr:y>0.05993</cdr:y>
    </cdr:from>
    <cdr:to>
      <cdr:x>0.79811</cdr:x>
      <cdr:y>0.14232</cdr:y>
    </cdr:to>
    <cdr:sp macro="" textlink="">
      <cdr:nvSpPr>
        <cdr:cNvPr id="14" name="CaixaDeTexto 13"/>
        <cdr:cNvSpPr txBox="1"/>
      </cdr:nvSpPr>
      <cdr:spPr>
        <a:xfrm xmlns:a="http://schemas.openxmlformats.org/drawingml/2006/main">
          <a:off x="1114426" y="304801"/>
          <a:ext cx="53244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0.25241</cdr:x>
      <cdr:y>0.05081</cdr:y>
    </cdr:from>
    <cdr:to>
      <cdr:x>0.8687</cdr:x>
      <cdr:y>0.16977</cdr:y>
    </cdr:to>
    <cdr:sp macro="" textlink="">
      <cdr:nvSpPr>
        <cdr:cNvPr id="15" name="CaixaDeTexto 14"/>
        <cdr:cNvSpPr txBox="1"/>
      </cdr:nvSpPr>
      <cdr:spPr>
        <a:xfrm xmlns:a="http://schemas.openxmlformats.org/drawingml/2006/main">
          <a:off x="2038351" y="257176"/>
          <a:ext cx="4972050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0.06681</cdr:x>
      <cdr:y>0.01898</cdr:y>
    </cdr:from>
    <cdr:to>
      <cdr:x>0.95016</cdr:x>
      <cdr:y>0.21097</cdr:y>
    </cdr:to>
    <cdr:sp macro="" textlink="">
      <cdr:nvSpPr>
        <cdr:cNvPr id="16" name="CaixaDeTexto 15"/>
        <cdr:cNvSpPr txBox="1"/>
      </cdr:nvSpPr>
      <cdr:spPr>
        <a:xfrm xmlns:a="http://schemas.openxmlformats.org/drawingml/2006/main">
          <a:off x="542955" y="99549"/>
          <a:ext cx="7124670" cy="101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000" b="1">
              <a:solidFill>
                <a:schemeClr val="bg1"/>
              </a:solidFill>
            </a:rPr>
            <a:t>COMPARATIVO</a:t>
          </a:r>
          <a:r>
            <a:rPr lang="pt-BR" sz="2000" b="1" baseline="0">
              <a:solidFill>
                <a:schemeClr val="bg1"/>
              </a:solidFill>
            </a:rPr>
            <a:t>  RECEITA ORÇADA COM A ARRECADADA </a:t>
          </a:r>
        </a:p>
        <a:p xmlns:a="http://schemas.openxmlformats.org/drawingml/2006/main">
          <a:pPr algn="ctr"/>
          <a:r>
            <a:rPr lang="pt-BR" sz="2000" b="1" baseline="0">
              <a:solidFill>
                <a:schemeClr val="bg1"/>
              </a:solidFill>
            </a:rPr>
            <a:t>POR BIMESTRE</a:t>
          </a:r>
          <a:endParaRPr lang="pt-BR" sz="20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0.73016</cdr:x>
      <cdr:y>0.85354</cdr:y>
    </cdr:from>
    <cdr:to>
      <cdr:x>0.99587</cdr:x>
      <cdr:y>1</cdr:y>
    </cdr:to>
    <cdr:pic>
      <cdr:nvPicPr>
        <cdr:cNvPr id="5" name="Imagem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732240" y="5372273"/>
          <a:ext cx="2449860" cy="92184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0.07703</cdr:x>
      <cdr:y>0.0566</cdr:y>
    </cdr:from>
    <cdr:to>
      <cdr:x>0.94324</cdr:x>
      <cdr:y>0.14151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42925" y="285750"/>
          <a:ext cx="61055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dirty="0">
              <a:solidFill>
                <a:schemeClr val="bg1"/>
              </a:solidFill>
              <a:latin typeface="+mn-lt"/>
              <a:cs typeface="Arial" pitchFamily="34" charset="0"/>
            </a:rPr>
            <a:t>FUNDEB</a:t>
          </a:r>
          <a:r>
            <a:rPr lang="pt-BR" sz="1800" baseline="0" dirty="0">
              <a:solidFill>
                <a:schemeClr val="bg1"/>
              </a:solidFill>
              <a:latin typeface="+mn-lt"/>
              <a:cs typeface="Arial" pitchFamily="34" charset="0"/>
            </a:rPr>
            <a:t> RETIDO ARRECADADO 1° QUADRIMESTRE 2020/2021</a:t>
          </a:r>
          <a:endParaRPr lang="pt-BR" sz="1800" dirty="0">
            <a:solidFill>
              <a:schemeClr val="bg1"/>
            </a:solidFill>
            <a:latin typeface="+mn-lt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0.1817</cdr:x>
      <cdr:y>0.04345</cdr:y>
    </cdr:from>
    <cdr:to>
      <cdr:x>0.82863</cdr:x>
      <cdr:y>0.16473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04901" y="171451"/>
          <a:ext cx="4295775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>
              <a:solidFill>
                <a:schemeClr val="bg1"/>
              </a:solidFill>
            </a:rPr>
            <a:t>APLICAÇÃO FUNDEB 1° QUADRIMESTRE DE 2021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0.04272</cdr:x>
      <cdr:y>0.05959</cdr:y>
    </cdr:from>
    <cdr:to>
      <cdr:x>0.97943</cdr:x>
      <cdr:y>0.13212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7175" y="219075"/>
          <a:ext cx="56388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 b="1">
              <a:latin typeface="Arial" pitchFamily="34" charset="0"/>
              <a:cs typeface="Arial" pitchFamily="34" charset="0"/>
            </a:rPr>
            <a:t>NÚMERO DE ALUNOS REDE MUNICIPAL DE ENSINO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0.05628</cdr:x>
      <cdr:y>0.04976</cdr:y>
    </cdr:from>
    <cdr:to>
      <cdr:x>0.61916</cdr:x>
      <cdr:y>0.14568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1476" y="257175"/>
          <a:ext cx="36671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0.03609</cdr:x>
      <cdr:y>0</cdr:y>
    </cdr:from>
    <cdr:to>
      <cdr:x>0.9054</cdr:x>
      <cdr:y>0.12534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36857" y="0"/>
          <a:ext cx="8114575" cy="607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/>
            <a:t>DESPESAS LIQUIDADAS POR SETOR</a:t>
          </a:r>
          <a:r>
            <a:rPr lang="pt-BR" sz="1800" b="1" baseline="0" dirty="0"/>
            <a:t> 1° QUADRIMESTRE 2021</a:t>
          </a:r>
          <a:endParaRPr lang="pt-BR" sz="18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0.01201</cdr:x>
      <cdr:y>0.05353</cdr:y>
    </cdr:from>
    <cdr:to>
      <cdr:x>0.98285</cdr:x>
      <cdr:y>0.18722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0566" y="231473"/>
          <a:ext cx="5705557" cy="578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>
              <a:solidFill>
                <a:schemeClr val="bg1"/>
              </a:solidFill>
            </a:rPr>
            <a:t>COMPORTAMENTO ORÇAMENTÁRIO </a:t>
          </a:r>
          <a:r>
            <a:rPr lang="pt-BR" sz="1500" baseline="0">
              <a:solidFill>
                <a:schemeClr val="bg1"/>
              </a:solidFill>
            </a:rPr>
            <a:t> PELA DESPESA</a:t>
          </a:r>
        </a:p>
        <a:p xmlns:a="http://schemas.openxmlformats.org/drawingml/2006/main">
          <a:pPr algn="ctr"/>
          <a:r>
            <a:rPr lang="pt-BR" sz="1500" baseline="0">
              <a:solidFill>
                <a:schemeClr val="bg1"/>
              </a:solidFill>
            </a:rPr>
            <a:t> </a:t>
          </a:r>
          <a:r>
            <a:rPr lang="pt-BR" sz="1500" baseline="0">
              <a:solidFill>
                <a:srgbClr val="FF0000"/>
              </a:solidFill>
            </a:rPr>
            <a:t>EMPENHADA</a:t>
          </a:r>
          <a:r>
            <a:rPr lang="pt-BR" sz="1500">
              <a:solidFill>
                <a:srgbClr val="FF0000"/>
              </a:solidFill>
            </a:rPr>
            <a:t>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0.01201</cdr:x>
      <cdr:y>0.05353</cdr:y>
    </cdr:from>
    <cdr:to>
      <cdr:x>0.98285</cdr:x>
      <cdr:y>0.18282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0582" y="231481"/>
          <a:ext cx="5705555" cy="5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>
              <a:solidFill>
                <a:schemeClr val="bg1"/>
              </a:solidFill>
            </a:rPr>
            <a:t>COMPORTAMENTO ORÇAMENTÁRIO </a:t>
          </a:r>
          <a:r>
            <a:rPr lang="pt-BR" sz="1500" baseline="0">
              <a:solidFill>
                <a:schemeClr val="bg1"/>
              </a:solidFill>
            </a:rPr>
            <a:t> PELA DESPESA </a:t>
          </a:r>
        </a:p>
        <a:p xmlns:a="http://schemas.openxmlformats.org/drawingml/2006/main">
          <a:pPr algn="ctr"/>
          <a:r>
            <a:rPr lang="pt-BR" sz="1500" baseline="0">
              <a:solidFill>
                <a:srgbClr val="FF0000"/>
              </a:solidFill>
            </a:rPr>
            <a:t>LIQUIDADAS</a:t>
          </a:r>
          <a:r>
            <a:rPr lang="pt-BR" sz="1500">
              <a:solidFill>
                <a:schemeClr val="bg1"/>
              </a:solidFill>
            </a:rPr>
            <a:t>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0.05628</cdr:x>
      <cdr:y>0.04976</cdr:y>
    </cdr:from>
    <cdr:to>
      <cdr:x>0.61916</cdr:x>
      <cdr:y>0.14568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1476" y="257175"/>
          <a:ext cx="36671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0.07772</cdr:x>
      <cdr:y>0.02943</cdr:y>
    </cdr:from>
    <cdr:to>
      <cdr:x>0.94703</cdr:x>
      <cdr:y>0.15477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00075" y="152393"/>
          <a:ext cx="6686550" cy="657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/>
            <a:t>DESPESAS LIQUIDADAS POR SETOR</a:t>
          </a:r>
          <a:r>
            <a:rPr lang="pt-BR" sz="1800" b="1" baseline="0"/>
            <a:t> 1° QUADRIMESTRE 2021</a:t>
          </a:r>
          <a:endParaRPr lang="pt-BR" sz="18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3850439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3559E3-AC4C-4C29-84D3-9BB4D6F650BE}" type="datetime1"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01/06/2021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1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3850439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1A945B-3E6A-46CA-94E6-6DE378EB01FE}" type="slidenum">
              <a:t>‹nº›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04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idx="1"/>
          </p:nvPr>
        </p:nvSpPr>
        <p:spPr>
          <a:xfrm>
            <a:off x="3850439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02CA48E-64B9-4343-AFE1-061882FDFF1D}" type="datetime1">
              <a:rPr lang="pt-BR"/>
              <a:pPr lvl="0"/>
              <a:t>01/06/2021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ço Reservado para Anotações 4"/>
          <p:cNvSpPr txBox="1"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1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3850439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3E140ED-08D1-44FD-B423-49B1442552B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3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E140ED-08D1-44FD-B423-49B1442552B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36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lvl="0"/>
            <a:fld id="{8A8EAC68-DC32-4577-8D83-FAB12F878855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 lvl="0"/>
            <a:fld id="{FA62921E-7FDB-4D00-AC30-1129464CFEA4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1725FB1-2766-45A5-A3C4-5FE8902832AE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6E006-862C-4BC9-8E47-1F57AC249C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D70853-C208-4F70-A9F6-0E9FD5E3846D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3E5E11-927C-4506-A9FF-30064B36BB2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B17FB0-A2C5-4B7D-9FB2-24E2C4E80231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1C88FD-799E-4405-9325-143A530E2D1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lvl="0"/>
            <a:fld id="{9344C98E-13C8-407F-8A79-567A02814898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lvl="0"/>
            <a:fld id="{33AAFF10-E7C1-4D87-8616-75CC9E4BAD5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A856999-548F-4DDF-B475-B4336DDC7441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9DE91E-D559-41B9-AD7E-BAD7950D08D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022983-A863-4665-86E4-C1B8AC8E5C8F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CA79C6-6BAD-4946-8BDD-3959800FB8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1078E1B-30D7-4BC5-ADDB-7E632A46B891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DA8387-AE86-47A4-8980-81CF0AA60206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D3A200-9734-47C3-9F80-1360DA96E4D1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E3E798-4429-468A-A708-4820ADB1AC3E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6D0028-0181-4A53-8727-259E8D2DCEF6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33ED35-A336-40F3-996D-4C0A5DEB022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F22797-7EAE-4E10-A547-A27B678DB204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9F800D-C149-4A38-98FD-FE73686C915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fld id="{7797E75E-C4D6-436C-A78A-1804333906BB}" type="datetime1">
              <a:rPr lang="pt-BR" smtClean="0"/>
              <a:pPr lvl="0"/>
              <a:t>01/06/2021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fld id="{AC9E8F1A-EA49-4FDD-B8C6-BE2128A55779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05489"/>
            <a:ext cx="7488241" cy="1470026"/>
          </a:xfrm>
        </p:spPr>
        <p:txBody>
          <a:bodyPr anchorCtr="0"/>
          <a:lstStyle/>
          <a:p>
            <a:pPr lvl="0" hangingPunct="1"/>
            <a:endParaRPr lang="pt-BR" sz="2000" b="1" dirty="0"/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683568" y="1484308"/>
            <a:ext cx="7560839" cy="3816348"/>
          </a:xfrm>
        </p:spPr>
        <p:txBody>
          <a:bodyPr/>
          <a:lstStyle/>
          <a:p>
            <a:pPr lvl="0" hangingPunct="1">
              <a:spcBef>
                <a:spcPts val="1200"/>
              </a:spcBef>
            </a:pPr>
            <a:r>
              <a:rPr lang="pt-BR" sz="5000" b="1" dirty="0">
                <a:solidFill>
                  <a:srgbClr val="000000"/>
                </a:solidFill>
              </a:rPr>
              <a:t>AUDIÊNCIA PÚBLICA</a:t>
            </a:r>
          </a:p>
          <a:p>
            <a:pPr lvl="0" hangingPunct="1">
              <a:spcBef>
                <a:spcPts val="1000"/>
              </a:spcBef>
            </a:pPr>
            <a:endParaRPr lang="pt-BR" sz="4000" dirty="0"/>
          </a:p>
          <a:p>
            <a:pPr lvl="0" hangingPunct="1">
              <a:spcBef>
                <a:spcPts val="1000"/>
              </a:spcBef>
            </a:pPr>
            <a:r>
              <a:rPr lang="pt-BR" sz="4000" u="sng" dirty="0" smtClean="0">
                <a:solidFill>
                  <a:srgbClr val="000000"/>
                </a:solidFill>
              </a:rPr>
              <a:t>1° </a:t>
            </a:r>
            <a:r>
              <a:rPr lang="pt-BR" sz="4000" u="sng" dirty="0">
                <a:solidFill>
                  <a:srgbClr val="000000"/>
                </a:solidFill>
              </a:rPr>
              <a:t>QUADRIMESTRE DE </a:t>
            </a:r>
            <a:r>
              <a:rPr lang="pt-BR" sz="4000" u="sng" dirty="0" smtClean="0">
                <a:solidFill>
                  <a:srgbClr val="000000"/>
                </a:solidFill>
              </a:rPr>
              <a:t>2021</a:t>
            </a:r>
            <a:endParaRPr lang="pt-BR" sz="4000" u="sng" dirty="0">
              <a:solidFill>
                <a:srgbClr val="0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77272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889791"/>
              </p:ext>
            </p:extLst>
          </p:nvPr>
        </p:nvGraphicFramePr>
        <p:xfrm>
          <a:off x="457200" y="836718"/>
          <a:ext cx="8229599" cy="4895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FEP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57.754,04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62.257,96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4.503,92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7,80%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TRANSFERÊNCIAS 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982.924,37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749.343,68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-R$            233.580,69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-23,76%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TRANSFERÊNCIAS FNDE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253.673,64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284.843,33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31.169,69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12,29%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TRANSFERÊNCIA FNAS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38.162,15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16.853,44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-R$              21.308,71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-55,84%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OUTRAS TRANSFERENCIAS UNIÃO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54.054,20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16.075,62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-R$              37.978,58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-70,26%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ESTADO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3.923.357,22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4.540.031,08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616.673,86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15,72%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ICMS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3.381.326,10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3.812.259,10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430.933,00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12,74%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IPVA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376.226,53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436.473,42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60.246,89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16,01%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IPI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39.112,30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54.399,47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15.287,17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39,09%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TRANSFERENCIA SAUDE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82.023,34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135.709,31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53.685,97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65,45%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TRANSFERENCIA SOCIAL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19.897,95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          -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-R$              19.897,95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-100,00%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CONVENIO ESTADO TRANSP ESCOLAR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24.771,00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51.189,78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26.418,78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106,65%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CONVENIO ESTADO COMBUSTÍVEL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          -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          -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          -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100,00%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OUTRAS TRANSFERENCIAS ESTADO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          -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50.000,00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50.000,00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100,00%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3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TRANSFERÊNCIAS INSTITUIÇÕES PRIVADAS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          -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3.617,99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3.617,99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 dirty="0">
                          <a:effectLst/>
                        </a:rPr>
                        <a:t>100,00%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96436"/>
            <a:ext cx="2821161" cy="1061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29454"/>
              </p:ext>
            </p:extLst>
          </p:nvPr>
        </p:nvGraphicFramePr>
        <p:xfrm>
          <a:off x="539552" y="1556792"/>
          <a:ext cx="8136905" cy="3226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2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FUNDEB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1.843.329,77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2.178.728,90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335.399,13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18,20%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OUTRAS RECEITAS CORRENTES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33.138,49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32.750,56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-R$                   387,93 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-1,17%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DEDUÇÕES FUNDEB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1.469.026,77 </a:t>
                      </a:r>
                      <a:endParaRPr lang="pt-B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1.711.691,70 </a:t>
                      </a:r>
                      <a:endParaRPr lang="pt-B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242.664,93 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16,52%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RECEITAS DE CAPITAL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R$                2.297,36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182.593,79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180.296,43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7847,98%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OPERAÇÃO DE CRÉDITO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       - 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       - 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       - 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100,00%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AMORTIZAÇÃO DE EMPRÉSTIMOS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2.297,36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4.308,08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2.010,72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87,52%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6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ALIENAÇÃO DE BENS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       - 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       - 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TRANSFERÊNCIA DE CAPITAL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       - 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178.285,71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178.285,71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100,00%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OUTRAS RECEITAS DE CAPITAL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       - 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       - 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3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TOTAL DA RECEITA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11.191.063,97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12.675.169,68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1.484.105,71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13,26%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3" marR="4823" marT="482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05940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0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6092825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423606"/>
              </p:ext>
            </p:extLst>
          </p:nvPr>
        </p:nvGraphicFramePr>
        <p:xfrm>
          <a:off x="761280" y="959346"/>
          <a:ext cx="77048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01208"/>
            <a:ext cx="3253209" cy="1224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79872" y="5732465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23903" y="2331115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APLICAÇÕES </a:t>
            </a:r>
          </a:p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FUNDEB</a:t>
            </a:r>
            <a:endParaRPr lang="pt-BR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660961"/>
              </p:ext>
            </p:extLst>
          </p:nvPr>
        </p:nvGraphicFramePr>
        <p:xfrm>
          <a:off x="617265" y="2060848"/>
          <a:ext cx="7848871" cy="2478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5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20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PRIMEIRO QUADRIMESTRE 2020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PRIMEIRO QUADRIMESTRE 2021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FUNDEB RECEBIDO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R$            1.843.329,77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R$            2.178.728,90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3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FUNDEB RETIDO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1.469.026,77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R$            1.711.691,70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GANHO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R$               374.303,00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R$               467.037,20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3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RENDIMENTOS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     1.132,00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        748,06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331788" y="5877272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429075"/>
              </p:ext>
            </p:extLst>
          </p:nvPr>
        </p:nvGraphicFramePr>
        <p:xfrm>
          <a:off x="107504" y="620688"/>
          <a:ext cx="868680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17232"/>
            <a:ext cx="3253209" cy="1224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04525"/>
              </p:ext>
            </p:extLst>
          </p:nvPr>
        </p:nvGraphicFramePr>
        <p:xfrm>
          <a:off x="899592" y="908720"/>
          <a:ext cx="7344816" cy="4320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1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APLICADO FOLHA DO MAGISTÉRIO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R$      2.176.607,61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OUTROS GASTOS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 R$          57.345,79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RECEBIDO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R$      2.178.728,90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RENDIMENTOS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R$               748,06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FUNDEB 60%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99,87%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FUNDEB 40%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2,63%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SALDO DISPONÍVEL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2,18%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7232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77272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114898"/>
              </p:ext>
            </p:extLst>
          </p:nvPr>
        </p:nvGraphicFramePr>
        <p:xfrm>
          <a:off x="613410" y="1226820"/>
          <a:ext cx="7917180" cy="44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754079"/>
            <a:ext cx="2965177" cy="1115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737286"/>
              </p:ext>
            </p:extLst>
          </p:nvPr>
        </p:nvGraphicFramePr>
        <p:xfrm>
          <a:off x="395536" y="1268760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83996"/>
            <a:ext cx="2821161" cy="10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12272"/>
              </p:ext>
            </p:extLst>
          </p:nvPr>
        </p:nvGraphicFramePr>
        <p:xfrm>
          <a:off x="611560" y="1556790"/>
          <a:ext cx="7848872" cy="309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5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2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FUNDEB RECEBIDO POR ALUNO/ANO (PORTARIA INTERMINISTERIAL 01/2021)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2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EDUCAÇÃO INFANTIL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CRECHE INTEGRAL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 R$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          </a:t>
                      </a:r>
                      <a:r>
                        <a:rPr lang="pt-BR" sz="1800" u="none" strike="noStrike" dirty="0">
                          <a:effectLst/>
                        </a:rPr>
                        <a:t>5.564,00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PRÉ-ESCOLA PARCIAL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 R$    </a:t>
                      </a:r>
                      <a:r>
                        <a:rPr lang="pt-BR" sz="1800" u="none" strike="noStrike" dirty="0" smtClean="0">
                          <a:effectLst/>
                        </a:rPr>
                        <a:t>               </a:t>
                      </a:r>
                      <a:r>
                        <a:rPr lang="pt-BR" sz="1800" u="none" strike="noStrike" dirty="0">
                          <a:effectLst/>
                        </a:rPr>
                        <a:t>4.708,00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2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ENSINO FUNDAMENTAL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SÉRIES INICIAIS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 R$ 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      </a:t>
                      </a:r>
                      <a:r>
                        <a:rPr lang="pt-BR" sz="1800" u="none" strike="noStrike" dirty="0">
                          <a:effectLst/>
                        </a:rPr>
                        <a:t>4.280,00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2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SÉRIES FINAIS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 R$  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     </a:t>
                      </a:r>
                      <a:r>
                        <a:rPr lang="pt-BR" sz="1800" u="none" strike="noStrike" dirty="0">
                          <a:effectLst/>
                        </a:rPr>
                        <a:t>4.708,00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73216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4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505896"/>
            <a:ext cx="3004026" cy="1130729"/>
          </a:xfrm>
          <a:prstGeom prst="rect">
            <a:avLst/>
          </a:prstGeom>
        </p:spPr>
      </p:pic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77272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1258891" y="476246"/>
            <a:ext cx="6913558" cy="5184776"/>
          </a:xfrm>
        </p:spPr>
        <p:txBody>
          <a:bodyPr anchorCtr="0">
            <a:normAutofit lnSpcReduction="10000"/>
          </a:bodyPr>
          <a:lstStyle/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2800" b="1" u="sng" dirty="0">
                <a:solidFill>
                  <a:srgbClr val="000000"/>
                </a:solidFill>
              </a:rPr>
              <a:t>Prestação de contas é transparência na Gestão Fiscal</a:t>
            </a: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2800" b="1" dirty="0">
                <a:solidFill>
                  <a:srgbClr val="000000"/>
                </a:solidFill>
              </a:rPr>
              <a:t>Art.9º da Lei Complementar nº 101, de 04 de maio de 2000.</a:t>
            </a: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2800" dirty="0">
                <a:solidFill>
                  <a:srgbClr val="000000"/>
                </a:solidFill>
              </a:rPr>
              <a:t>§ 4</a:t>
            </a:r>
            <a:r>
              <a:rPr lang="pt-BR" sz="2800" u="sng" baseline="30000" dirty="0">
                <a:solidFill>
                  <a:srgbClr val="000000"/>
                </a:solidFill>
              </a:rPr>
              <a:t>o</a:t>
            </a:r>
            <a:r>
              <a:rPr lang="pt-BR" sz="2800" dirty="0">
                <a:solidFill>
                  <a:srgbClr val="000000"/>
                </a:solidFill>
              </a:rPr>
              <a:t> Até o final dos meses de maio, setembro e fevereiro, o Poder Executivo demonstrará e avaliará o cumprimento das metas fiscais de cada quadrimestre, em audiência pública [...].</a:t>
            </a: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500"/>
              </a:spcBef>
            </a:pPr>
            <a:r>
              <a:rPr lang="pt-BR" sz="2000" b="1" dirty="0">
                <a:solidFill>
                  <a:srgbClr val="000000"/>
                </a:solidFill>
              </a:rPr>
              <a:t>Irani/SC, </a:t>
            </a:r>
            <a:r>
              <a:rPr lang="pt-BR" sz="2000" b="1" dirty="0" smtClean="0">
                <a:solidFill>
                  <a:srgbClr val="000000"/>
                </a:solidFill>
              </a:rPr>
              <a:t>27/05/2021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204864"/>
            <a:ext cx="57608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 smtClean="0">
                <a:latin typeface="Arial" pitchFamily="34" charset="0"/>
                <a:cs typeface="Arial" pitchFamily="34" charset="0"/>
              </a:rPr>
              <a:t>EDUCAÇÃO</a:t>
            </a:r>
            <a:endParaRPr lang="pt-BR" sz="7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0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20618"/>
              </p:ext>
            </p:extLst>
          </p:nvPr>
        </p:nvGraphicFramePr>
        <p:xfrm>
          <a:off x="467544" y="771473"/>
          <a:ext cx="8229599" cy="4871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16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EMPENHADA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LIQUIDADA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PAGA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DESPESAS TOTAIS COM EDUCAÇÃO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3.939.304,69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3.141.598,85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2.883.721,78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MERENDA ESCOLAR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157.375,15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139.839,42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94.161,20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ENSINO FUNDAMENTAL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1.444.614,64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1.350.021,45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1.252.792,82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TRANSPORTE ESCOLAR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511.822,80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257.606,29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231.003,34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TRANSPORTE ACADEMICOS E ENSINO TECNICO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316.380,43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20.488,27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19.788,27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EDUCAÇÃO INFANTIL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1.192.009,07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1.103.820,55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1.030.509,28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EDUCAÇÃO DE JOVENS E ADULTOS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14.039,05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9.390,95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8.823,28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EDUCAÇÃO ESPECIAL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55.801,80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23.001,80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21.937,69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SECRETARIA DA EDUCAÇÃO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247.261,75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237.430,12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224.705,90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% APLICADO EM EDUCAÇÃO 1° QUADRIMESTRE DE 2021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29,26%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23,70%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22,91%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8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RECEITAS DE IMPOSTO E TRANSFERENCIAS  CONTITUCIONAIS BASE DE CALCULO DA EDUCAÇÃO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9.744.393,30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9.744.393,30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9.744.393,30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VALOR MÍNIMO A SER APLICADO EM EDUCAÇÃO 25%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2.436.098,33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2.436.098,33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2.436.098,33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08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VALOR APLICADO EM EDUCAÇÃO RECURSOS PRÓPRIOS + RETENÇÃO PARA O FUNDEB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         2.851.243,56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        2.309.539,37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        2.232.863,99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DIFERENÇA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-R$        415.145,24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126.558,96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 R$       203.234,34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29520"/>
            <a:ext cx="3181201" cy="11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66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890862"/>
              </p:ext>
            </p:extLst>
          </p:nvPr>
        </p:nvGraphicFramePr>
        <p:xfrm>
          <a:off x="476250" y="908720"/>
          <a:ext cx="8191500" cy="469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52710"/>
            <a:ext cx="2893169" cy="108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1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05264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04254" y="2454200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 smtClean="0">
                <a:latin typeface="Arial" pitchFamily="34" charset="0"/>
                <a:cs typeface="Arial" pitchFamily="34" charset="0"/>
              </a:rPr>
              <a:t>SAÚDE</a:t>
            </a:r>
            <a:endParaRPr lang="pt-BR" sz="7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469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52341" y="5732465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35068"/>
              </p:ext>
            </p:extLst>
          </p:nvPr>
        </p:nvGraphicFramePr>
        <p:xfrm>
          <a:off x="265111" y="406561"/>
          <a:ext cx="8229601" cy="5335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DESPESAS TOTAIS COM SAUDE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6.117.591,52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3.248.361,54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3.065.560,31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DESPESAS COM AÇÕES E SERVIÇOS DE SAÚDE (RECURSOS PRÓPRIOS)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3.752.117,00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1.852.611,17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1.733.265,73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DESPESA COM RECURSOS VINCULADOS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2.365.474,52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1.395.750,37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1.332.294,58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4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RECEITA APURADA PARA FINS DE APLICAÇÃO EM SAÚDE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9.744.393,30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9.744.393,30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9.744.393,30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VALOR MÍNIMO A SER APLICADO EM SAÚDE 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1.461.659,00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1.461.659,00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1.461.659,00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4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VALOR APLICADO ACIMA DO LIMITE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2.290.458,01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390.952,18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271.606,74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74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% APLICADO EM SAÚDE 1° QUADRIMESTRE DE 2021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38,51%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19,01%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17,79%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RECEITAS TRANSFERÊNCIAS SUS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749.343,68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749.343,68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749.343,68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RECEITAS TRANSFERÊNCIA ESTADO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135.709,31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135.709,31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135.709,31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NÚMERO DE HABITANTES (IBGE)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10498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10498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10498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VALOR APLICADO POR HABITANTE NO QUADRIMESTRE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 582,74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309,43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292,01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7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EMENDAS PARLAMENTARES PARA CUSTEIO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ATENÇÃO BÁSICA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R$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R$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692382"/>
            <a:ext cx="3109193" cy="11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949280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495948"/>
              </p:ext>
            </p:extLst>
          </p:nvPr>
        </p:nvGraphicFramePr>
        <p:xfrm>
          <a:off x="1043608" y="836712"/>
          <a:ext cx="7200799" cy="47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192838"/>
              </p:ext>
            </p:extLst>
          </p:nvPr>
        </p:nvGraphicFramePr>
        <p:xfrm>
          <a:off x="899593" y="836711"/>
          <a:ext cx="7344814" cy="489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69342"/>
            <a:ext cx="2893169" cy="108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714284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70" y="1268760"/>
            <a:ext cx="7638552" cy="37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25161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8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718172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1772816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COMPORTAMENTO DA </a:t>
            </a:r>
          </a:p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DESPESA</a:t>
            </a:r>
            <a:endParaRPr lang="pt-BR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98538" y="868363"/>
          <a:ext cx="7148155" cy="5123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5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 COMPARATIVO DESPESAS REALIZADAS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SETOR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1° QUADRIMESTRE 2020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1º QUADRIMESTRE DE 2021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DIFERENÇA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CAMARA DE VEREADORES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375.263,05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610.630,25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  235.367,20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3,61%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GABINETE DO PREFEITO E VICE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176.411,55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      172.669,62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    3.741,93 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1,02%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SECRETARIA DE ADMINISTRAÇÃO E GESTÃO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2.146.486,49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1.632.987,13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513.499,36 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9,66%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SECRETARIA DE EDUCAÇÃO, CULTURA E ESPORTES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3.761.743,63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3.971.850,82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  210.107,19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23,50%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SECRETARIA DE TRANSPORTES, OBRAS E URBANISMO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1.471.177,05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2.331.125,75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  859.948,70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13,79%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FUNDO MUNICIPAL DE SAÚDE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5.005.332,57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6.117.591,52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1.112.258,95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36,20%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ENCARGOS GERAIS DO MUNICÍPIO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165.180,63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160.296,39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    4.884,24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0,95%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FUMDEC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2.101,60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19.229,10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    17.127,50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0,11%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FUNDO DA INFÂNCIA E ADOLESCENCIA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2.179,25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          -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    2.179,25 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0,00%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FUNDO AGROPECUÁRIO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404.723,68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210.850,67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193.873,01 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1,25%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FUNDO DO MEIO AMBIENTE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28.600,00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31.440,80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      2.840,80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0,19%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FUNDO MUNICIPAL DA CULTURA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68.262,05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54.057,17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  14.204,88 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0,32%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6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SECRETARIA DE PLANEJAMENTO E GESTÃO DE PROJETOS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48.558,70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50.836,87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      2.278,17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0,30%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6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FUNDO MUNICIPAL DE PAVIMENTAÇÃO DE VIAS PÚBLICAS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57.086,61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190.048,14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  132.961,53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1,12%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FUNDO MUNICIPAL DE SANEAMENTO BÁSICO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980.387,42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848.121,16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132.266,26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5,02%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SERVIÇOS DE UTILIDADE PÚBLICA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145.816,00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86.039,30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  59.776,70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0,51%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FUNDO MUNICIPAL DO IDOSO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   420,00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              -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       420,00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0,00%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FUNDO MUNICIPAL DE ASSISTÊNCIA SOCIAL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441.155,67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     413.817,13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-R$          27.338,54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>
                          <a:effectLst/>
                        </a:rPr>
                        <a:t>2,45%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15.280.885,95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 R$       16.901.591,82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1.620.705,87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u="none" strike="noStrike" dirty="0">
                          <a:effectLst/>
                        </a:rPr>
                        <a:t>100,00%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6" marR="6136" marT="6136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49280"/>
            <a:ext cx="2605137" cy="9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642323" y="6237312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36"/>
            <a:ext cx="8959956" cy="538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535202"/>
              </p:ext>
            </p:extLst>
          </p:nvPr>
        </p:nvGraphicFramePr>
        <p:xfrm>
          <a:off x="-190500" y="491236"/>
          <a:ext cx="9334500" cy="538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50628"/>
            <a:ext cx="2677145" cy="10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7241" y="5877272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1259632" y="836712"/>
            <a:ext cx="6913558" cy="4032448"/>
          </a:xfrm>
        </p:spPr>
        <p:txBody>
          <a:bodyPr anchorCtr="0"/>
          <a:lstStyle/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pt-BR" sz="5400" b="1" dirty="0" smtClean="0">
              <a:solidFill>
                <a:srgbClr val="000000"/>
              </a:solidFill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pt-BR" sz="54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5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COMPORTAMENTO </a:t>
            </a: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5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</a:t>
            </a: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5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RECEITA</a:t>
            </a:r>
            <a:endParaRPr lang="pt-BR" sz="5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05264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922463"/>
            <a:ext cx="622458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424207"/>
              </p:ext>
            </p:extLst>
          </p:nvPr>
        </p:nvGraphicFramePr>
        <p:xfrm>
          <a:off x="1392382" y="1922462"/>
          <a:ext cx="6359236" cy="301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44522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05264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051050"/>
            <a:ext cx="616902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344089"/>
              </p:ext>
            </p:extLst>
          </p:nvPr>
        </p:nvGraphicFramePr>
        <p:xfrm>
          <a:off x="1415242" y="2051050"/>
          <a:ext cx="6313516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4522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732465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054225"/>
            <a:ext cx="615156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425269"/>
              </p:ext>
            </p:extLst>
          </p:nvPr>
        </p:nvGraphicFramePr>
        <p:xfrm>
          <a:off x="1419052" y="2054225"/>
          <a:ext cx="6305896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73216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455755"/>
              </p:ext>
            </p:extLst>
          </p:nvPr>
        </p:nvGraphicFramePr>
        <p:xfrm>
          <a:off x="1392382" y="1340768"/>
          <a:ext cx="6359236" cy="34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73216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23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830867"/>
              </p:ext>
            </p:extLst>
          </p:nvPr>
        </p:nvGraphicFramePr>
        <p:xfrm>
          <a:off x="971600" y="1628800"/>
          <a:ext cx="675715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73216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5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675188"/>
              </p:ext>
            </p:extLst>
          </p:nvPr>
        </p:nvGraphicFramePr>
        <p:xfrm>
          <a:off x="1115616" y="1484784"/>
          <a:ext cx="71287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4522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6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77272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408712" cy="447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080995"/>
              </p:ext>
            </p:extLst>
          </p:nvPr>
        </p:nvGraphicFramePr>
        <p:xfrm>
          <a:off x="1331641" y="908720"/>
          <a:ext cx="6624910" cy="459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63386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05264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683053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05925"/>
              </p:ext>
            </p:extLst>
          </p:nvPr>
        </p:nvGraphicFramePr>
        <p:xfrm>
          <a:off x="1043609" y="764704"/>
          <a:ext cx="6912942" cy="47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3386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40620"/>
              </p:ext>
            </p:extLst>
          </p:nvPr>
        </p:nvGraphicFramePr>
        <p:xfrm>
          <a:off x="457200" y="764706"/>
          <a:ext cx="8229600" cy="4608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4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COMPARATIVO DESPESAS REALIZADAS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4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SETOR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1° QUADRIMESTRE 2020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1º QUADRIMESTRE DE 2021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DIFERENÇA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PESSOAL E ENCARGOS SOCIAIS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5.531.941,95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</a:t>
                      </a:r>
                      <a:r>
                        <a:rPr lang="pt-BR" sz="1400" u="none" strike="noStrike" dirty="0">
                          <a:effectLst/>
                        </a:rPr>
                        <a:t>5.552.853,48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  </a:t>
                      </a:r>
                      <a:r>
                        <a:rPr lang="pt-BR" sz="1400" u="none" strike="noStrike" dirty="0">
                          <a:effectLst/>
                        </a:rPr>
                        <a:t>20.911,53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32,85%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DESPESAS COM MANUTENÇÃO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</a:t>
                      </a:r>
                      <a:r>
                        <a:rPr lang="pt-BR" sz="1400" u="none" strike="noStrike" dirty="0">
                          <a:effectLst/>
                        </a:rPr>
                        <a:t>8.882.098,00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R</a:t>
                      </a:r>
                      <a:r>
                        <a:rPr lang="pt-BR" sz="1400" u="none" strike="noStrike" dirty="0">
                          <a:effectLst/>
                        </a:rPr>
                        <a:t>$ </a:t>
                      </a:r>
                      <a:r>
                        <a:rPr lang="pt-BR" sz="1400" u="none" strike="noStrike" dirty="0" smtClean="0">
                          <a:effectLst/>
                        </a:rPr>
                        <a:t>    </a:t>
                      </a:r>
                      <a:r>
                        <a:rPr lang="pt-BR" sz="1400" u="none" strike="noStrike" dirty="0">
                          <a:effectLst/>
                        </a:rPr>
                        <a:t>9.720.345,51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</a:t>
                      </a:r>
                      <a:r>
                        <a:rPr lang="pt-BR" sz="1400" u="none" strike="noStrike" dirty="0" smtClean="0">
                          <a:effectLst/>
                        </a:rPr>
                        <a:t>$     </a:t>
                      </a:r>
                      <a:r>
                        <a:rPr lang="pt-BR" sz="1400" u="none" strike="noStrike" dirty="0">
                          <a:effectLst/>
                        </a:rPr>
                        <a:t>838.247,51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57,51%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INVESTIMENTOS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   </a:t>
                      </a:r>
                      <a:r>
                        <a:rPr lang="pt-BR" sz="1400" u="none" strike="noStrike" dirty="0">
                          <a:effectLst/>
                        </a:rPr>
                        <a:t>866.846,02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</a:t>
                      </a:r>
                      <a:r>
                        <a:rPr lang="pt-BR" sz="1400" u="none" strike="noStrike" dirty="0">
                          <a:effectLst/>
                        </a:rPr>
                        <a:t>1.596.287,22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</a:t>
                      </a:r>
                      <a:r>
                        <a:rPr lang="pt-BR" sz="1400" u="none" strike="noStrike" dirty="0" smtClean="0">
                          <a:effectLst/>
                        </a:rPr>
                        <a:t>$     </a:t>
                      </a:r>
                      <a:r>
                        <a:rPr lang="pt-BR" sz="1400" u="none" strike="noStrike" dirty="0">
                          <a:effectLst/>
                        </a:rPr>
                        <a:t>729.441,20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9,44%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ENCARGOS DA DIVIDA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                  </a:t>
                      </a:r>
                      <a:r>
                        <a:rPr lang="pt-BR" sz="1400" u="none" strike="noStrike" dirty="0">
                          <a:effectLst/>
                        </a:rPr>
                        <a:t>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    </a:t>
                      </a:r>
                      <a:r>
                        <a:rPr lang="pt-BR" sz="1400" u="none" strike="noStrike" dirty="0">
                          <a:effectLst/>
                        </a:rPr>
                        <a:t>32.105,61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</a:t>
                      </a:r>
                      <a:r>
                        <a:rPr lang="pt-BR" sz="1400" u="none" strike="noStrike" dirty="0" smtClean="0">
                          <a:effectLst/>
                        </a:rPr>
                        <a:t>$       </a:t>
                      </a:r>
                      <a:r>
                        <a:rPr lang="pt-BR" sz="1400" u="none" strike="noStrike" dirty="0">
                          <a:effectLst/>
                        </a:rPr>
                        <a:t>32.105,61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0,19%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AMORTIZAÇÃO DA DIVIDA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 </a:t>
                      </a:r>
                      <a:r>
                        <a:rPr lang="pt-BR" sz="1400" u="none" strike="noStrike" dirty="0" smtClean="0">
                          <a:effectLst/>
                        </a:rPr>
                        <a:t>                    </a:t>
                      </a:r>
                      <a:r>
                        <a:rPr lang="pt-BR" sz="1400" u="none" strike="noStrike" dirty="0">
                          <a:effectLst/>
                        </a:rPr>
                        <a:t>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</a:t>
                      </a:r>
                      <a:r>
                        <a:rPr lang="pt-BR" sz="1400" u="none" strike="noStrike" dirty="0" smtClean="0">
                          <a:effectLst/>
                        </a:rPr>
                        <a:t>$                       </a:t>
                      </a:r>
                      <a:r>
                        <a:rPr lang="pt-BR" sz="1400" u="none" strike="noStrike" dirty="0">
                          <a:effectLst/>
                        </a:rPr>
                        <a:t>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</a:t>
                      </a:r>
                      <a:r>
                        <a:rPr lang="pt-BR" sz="1400" u="none" strike="noStrike" dirty="0" smtClean="0">
                          <a:effectLst/>
                        </a:rPr>
                        <a:t>$                    </a:t>
                      </a:r>
                      <a:r>
                        <a:rPr lang="pt-BR" sz="1400" u="none" strike="noStrike" dirty="0">
                          <a:effectLst/>
                        </a:rPr>
                        <a:t>-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AQUISIÇÃO DE TERRENO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                  </a:t>
                      </a:r>
                      <a:r>
                        <a:rPr lang="pt-BR" sz="1400" u="none" strike="noStrike" dirty="0">
                          <a:effectLst/>
                        </a:rPr>
                        <a:t>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</a:t>
                      </a:r>
                      <a:r>
                        <a:rPr lang="pt-BR" sz="1400" u="none" strike="noStrike" dirty="0" smtClean="0">
                          <a:effectLst/>
                        </a:rPr>
                        <a:t>                      </a:t>
                      </a:r>
                      <a:r>
                        <a:rPr lang="pt-BR" sz="1400" u="none" strike="noStrike" dirty="0">
                          <a:effectLst/>
                        </a:rPr>
                        <a:t>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</a:t>
                      </a:r>
                      <a:r>
                        <a:rPr lang="pt-BR" sz="1400" u="none" strike="noStrike" dirty="0" smtClean="0">
                          <a:effectLst/>
                        </a:rPr>
                        <a:t>$                    </a:t>
                      </a:r>
                      <a:r>
                        <a:rPr lang="pt-BR" sz="1400" u="none" strike="noStrike" dirty="0">
                          <a:effectLst/>
                        </a:rPr>
                        <a:t>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TOTAL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      15.280.885,97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R$       16.901.591,82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</a:t>
                      </a:r>
                      <a:r>
                        <a:rPr lang="pt-BR" sz="1400" u="none" strike="noStrike" dirty="0" smtClean="0">
                          <a:effectLst/>
                        </a:rPr>
                        <a:t>$   </a:t>
                      </a:r>
                      <a:r>
                        <a:rPr lang="pt-BR" sz="1400" u="none" strike="noStrike" dirty="0">
                          <a:effectLst/>
                        </a:rPr>
                        <a:t>1.620.705,85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100,00%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08171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2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867172"/>
              </p:ext>
            </p:extLst>
          </p:nvPr>
        </p:nvGraphicFramePr>
        <p:xfrm>
          <a:off x="251520" y="764704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3386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6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6281158"/>
              </p:ext>
            </p:extLst>
          </p:nvPr>
        </p:nvGraphicFramePr>
        <p:xfrm>
          <a:off x="683567" y="2420886"/>
          <a:ext cx="7920881" cy="3042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86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8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ORÇADO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35.884.871,00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35.324.442,28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8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ARRECADADO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11.191.063,97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12.675.169,68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8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DIFERENÇA A ARRECADAR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24.693.807,03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22.649.272,60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86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31,19%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35,88%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44522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1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20141"/>
              </p:ext>
            </p:extLst>
          </p:nvPr>
        </p:nvGraphicFramePr>
        <p:xfrm>
          <a:off x="457200" y="1196751"/>
          <a:ext cx="8229600" cy="4104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92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 dirty="0">
                          <a:effectLst/>
                        </a:rPr>
                        <a:t>RECURSOS DISPONIVEIS POR FONTE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3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SETOR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Saldo em CC 2020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Restos e Empenhos à Pagar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DISPONIVEL 31/12/2020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ORDINÁRIOS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 R$         4.307.583,41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965.422,28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3.342.161,13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53,44%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ORDINÁRIOS SAÚDE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 R$              47.222,83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       279.299,50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-R$        232.076,67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-3,71%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RECURSOS ORDINÁRIOS EDUCAÇÃO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14.119,16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-R$          14.119,16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-0,23%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VINCULADOS SAÚDE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1.419.209,95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216.055,38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1.203.154,57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19,24%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VINCULADOS EDUCAÇÃO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1.201.431,69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104.639,63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1.096.792,06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17,54%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VINCULADOS SOCIAL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172.884,75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14.490,75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   158.394,00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2,53%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DEMAIS RECURSOS VINCULADOS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2.108.150,96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1.407.979,76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   700.171,20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11,19%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9.256.483,59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3.002.006,46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6.254.477,13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 dirty="0">
                          <a:effectLst/>
                        </a:rPr>
                        <a:t>100,00%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77" y="5517232"/>
            <a:ext cx="306184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60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717771"/>
              </p:ext>
            </p:extLst>
          </p:nvPr>
        </p:nvGraphicFramePr>
        <p:xfrm>
          <a:off x="323528" y="764704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17232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62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84738"/>
              </p:ext>
            </p:extLst>
          </p:nvPr>
        </p:nvGraphicFramePr>
        <p:xfrm>
          <a:off x="457200" y="1196751"/>
          <a:ext cx="8229600" cy="4176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71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>
                          <a:effectLst/>
                        </a:rPr>
                        <a:t> REURSOS DISPONIVEIS POR FONTE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SETOR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Saldo em CC 30/04/2021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Restos e Empenhos à Pagar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DISPONIVEL 30/04/2021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ORDINÁRIOS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7.023.291,84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1.008.593,00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6.014.698,84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62,75%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ORDINÁRIOS SAÚDE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82.119,21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       119.345,41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-R$          37.226,20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-0,39%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ORDINÁRIOS EDUCAÇÃO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217.613,83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55.463,35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   162.150,48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1,69%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VINCULADOS SAÚDE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809.510,79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61.456,82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   748.053,97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7,80%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VINCULADOS EDUCAÇÃO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1.295.850,32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179.658,49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1.116.191,83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11,64%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RECURSOS VINCULADOS SOCIAL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108.837,92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  33.597,20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     75.240,72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0,78%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DEMAIS RECURSOS VINCULADOS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1.707.379,41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   200.710,07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1.506.669,34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15,72%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11.244.603,32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R$         1.658.824,34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9.585.778,98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 dirty="0">
                          <a:effectLst/>
                        </a:rPr>
                        <a:t>100,00%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11687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44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227343"/>
              </p:ext>
            </p:extLst>
          </p:nvPr>
        </p:nvGraphicFramePr>
        <p:xfrm>
          <a:off x="467544" y="332656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17232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76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323853" y="5387973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sp>
        <p:nvSpPr>
          <p:cNvPr id="4" name="CaixaDeTexto 4"/>
          <p:cNvSpPr txBox="1"/>
          <p:nvPr/>
        </p:nvSpPr>
        <p:spPr>
          <a:xfrm>
            <a:off x="2206273" y="908720"/>
            <a:ext cx="5040309" cy="7080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cs typeface="Arial"/>
              </a:rPr>
              <a:t>OBRIGADO</a:t>
            </a:r>
            <a:endParaRPr lang="pt-BR" sz="40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CaixaDeTexto 4"/>
          <p:cNvSpPr txBox="1"/>
          <p:nvPr/>
        </p:nvSpPr>
        <p:spPr>
          <a:xfrm>
            <a:off x="770680" y="2060848"/>
            <a:ext cx="7848872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dirty="0" err="1" smtClean="0">
                <a:solidFill>
                  <a:srgbClr val="000000"/>
                </a:solidFill>
                <a:latin typeface="Arial"/>
                <a:cs typeface="Arial"/>
              </a:rPr>
              <a:t>Jamir</a:t>
            </a:r>
            <a:r>
              <a:rPr lang="pt-BR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BR" sz="4000" b="1" dirty="0" err="1" smtClean="0">
                <a:solidFill>
                  <a:srgbClr val="000000"/>
                </a:solidFill>
                <a:latin typeface="Arial"/>
                <a:cs typeface="Arial"/>
              </a:rPr>
              <a:t>Antonio</a:t>
            </a:r>
            <a:r>
              <a:rPr lang="pt-BR" sz="4000" b="1" dirty="0" smtClean="0">
                <a:solidFill>
                  <a:srgbClr val="000000"/>
                </a:solidFill>
                <a:latin typeface="Arial"/>
                <a:cs typeface="Arial"/>
              </a:rPr>
              <a:t> Grisa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dirty="0" smtClean="0">
                <a:solidFill>
                  <a:srgbClr val="000000"/>
                </a:solidFill>
                <a:latin typeface="Arial"/>
                <a:cs typeface="Arial"/>
              </a:rPr>
              <a:t>Assessor Contábil.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809" y="5387973"/>
            <a:ext cx="325554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2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533386" y="5949280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grpSp>
        <p:nvGrpSpPr>
          <p:cNvPr id="4" name="Gráfico 6"/>
          <p:cNvGrpSpPr/>
          <p:nvPr/>
        </p:nvGrpSpPr>
        <p:grpSpPr>
          <a:xfrm>
            <a:off x="1693285" y="943560"/>
            <a:ext cx="5723202" cy="585380"/>
            <a:chOff x="1693285" y="943560"/>
            <a:chExt cx="5723202" cy="585380"/>
          </a:xfrm>
        </p:grpSpPr>
        <p:sp>
          <p:nvSpPr>
            <p:cNvPr id="5" name="CaixaDeTexto 13"/>
            <p:cNvSpPr txBox="1"/>
            <p:nvPr/>
          </p:nvSpPr>
          <p:spPr>
            <a:xfrm>
              <a:off x="1693285" y="990057"/>
              <a:ext cx="5168444" cy="408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CaixaDeTexto 14"/>
            <p:cNvSpPr txBox="1"/>
            <p:nvPr/>
          </p:nvSpPr>
          <p:spPr>
            <a:xfrm>
              <a:off x="2590193" y="943560"/>
              <a:ext cx="4826294" cy="5853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355108"/>
              </p:ext>
            </p:extLst>
          </p:nvPr>
        </p:nvGraphicFramePr>
        <p:xfrm>
          <a:off x="1024890" y="1245870"/>
          <a:ext cx="7094220" cy="436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91" y="5593161"/>
            <a:ext cx="3253209" cy="1224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4719313"/>
              </p:ext>
            </p:extLst>
          </p:nvPr>
        </p:nvGraphicFramePr>
        <p:xfrm>
          <a:off x="428624" y="672009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3546533"/>
              </p:ext>
            </p:extLst>
          </p:nvPr>
        </p:nvGraphicFramePr>
        <p:xfrm>
          <a:off x="581024" y="824409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3386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58366"/>
              </p:ext>
            </p:extLst>
          </p:nvPr>
        </p:nvGraphicFramePr>
        <p:xfrm>
          <a:off x="467544" y="1628801"/>
          <a:ext cx="8496944" cy="309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038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ORÇADO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ARRECADADO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1° BIMESTRE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5.887.406,66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            6.125.176,39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2° BIMESTRE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5.887.406,66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            6.549.993,29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3º BIMESTRE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5.887.406,66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4º BIMESTRE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5.887.406,66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5° BIMESTRE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5.887.406,66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6º BIMESTRE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5.887.408,98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038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038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35.324.442,28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   12.675.169,68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367441"/>
              </p:ext>
            </p:extLst>
          </p:nvPr>
        </p:nvGraphicFramePr>
        <p:xfrm>
          <a:off x="-38100" y="281940"/>
          <a:ext cx="922020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38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6485" y="5714284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73334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RECEITAS ARRECADADAS POR TIPO</a:t>
            </a:r>
            <a:endParaRPr lang="pt-BR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23838"/>
              </p:ext>
            </p:extLst>
          </p:nvPr>
        </p:nvGraphicFramePr>
        <p:xfrm>
          <a:off x="457200" y="1268764"/>
          <a:ext cx="8229600" cy="4320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481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RECEITA CORRENTES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EXECUTADO 1° QUADRIMESTRE 2020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EXECUTADO 1° QUADRIMESTRE 2021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DIFERENÇA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VARIAÇÃO 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6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12.657.793,38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14.204.267,59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1.546.474,21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12,22%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RECEITA DE IMPOSTOS, TAXAS E CONTRIBUIÇÃO DE MELHORIA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1.556.155,73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1.759.721,66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203.565,93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13,08%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RECEITA DE CONTRIBUIÇÃO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147.108,41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257.084,05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109.975,64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74,76%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RECEITA PATRIMONIAL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170.355,67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35.930,83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-R$            134.424,84 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-78,91%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RECEITA AGROPECUÁRIA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15.461,51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971,44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-R$              14.490,07 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-93,72%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RECEITA DE SERVIÇOS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26.876,86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7.570,00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-R$              19.306,86 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-71,83%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2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TRANSFERÊNCIAS CORRENTES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10.708.696,71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12.110.239,05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1.401.542,34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13,09%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2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UNIÃO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4.942.009,72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5.387.861,08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445.851,36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9,02%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2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FPM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3.546.792,66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4.252.520,77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705.728,11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19,90%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2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ITR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1.680,19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2.810,50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1.130,31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67,27%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2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CIDE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6.968,47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2.933,25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-R$                4.035,22 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-57,91%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2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Imposto sobre Exploração Mineral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       - 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222,53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R$                   222,53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100,00%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01640"/>
            <a:ext cx="2764931" cy="1040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8178</TotalTime>
  <Words>2287</Words>
  <Application>Microsoft Office PowerPoint</Application>
  <PresentationFormat>Apresentação no Ecrã (4:3)</PresentationFormat>
  <Paragraphs>709</Paragraphs>
  <Slides>44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44</vt:i4>
      </vt:variant>
    </vt:vector>
  </HeadingPairs>
  <TitlesOfParts>
    <vt:vector size="51" baseType="lpstr">
      <vt:lpstr>Arial</vt:lpstr>
      <vt:lpstr>Bookman Old Style</vt:lpstr>
      <vt:lpstr>Calibri</vt:lpstr>
      <vt:lpstr>Gill Sans MT</vt:lpstr>
      <vt:lpstr>Wingdings</vt:lpstr>
      <vt:lpstr>Wingdings 3</vt:lpstr>
      <vt:lpstr>Origem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MUNICÍPIO DE IRANI</dc:title>
  <dc:creator>ADM</dc:creator>
  <cp:lastModifiedBy>Cicero</cp:lastModifiedBy>
  <cp:revision>206</cp:revision>
  <cp:lastPrinted>2020-09-28T20:40:51Z</cp:lastPrinted>
  <dcterms:created xsi:type="dcterms:W3CDTF">2017-03-29T14:45:44Z</dcterms:created>
  <dcterms:modified xsi:type="dcterms:W3CDTF">2021-06-01T19:51:28Z</dcterms:modified>
</cp:coreProperties>
</file>