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7.xml" ContentType="application/vnd.openxmlformats-officedocument.drawingml.chart+xml"/>
  <Override PartName="/ppt/theme/themeOverride8.xml" ContentType="application/vnd.openxmlformats-officedocument.themeOverride+xml"/>
  <Override PartName="/ppt/charts/chart18.xml" ContentType="application/vnd.openxmlformats-officedocument.drawingml.chart+xml"/>
  <Override PartName="/ppt/theme/themeOverride9.xml" ContentType="application/vnd.openxmlformats-officedocument.themeOverrid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charts/chart20.xml" ContentType="application/vnd.openxmlformats-officedocument.drawingml.chart+xml"/>
  <Override PartName="/ppt/theme/themeOverride11.xml" ContentType="application/vnd.openxmlformats-officedocument.themeOverride+xml"/>
  <Override PartName="/ppt/charts/chart21.xml" ContentType="application/vnd.openxmlformats-officedocument.drawingml.chart+xml"/>
  <Override PartName="/ppt/theme/themeOverride12.xml" ContentType="application/vnd.openxmlformats-officedocument.themeOverride+xml"/>
  <Override PartName="/ppt/charts/chart22.xml" ContentType="application/vnd.openxmlformats-officedocument.drawingml.chart+xml"/>
  <Override PartName="/ppt/theme/themeOverride13.xml" ContentType="application/vnd.openxmlformats-officedocument.themeOverride+xml"/>
  <Override PartName="/ppt/charts/chart23.xml" ContentType="application/vnd.openxmlformats-officedocument.drawingml.chart+xml"/>
  <Override PartName="/ppt/theme/themeOverride14.xml" ContentType="application/vnd.openxmlformats-officedocument.themeOverride+xml"/>
  <Override PartName="/ppt/charts/chart24.xml" ContentType="application/vnd.openxmlformats-officedocument.drawingml.chart+xml"/>
  <Override PartName="/ppt/theme/themeOverride15.xml" ContentType="application/vnd.openxmlformats-officedocument.themeOverride+xml"/>
  <Override PartName="/ppt/charts/chart25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5" r:id="rId3"/>
    <p:sldId id="304" r:id="rId4"/>
    <p:sldId id="300" r:id="rId5"/>
    <p:sldId id="301" r:id="rId6"/>
    <p:sldId id="302" r:id="rId7"/>
    <p:sldId id="303" r:id="rId8"/>
    <p:sldId id="257" r:id="rId9"/>
    <p:sldId id="281" r:id="rId10"/>
    <p:sldId id="296" r:id="rId11"/>
    <p:sldId id="299" r:id="rId12"/>
    <p:sldId id="294" r:id="rId13"/>
    <p:sldId id="293" r:id="rId14"/>
    <p:sldId id="298" r:id="rId15"/>
    <p:sldId id="292" r:id="rId16"/>
    <p:sldId id="291" r:id="rId17"/>
    <p:sldId id="290" r:id="rId18"/>
    <p:sldId id="289" r:id="rId19"/>
    <p:sldId id="288" r:id="rId20"/>
    <p:sldId id="285" r:id="rId21"/>
    <p:sldId id="284" r:id="rId22"/>
    <p:sldId id="283" r:id="rId23"/>
    <p:sldId id="282" r:id="rId24"/>
    <p:sldId id="279" r:id="rId25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60"/>
  </p:normalViewPr>
  <p:slideViewPr>
    <p:cSldViewPr>
      <p:cViewPr varScale="1">
        <p:scale>
          <a:sx n="73" d="100"/>
          <a:sy n="73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0.100\Contabil$\CONTROLE%20INTERNO%202017\PPA%202018%202021\APRESENTA&#199;&#195;O%20EDUCA&#199;&#195;O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00\Contabil$\CONTROLE%20INTERNO%202017\PPA%202018%202021\APRESENTA&#199;&#195;O%20FINAL%20PP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00\Contabil$\CONTROLE%20INTERNO%202017\PPA%202018%202021\APRESENTA&#199;&#195;O%20FINAL%20PP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00\Contabil$\CONTROLE%20INTERNO%202017\PPA%202018%202021\APRESENTA&#199;&#195;O%20FINAL%20PP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00\Contabil$\CONTROLE%20INTERNO%202017\PPA%202018%202021\APRESENTA&#199;&#195;O%20FINAL%20PP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8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9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1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2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3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4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5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1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0.100\Contabil$\CONTROLE%20INTERNO%202017\PPA%202018%202021\APRESENTA&#199;&#195;O%20FINAL%20PP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00\Contabil$\CONTROLE%20INTERNO%202017\PPA%202018%202021\APRESENTA&#199;&#195;O%20EDUCA&#199;&#195;O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192.168.0.100\Contabil$\CONTROLE%20INTERNO%202017\PPA%202018%202021\APRESENTA&#199;&#195;O%20FINAL%20PP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lha_de_C_lculo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031548208791781E-2"/>
          <c:y val="0.16784456609198306"/>
          <c:w val="0.95874355368026254"/>
          <c:h val="0.7274641540498730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2010-4967-9E12-4592DAF1A9BF}"/>
              </c:ext>
            </c:extLst>
          </c:dPt>
          <c:dLbls>
            <c:dLbl>
              <c:idx val="0"/>
              <c:layout>
                <c:manualLayout>
                  <c:x val="1.7660044150110375E-3"/>
                  <c:y val="-4.409232307521386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42.200.000,00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0-4967-9E12-4592DAF1A9BF}"/>
                </c:ext>
              </c:extLst>
            </c:dLbl>
            <c:dLbl>
              <c:idx val="1"/>
              <c:layout>
                <c:manualLayout>
                  <c:x val="3.2376373593905148E-17"/>
                  <c:y val="-3.631132488547024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44.925.705,25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0-4967-9E12-4592DAF1A9BF}"/>
                </c:ext>
              </c:extLst>
            </c:dLbl>
            <c:dLbl>
              <c:idx val="2"/>
              <c:layout>
                <c:manualLayout>
                  <c:x val="8.8300220750551876E-3"/>
                  <c:y val="-2.884463000843043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47.827.676,09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0-4967-9E12-4592DAF1A9BF}"/>
                </c:ext>
              </c:extLst>
            </c:dLbl>
            <c:dLbl>
              <c:idx val="3"/>
              <c:layout>
                <c:manualLayout>
                  <c:x val="-1.7660044150110375E-3"/>
                  <c:y val="-1.870583403190891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50.918.275,04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0-4967-9E12-4592DAF1A9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dirty="0" smtClean="0"/>
                      <a:t>185.871.656,38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0-4967-9E12-4592DAF1A9BF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'RECEITA ORÇADA'!$B$2:$F$2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TOTAL</c:v>
                </c:pt>
              </c:strCache>
            </c:strRef>
          </c:cat>
          <c:val>
            <c:numRef>
              <c:f>'RECEITA ORÇADA'!$B$3:$F$3</c:f>
              <c:numCache>
                <c:formatCode>_("R$"* #,##0.00_);_("R$"* \(#,##0.00\);_("R$"* "-"??_);_(@_)</c:formatCode>
                <c:ptCount val="5"/>
                <c:pt idx="0">
                  <c:v>30450960</c:v>
                </c:pt>
                <c:pt idx="1">
                  <c:v>31801625</c:v>
                </c:pt>
                <c:pt idx="2">
                  <c:v>33217783</c:v>
                </c:pt>
                <c:pt idx="3">
                  <c:v>34710146.240000002</c:v>
                </c:pt>
                <c:pt idx="4">
                  <c:v>130180514.24000001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10-4967-9E12-4592DAF1A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871104"/>
        <c:axId val="223590960"/>
      </c:barChart>
      <c:catAx>
        <c:axId val="326871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3590960"/>
        <c:crosses val="autoZero"/>
        <c:auto val="1"/>
        <c:lblAlgn val="ctr"/>
        <c:lblOffset val="100"/>
        <c:noMultiLvlLbl val="0"/>
      </c:catAx>
      <c:valAx>
        <c:axId val="223590960"/>
        <c:scaling>
          <c:orientation val="minMax"/>
        </c:scaling>
        <c:delete val="1"/>
        <c:axPos val="l"/>
        <c:majorGridlines/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326871104"/>
        <c:crosses val="autoZero"/>
        <c:crossBetween val="between"/>
      </c:valAx>
      <c:spPr>
        <a:solidFill>
          <a:srgbClr val="FFFF00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748141218321309E-2"/>
          <c:y val="0.2702016389930324"/>
          <c:w val="0.59536417683763132"/>
          <c:h val="0.7297983610069676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748141218321309E-2"/>
          <c:y val="0.2702016389930324"/>
          <c:w val="0.59536417683763132"/>
          <c:h val="0.7297983610069676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748141218321309E-2"/>
          <c:y val="0.2702016389930324"/>
          <c:w val="0.59536417683763132"/>
          <c:h val="0.7297983610069676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748141218321309E-2"/>
          <c:y val="0.2702016389930324"/>
          <c:w val="0.59536417683763132"/>
          <c:h val="0.7297983610069676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'[PPA 2022 a 2025 despesa.xlsx]TOTAL ELEM (2)'!$B$3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(2)'!$B$4:$B$18</c:f>
            </c:numRef>
          </c:val>
          <c:extLst>
            <c:ext xmlns:c16="http://schemas.microsoft.com/office/drawing/2014/chart" uri="{C3380CC4-5D6E-409C-BE32-E72D297353CC}">
              <c16:uniqueId val="{00000000-9EDE-4EA2-98D0-15379C9EFC6B}"/>
            </c:ext>
          </c:extLst>
        </c:ser>
        <c:ser>
          <c:idx val="1"/>
          <c:order val="1"/>
          <c:tx>
            <c:strRef>
              <c:f>'[PPA 2022 a 2025 despesa.xlsx]TOTAL ELEM (2)'!$C$3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(2)'!$C$4:$C$18</c:f>
            </c:numRef>
          </c:val>
          <c:extLst>
            <c:ext xmlns:c16="http://schemas.microsoft.com/office/drawing/2014/chart" uri="{C3380CC4-5D6E-409C-BE32-E72D297353CC}">
              <c16:uniqueId val="{00000001-9EDE-4EA2-98D0-15379C9EFC6B}"/>
            </c:ext>
          </c:extLst>
        </c:ser>
        <c:ser>
          <c:idx val="2"/>
          <c:order val="2"/>
          <c:tx>
            <c:strRef>
              <c:f>'[PPA 2022 a 2025 despesa.xlsx]TOTAL ELEM (2)'!$D$3</c:f>
              <c:strCache>
                <c:ptCount val="1"/>
                <c:pt idx="0">
                  <c:v>2023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(2)'!$D$4:$D$18</c:f>
            </c:numRef>
          </c:val>
          <c:extLst>
            <c:ext xmlns:c16="http://schemas.microsoft.com/office/drawing/2014/chart" uri="{C3380CC4-5D6E-409C-BE32-E72D297353CC}">
              <c16:uniqueId val="{00000002-9EDE-4EA2-98D0-15379C9EFC6B}"/>
            </c:ext>
          </c:extLst>
        </c:ser>
        <c:ser>
          <c:idx val="3"/>
          <c:order val="3"/>
          <c:tx>
            <c:strRef>
              <c:f>'[PPA 2022 a 2025 despesa.xlsx]TOTAL ELEM (2)'!$E$3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(2)'!$E$4:$E$18</c:f>
            </c:numRef>
          </c:val>
          <c:extLst>
            <c:ext xmlns:c16="http://schemas.microsoft.com/office/drawing/2014/chart" uri="{C3380CC4-5D6E-409C-BE32-E72D297353CC}">
              <c16:uniqueId val="{00000003-9EDE-4EA2-98D0-15379C9EFC6B}"/>
            </c:ext>
          </c:extLst>
        </c:ser>
        <c:ser>
          <c:idx val="4"/>
          <c:order val="4"/>
          <c:tx>
            <c:strRef>
              <c:f>'[PPA 2022 a 2025 despesa.xlsx]TOTAL ELEM (2)'!$F$3</c:f>
              <c:strCache>
                <c:ptCount val="1"/>
                <c:pt idx="0">
                  <c:v>2024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(2)'!$F$4:$F$18</c:f>
            </c:numRef>
          </c:val>
          <c:extLst>
            <c:ext xmlns:c16="http://schemas.microsoft.com/office/drawing/2014/chart" uri="{C3380CC4-5D6E-409C-BE32-E72D297353CC}">
              <c16:uniqueId val="{00000004-9EDE-4EA2-98D0-15379C9EFC6B}"/>
            </c:ext>
          </c:extLst>
        </c:ser>
        <c:ser>
          <c:idx val="5"/>
          <c:order val="5"/>
          <c:tx>
            <c:strRef>
              <c:f>'[PPA 2022 a 2025 despesa.xlsx]TOTAL ELEM (2)'!$G$3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(2)'!$G$4:$G$18</c:f>
            </c:numRef>
          </c:val>
          <c:extLst>
            <c:ext xmlns:c16="http://schemas.microsoft.com/office/drawing/2014/chart" uri="{C3380CC4-5D6E-409C-BE32-E72D297353CC}">
              <c16:uniqueId val="{00000005-9EDE-4EA2-98D0-15379C9EFC6B}"/>
            </c:ext>
          </c:extLst>
        </c:ser>
        <c:ser>
          <c:idx val="6"/>
          <c:order val="6"/>
          <c:tx>
            <c:strRef>
              <c:f>'[PPA 2022 a 2025 despesa.xlsx]TOTAL ELEM (2)'!$H$3</c:f>
              <c:strCache>
                <c:ptCount val="1"/>
                <c:pt idx="0">
                  <c:v>2025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(2)'!$H$4:$H$18</c:f>
            </c:numRef>
          </c:val>
          <c:extLst>
            <c:ext xmlns:c16="http://schemas.microsoft.com/office/drawing/2014/chart" uri="{C3380CC4-5D6E-409C-BE32-E72D297353CC}">
              <c16:uniqueId val="{00000006-9EDE-4EA2-98D0-15379C9EFC6B}"/>
            </c:ext>
          </c:extLst>
        </c:ser>
        <c:ser>
          <c:idx val="7"/>
          <c:order val="7"/>
          <c:tx>
            <c:strRef>
              <c:f>'[PPA 2022 a 2025 despesa.xlsx]TOTAL ELEM (2)'!$I$3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(2)'!$I$4:$I$18</c:f>
            </c:numRef>
          </c:val>
          <c:extLst>
            <c:ext xmlns:c16="http://schemas.microsoft.com/office/drawing/2014/chart" uri="{C3380CC4-5D6E-409C-BE32-E72D297353CC}">
              <c16:uniqueId val="{00000007-9EDE-4EA2-98D0-15379C9EFC6B}"/>
            </c:ext>
          </c:extLst>
        </c:ser>
        <c:ser>
          <c:idx val="8"/>
          <c:order val="8"/>
          <c:tx>
            <c:strRef>
              <c:f>'[PPA 2022 a 2025 despesa.xlsx]TOTAL ELEM (2)'!$J$3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(2)'!$J$4:$J$18</c:f>
            </c:numRef>
          </c:val>
          <c:extLst>
            <c:ext xmlns:c16="http://schemas.microsoft.com/office/drawing/2014/chart" uri="{C3380CC4-5D6E-409C-BE32-E72D297353CC}">
              <c16:uniqueId val="{00000008-9EDE-4EA2-98D0-15379C9EFC6B}"/>
            </c:ext>
          </c:extLst>
        </c:ser>
        <c:ser>
          <c:idx val="9"/>
          <c:order val="9"/>
          <c:tx>
            <c:strRef>
              <c:f>'[PPA 2022 a 2025 despesa.xlsx]TOTAL ELEM (2)'!$K$3</c:f>
              <c:strCache>
                <c:ptCount val="1"/>
                <c:pt idx="0">
                  <c:v>%</c:v>
                </c:pt>
              </c:strCache>
            </c:strRef>
          </c:tx>
          <c:explosion val="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9EDE-4EA2-98D0-15379C9EFC6B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9EDE-4EA2-98D0-15379C9EFC6B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EDE-4EA2-98D0-15379C9EFC6B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9EDE-4EA2-98D0-15379C9EFC6B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9EDE-4EA2-98D0-15379C9EFC6B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9EDE-4EA2-98D0-15379C9EFC6B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9EDE-4EA2-98D0-15379C9EFC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'[PPA 2022 a 2025 despesa.xlsx]TOTAL ELEM (2)'!$A$4:$A$18</c:f>
              <c:strCache>
                <c:ptCount val="7"/>
                <c:pt idx="0">
                  <c:v>PESSOAL E ENCARGOS SOCIAIS</c:v>
                </c:pt>
                <c:pt idx="1">
                  <c:v>ENCARGOS DA DIVIDA 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AMORTIZAÇÃO DA DIVIDA</c:v>
                </c:pt>
                <c:pt idx="5">
                  <c:v>AQUISIÇÃO DE TERRENOS</c:v>
                </c:pt>
                <c:pt idx="6">
                  <c:v>RESERVA DE CONTIGÊNCIA</c:v>
                </c:pt>
              </c:strCache>
            </c:strRef>
          </c:cat>
          <c:val>
            <c:numRef>
              <c:f>'[PPA 2022 a 2025 despesa.xlsx]TOTAL ELEM (2)'!$K$4:$K$18</c:f>
              <c:numCache>
                <c:formatCode>0.00%</c:formatCode>
                <c:ptCount val="7"/>
                <c:pt idx="0">
                  <c:v>0.46083522546551298</c:v>
                </c:pt>
                <c:pt idx="1">
                  <c:v>2.2525305761728755E-3</c:v>
                </c:pt>
                <c:pt idx="2">
                  <c:v>0.44970476701288536</c:v>
                </c:pt>
                <c:pt idx="3">
                  <c:v>8.1319993856105763E-2</c:v>
                </c:pt>
                <c:pt idx="4">
                  <c:v>2.6081932987264875E-3</c:v>
                </c:pt>
                <c:pt idx="5">
                  <c:v>2.5824270854063521E-3</c:v>
                </c:pt>
                <c:pt idx="6">
                  <c:v>6.9686256894047614E-4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9EDE-4EA2-98D0-15379C9EF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61317125074346E-2"/>
          <c:y val="0.1696533697750591"/>
          <c:w val="0.57800065167875436"/>
          <c:h val="0.7707257977050389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78,00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07-494D-8C0C-E12FE0A938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22,00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07-494D-8C0C-E12FE0A938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RECEITA!$A$5:$A$6</c:f>
              <c:strCache>
                <c:ptCount val="2"/>
                <c:pt idx="0">
                  <c:v>RECEITA RECURSOS ORDINÁRIOS</c:v>
                </c:pt>
                <c:pt idx="1">
                  <c:v>RECEITA RECURSOS VINCULADOS</c:v>
                </c:pt>
              </c:strCache>
            </c:strRef>
          </c:cat>
          <c:val>
            <c:numRef>
              <c:f>RECEITA!$G$5:$G$6</c:f>
              <c:numCache>
                <c:formatCode>0.00%</c:formatCode>
                <c:ptCount val="2"/>
                <c:pt idx="0">
                  <c:v>0.70003592144359927</c:v>
                </c:pt>
                <c:pt idx="1">
                  <c:v>0.29996407855640073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07-494D-8C0C-E12FE0A93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685703843981523E-2"/>
          <c:y val="0.23116982588243079"/>
          <c:w val="0.50094979899664449"/>
          <c:h val="0.7688301741175691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21815572299964E-2"/>
          <c:y val="0.19682209639543854"/>
          <c:w val="0.57992275723338671"/>
          <c:h val="0.6160437217571117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89C-4237-B583-36E4B423F6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89C-4237-B583-36E4B423F6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89C-4237-B583-36E4B423F6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89C-4237-B583-36E4B423F6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89C-4237-B583-36E4B423F6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89C-4237-B583-36E4B423F6C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89C-4237-B583-36E4B423F6C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89C-4237-B583-36E4B423F6C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89C-4237-B583-36E4B423F6C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89C-4237-B583-36E4B423F6C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489C-4237-B583-36E4B423F6C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489C-4237-B583-36E4B423F6C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489C-4237-B583-36E4B423F6C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489C-4237-B583-36E4B423F6CD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489C-4237-B583-36E4B423F6CD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489C-4237-B583-36E4B423F6CD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489C-4237-B583-36E4B423F6CD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489C-4237-B583-36E4B423F6CD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489C-4237-B583-36E4B423F6CD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489C-4237-B583-36E4B423F6CD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489C-4237-B583-36E4B423F6CD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Plan1!$A$2:$A$22</c:f>
              <c:strCache>
                <c:ptCount val="21"/>
                <c:pt idx="0">
                  <c:v>Câmara</c:v>
                </c:pt>
                <c:pt idx="1">
                  <c:v>Gabinete</c:v>
                </c:pt>
                <c:pt idx="2">
                  <c:v>Administração</c:v>
                </c:pt>
                <c:pt idx="3">
                  <c:v>Desenvolvimento</c:v>
                </c:pt>
                <c:pt idx="4">
                  <c:v>Educação</c:v>
                </c:pt>
                <c:pt idx="5">
                  <c:v>Transportes</c:v>
                </c:pt>
                <c:pt idx="6">
                  <c:v>Encargos Gerais</c:v>
                </c:pt>
                <c:pt idx="7">
                  <c:v>Defesa Cívil</c:v>
                </c:pt>
                <c:pt idx="8">
                  <c:v>Habitação</c:v>
                </c:pt>
                <c:pt idx="9">
                  <c:v>FIA</c:v>
                </c:pt>
                <c:pt idx="10">
                  <c:v>Agricultura</c:v>
                </c:pt>
                <c:pt idx="11">
                  <c:v>Meio Ambiente</c:v>
                </c:pt>
                <c:pt idx="12">
                  <c:v>Cultura</c:v>
                </c:pt>
                <c:pt idx="13">
                  <c:v>Urbanismo</c:v>
                </c:pt>
                <c:pt idx="14">
                  <c:v>Pavimentaçõa</c:v>
                </c:pt>
                <c:pt idx="15">
                  <c:v>Idoso</c:v>
                </c:pt>
                <c:pt idx="16">
                  <c:v>Segurança</c:v>
                </c:pt>
                <c:pt idx="17">
                  <c:v>Saneamento</c:v>
                </c:pt>
                <c:pt idx="18">
                  <c:v>Reserva Contig</c:v>
                </c:pt>
                <c:pt idx="19">
                  <c:v>Assistência Social</c:v>
                </c:pt>
                <c:pt idx="20">
                  <c:v>Saúde</c:v>
                </c:pt>
              </c:strCache>
            </c:strRef>
          </c:cat>
          <c:val>
            <c:numRef>
              <c:f>Plan1!$B$2:$B$22</c:f>
              <c:numCache>
                <c:formatCode>General</c:formatCode>
                <c:ptCount val="21"/>
                <c:pt idx="0">
                  <c:v>4.03</c:v>
                </c:pt>
                <c:pt idx="1">
                  <c:v>1.66</c:v>
                </c:pt>
                <c:pt idx="2">
                  <c:v>8.3699999999999992</c:v>
                </c:pt>
                <c:pt idx="3">
                  <c:v>1.65</c:v>
                </c:pt>
                <c:pt idx="4">
                  <c:v>32.22</c:v>
                </c:pt>
                <c:pt idx="5">
                  <c:v>7.21</c:v>
                </c:pt>
                <c:pt idx="6">
                  <c:v>3.36</c:v>
                </c:pt>
                <c:pt idx="7">
                  <c:v>0.06</c:v>
                </c:pt>
                <c:pt idx="8">
                  <c:v>0.99</c:v>
                </c:pt>
                <c:pt idx="9">
                  <c:v>0.03</c:v>
                </c:pt>
                <c:pt idx="10">
                  <c:v>2.9</c:v>
                </c:pt>
                <c:pt idx="11">
                  <c:v>0.11</c:v>
                </c:pt>
                <c:pt idx="12">
                  <c:v>1.03</c:v>
                </c:pt>
                <c:pt idx="13">
                  <c:v>3.05</c:v>
                </c:pt>
                <c:pt idx="14">
                  <c:v>2.79</c:v>
                </c:pt>
                <c:pt idx="15">
                  <c:v>0.11</c:v>
                </c:pt>
                <c:pt idx="16">
                  <c:v>0.8</c:v>
                </c:pt>
                <c:pt idx="17">
                  <c:v>2.4300000000000002</c:v>
                </c:pt>
                <c:pt idx="18">
                  <c:v>7.0000000000000007E-2</c:v>
                </c:pt>
                <c:pt idx="19">
                  <c:v>3.72</c:v>
                </c:pt>
                <c:pt idx="20">
                  <c:v>23.42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489C-4237-B583-36E4B423F6C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04726839700593"/>
          <c:y val="3.7851589878216546E-2"/>
          <c:w val="0.16069347234373482"/>
          <c:h val="0.9305132077231473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0.13017</cdr:x>
      <cdr:y>0</cdr:y>
    </cdr:from>
    <cdr:to>
      <cdr:x>0.91454</cdr:x>
      <cdr:y>0.16754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936104" y="-908720"/>
          <a:ext cx="5640699" cy="856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b="1" dirty="0">
              <a:solidFill>
                <a:schemeClr val="bg1"/>
              </a:solidFill>
            </a:rPr>
            <a:t>RECEITA </a:t>
          </a:r>
          <a:r>
            <a:rPr lang="pt-BR" sz="1800" b="1" dirty="0" smtClean="0">
              <a:solidFill>
                <a:schemeClr val="bg1"/>
              </a:solidFill>
            </a:rPr>
            <a:t>ESTIMADA PARA QUADRIÊNIO 2022-2025</a:t>
          </a:r>
        </a:p>
        <a:p xmlns:a="http://schemas.openxmlformats.org/drawingml/2006/main">
          <a:pPr algn="ctr"/>
          <a:r>
            <a:rPr lang="pt-BR" sz="1800" b="1" dirty="0" smtClean="0">
              <a:solidFill>
                <a:schemeClr val="bg1"/>
              </a:solidFill>
            </a:rPr>
            <a:t>MUNICÍPIO </a:t>
          </a:r>
          <a:r>
            <a:rPr lang="pt-BR" sz="1800" b="1" dirty="0">
              <a:solidFill>
                <a:schemeClr val="bg1"/>
              </a:solidFill>
            </a:rPr>
            <a:t>DE IRANI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0.02871</cdr:x>
      <cdr:y>0.12457</cdr:y>
    </cdr:from>
    <cdr:to>
      <cdr:x>0.98566</cdr:x>
      <cdr:y>0.79586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6024" y="576064"/>
          <a:ext cx="7200799" cy="3104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>
            <a:spcBef>
              <a:spcPts val="600"/>
            </a:spcBef>
            <a:spcAft>
              <a:spcPts val="600"/>
            </a:spcAft>
          </a:pPr>
          <a:r>
            <a:rPr lang="pt-BR" sz="2000" dirty="0" smtClean="0"/>
            <a:t>	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0.17603</cdr:x>
      <cdr:y>0.06818</cdr:y>
    </cdr:from>
    <cdr:to>
      <cdr:x>0.85144</cdr:x>
      <cdr:y>0.13636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43026" y="314324"/>
          <a:ext cx="51530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>
              <a:solidFill>
                <a:schemeClr val="bg1"/>
              </a:solidFill>
            </a:rPr>
            <a:t>RECEITA</a:t>
          </a:r>
          <a:r>
            <a:rPr lang="pt-BR" sz="1800" baseline="0">
              <a:solidFill>
                <a:schemeClr val="bg1"/>
              </a:solidFill>
            </a:rPr>
            <a:t> POR ORIGEM</a:t>
          </a:r>
          <a:endParaRPr lang="pt-BR" sz="180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0.02871</cdr:x>
      <cdr:y>0.12457</cdr:y>
    </cdr:from>
    <cdr:to>
      <cdr:x>0.98566</cdr:x>
      <cdr:y>0.91892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6036" y="576059"/>
          <a:ext cx="7200809" cy="3673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>
            <a:spcBef>
              <a:spcPts val="600"/>
            </a:spcBef>
            <a:spcAft>
              <a:spcPts val="600"/>
            </a:spcAft>
          </a:pPr>
          <a:r>
            <a:rPr lang="pt-BR" sz="2000" dirty="0" smtClean="0"/>
            <a:t>	</a:t>
          </a:r>
        </a:p>
        <a:p xmlns:a="http://schemas.openxmlformats.org/drawingml/2006/main">
          <a:pPr algn="just">
            <a:spcBef>
              <a:spcPts val="600"/>
            </a:spcBef>
            <a:spcAft>
              <a:spcPts val="600"/>
            </a:spcAft>
          </a:pPr>
          <a:r>
            <a:rPr lang="pt-BR" sz="2000" dirty="0"/>
            <a:t>	</a:t>
          </a:r>
          <a:r>
            <a:rPr lang="pt-BR" sz="2000" dirty="0" smtClean="0"/>
            <a:t>A receita estimada para o quadriênio 2022-2025 é embasada na receita realizada nos últimos três anos, considerando  o coeficiente do FPM (Fundo de Participação dos Municípios) em 0,8, considerando o incremento real da receita impactado pelo aumento do Movimento Econômico em função do aumento dos preços dos produtos agrícolas e com a previsão de uma variação anual positiva em cerca de 6,5% (seis vírgula cinco) pontos percentuais, acrescido do superávit de arrecadação que vem se mostrando no atual exercício.</a:t>
          </a:r>
          <a:endParaRPr lang="pt-BR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0.169</cdr:x>
      <cdr:y>0.02905</cdr:y>
    </cdr:from>
    <cdr:to>
      <cdr:x>0.82562</cdr:x>
      <cdr:y>0.1209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495426" y="147639"/>
          <a:ext cx="5810250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t-BR" sz="20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0.25413</cdr:x>
      <cdr:y>0.04277</cdr:y>
    </cdr:from>
    <cdr:to>
      <cdr:x>0.79538</cdr:x>
      <cdr:y>0.11609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200276" y="200024"/>
          <a:ext cx="46863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t-BR" sz="1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0.00123</cdr:x>
      <cdr:y>0.10203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524" cy="514286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0.25413</cdr:x>
      <cdr:y>0.04277</cdr:y>
    </cdr:from>
    <cdr:to>
      <cdr:x>0.79538</cdr:x>
      <cdr:y>0.11609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200276" y="200024"/>
          <a:ext cx="46863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t-BR" sz="1800" dirty="0">
            <a:solidFill>
              <a:schemeClr val="bg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0.25413</cdr:x>
      <cdr:y>0.04277</cdr:y>
    </cdr:from>
    <cdr:to>
      <cdr:x>0.79538</cdr:x>
      <cdr:y>0.11609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200276" y="200024"/>
          <a:ext cx="46863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t-BR" sz="1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0.00123</cdr:x>
      <cdr:y>0.10203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524" cy="514286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0.25413</cdr:x>
      <cdr:y>0.04277</cdr:y>
    </cdr:from>
    <cdr:to>
      <cdr:x>0.79538</cdr:x>
      <cdr:y>0.11609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200276" y="200024"/>
          <a:ext cx="46863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t-BR" sz="1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0.00123</cdr:x>
      <cdr:y>0.10203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524" cy="5142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EB8075-0B71-4C62-AE70-624ACBA92A9F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DD5DEE-DAEB-45F9-98E8-0AFCCEA808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26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9720F0-C3BF-4EE0-AA4A-08B4B4395B14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58271-E5AD-4099-A1B8-C339228482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93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E58271-E5AD-4099-A1B8-C3392284828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37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E58271-E5AD-4099-A1B8-C33922848283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37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BD4D-04BF-4DC8-8663-3C0346623059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ECCB-3B38-43B0-9E02-7A9AB04A73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92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67D77-EA5C-46BF-B407-8AACBF373BA7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1CC3-7CB3-4287-A80E-2831065B5C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74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DB19-02DD-4D87-A2B8-760CFE8FBFB0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9E30-3E53-47CA-8AF7-464C802E33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18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833F-B175-4B92-92EA-2B15D0CF8EC8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DC6-4AB1-4466-9FAD-EA5C9B4BC7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67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D0A1-088F-4112-AAB2-6E2B9AF09EFE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02F3-3F8C-412A-9B1E-F6299EAA52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91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0D38-BED9-4F85-9E4A-3925A468801F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508A-D20D-42F4-97C3-C387AD265E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08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9FAD-A845-48A5-9733-BE6E4F3DAFA8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7718-9366-4354-B6F8-7BE33AB61B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0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1D114-D461-4006-A911-2FCED537E47E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D5AE-A5F1-4F8F-9860-2B8630D8A4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4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04D8-FD85-4E35-BC43-F4E42777501B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2D919-D8BF-426B-AEFA-AAEBA8B686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475E-320F-4E6C-9968-980E7F17828E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E64E-EC32-4FF7-B006-4563A2E8C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7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DF44-534D-401C-9D00-F310335A7624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1950-C001-4425-B680-FB9DE040CE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30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AAFCCC-DBF2-47DD-94C3-49B30F192F0E}" type="datetimeFigureOut">
              <a:rPr lang="pt-BR"/>
              <a:pPr>
                <a:defRPr/>
              </a:pPr>
              <a:t>06/08/2021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748B86-D0B8-44D7-AF0A-FD8218DF6F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chart" Target="../charts/chart12.xml"/><Relationship Id="rId7" Type="http://schemas.openxmlformats.org/officeDocument/2006/relationships/chart" Target="../charts/chart1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92055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sp>
        <p:nvSpPr>
          <p:cNvPr id="2052" name="Subtítulo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6769100" cy="4608512"/>
          </a:xfrm>
        </p:spPr>
        <p:txBody>
          <a:bodyPr/>
          <a:lstStyle/>
          <a:p>
            <a:pPr eaLnBrk="1" hangingPunct="1"/>
            <a:r>
              <a:rPr lang="pt-BR" sz="5000" b="1" dirty="0" smtClean="0">
                <a:solidFill>
                  <a:schemeClr val="tx1"/>
                </a:solidFill>
              </a:rPr>
              <a:t>PLANO PLURIANUAL </a:t>
            </a:r>
          </a:p>
          <a:p>
            <a:pPr eaLnBrk="1" hangingPunct="1"/>
            <a:r>
              <a:rPr lang="pt-BR" sz="5000" b="1" dirty="0" smtClean="0">
                <a:solidFill>
                  <a:schemeClr val="tx1"/>
                </a:solidFill>
              </a:rPr>
              <a:t>2022-2025</a:t>
            </a:r>
          </a:p>
          <a:p>
            <a:pPr eaLnBrk="1" hangingPunct="1"/>
            <a:endParaRPr lang="pt-BR" sz="50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sz="6000" b="1" dirty="0" smtClean="0">
                <a:solidFill>
                  <a:schemeClr val="tx1"/>
                </a:solidFill>
              </a:rPr>
              <a:t>MUNICÍPIO DE IRANI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013176"/>
            <a:ext cx="5328592" cy="1844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776558"/>
              </p:ext>
            </p:extLst>
          </p:nvPr>
        </p:nvGraphicFramePr>
        <p:xfrm>
          <a:off x="827584" y="1052736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589240"/>
            <a:ext cx="3253209" cy="13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574" y="5554663"/>
            <a:ext cx="8229600" cy="11430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574" y="332656"/>
            <a:ext cx="8229600" cy="4608512"/>
          </a:xfrm>
        </p:spPr>
        <p:txBody>
          <a:bodyPr anchor="ctr"/>
          <a:lstStyle/>
          <a:p>
            <a:pPr algn="ctr"/>
            <a:r>
              <a:rPr lang="pt-BR" sz="8000" dirty="0" smtClean="0"/>
              <a:t>DESPESAS</a:t>
            </a:r>
            <a:endParaRPr lang="pt-BR" sz="8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589240"/>
            <a:ext cx="3253209" cy="13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1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2051720" y="5445224"/>
            <a:ext cx="5760640" cy="1412776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222331"/>
              </p:ext>
            </p:extLst>
          </p:nvPr>
        </p:nvGraphicFramePr>
        <p:xfrm>
          <a:off x="539552" y="476672"/>
          <a:ext cx="8136903" cy="5264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222331"/>
              </p:ext>
            </p:extLst>
          </p:nvPr>
        </p:nvGraphicFramePr>
        <p:xfrm>
          <a:off x="691952" y="629072"/>
          <a:ext cx="8136903" cy="5264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65261"/>
              </p:ext>
            </p:extLst>
          </p:nvPr>
        </p:nvGraphicFramePr>
        <p:xfrm>
          <a:off x="179512" y="116624"/>
          <a:ext cx="8784975" cy="5293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97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874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 dirty="0">
                          <a:effectLst/>
                        </a:rPr>
                        <a:t> 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RESUMO POR SETOR/ANO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2022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2023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2025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TOTAL PPA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Câmara Municipal de Vereadores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1.700.000,00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1.810.500,00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1.928.182,50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2.053.514,36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7.492.196,86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Gabinete do Prefeito e Vice Prefeito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700.000,00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745.500,00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793.957,50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845.564,74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3.085.022,24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 Administração e Finanças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3.493.100,00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3.595.411,75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4.023.686,03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4.452.454,52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15.564.652,30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Desenvolvimento Economico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968.000,00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813.900,00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630.109,14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658.317,30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3.070.326,44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3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da Educação, Cultura e Esportes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13.735.740,00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14.453.063,10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15.387.831,12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16.311.835,27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59.888.469,48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 Transportes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3.047.700,00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3.227.835,50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3.440.744,81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3.676.193,22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13.392.473,53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Encargos Gerais do Município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1.299.300,00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1.543.504,50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1.643.832,29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1.750.681,38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6.237.318,17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Defesa Cívil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Rotativo Habitacional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513.000,00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546.345,00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581.857,43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1.841.202,43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FIA - Fundo da Infância e do Adlolescente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13.000,00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13.845,00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14.744,93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15.703,35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57.293,27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927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da Agricultura e Meio Ambiente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1.223.000,00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1.302.495,00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1.387.157,18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1.477.322,39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5.389.974,57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do Meio Ambiente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44.400,00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47.286,00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50.359,59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53.632,96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195.678,55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Fundo Municipal da Cultura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440.000,00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464.700,00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491.005,50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519.020,86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1.914.726,36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 Urbanismo e Obras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1.289.710,00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1.370.031,15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1.455.573,17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1.546.675,43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5.661.989,76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de Pavimentação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1.266.000,00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1.398.690,00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1.402.434,79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5.187.124,79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do Idoso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64.000,00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45.950,00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43.026,75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46.238,49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199.215,24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Serviços de Utilidade Publica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329.900,00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360.278,50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383.046,60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407.294,63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1.480.519,73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do Saneamento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1.026.000,00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1.091.975,00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1.162.238,38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1.237.068,87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4.517.282,24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Reserva de Contingência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31.000,00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33.817,00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34.710,00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129.527,00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10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Assistência Social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1.578.000,00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1.713.550,00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1.805.310,75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1.813.685,95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6.910.546,70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745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Saúde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9.868.150,00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10.485.879,75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11.178.017,93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12.004.069,08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43.536.116,76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874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u="none" strike="noStrike">
                          <a:effectLst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42.200.000,00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44.925.705,25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47.827.676,16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50.918.275,01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185.871.656,41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5" marR="6355" marT="63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589240"/>
            <a:ext cx="3253209" cy="13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2699792" y="5741194"/>
            <a:ext cx="5112296" cy="1116806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73431"/>
              </p:ext>
            </p:extLst>
          </p:nvPr>
        </p:nvGraphicFramePr>
        <p:xfrm>
          <a:off x="809625" y="1116805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181269"/>
              </p:ext>
            </p:extLst>
          </p:nvPr>
        </p:nvGraphicFramePr>
        <p:xfrm>
          <a:off x="755576" y="462681"/>
          <a:ext cx="806489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719264"/>
            <a:ext cx="3253209" cy="1224548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55708"/>
              </p:ext>
            </p:extLst>
          </p:nvPr>
        </p:nvGraphicFramePr>
        <p:xfrm>
          <a:off x="179512" y="116631"/>
          <a:ext cx="8424937" cy="562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9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6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RESUMO POR SETOR/ANO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TOTAL PPA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Câmara Municipal de Vereadores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7.492.196,86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4,03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Gabinete do Prefeito e Vice Prefeito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3.085.022,24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 Administração e Finanças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15.564.652,30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8,37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Desenvolvimento Economico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3.070.326,44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1,65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da Educação, Cultura e Esportes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59.888.469,48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32,22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 Transportes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13.392.473,53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7,21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Encargos Gerais do Município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6.237.318,17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3,36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Defesa Cívil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Rotativo Habitacional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1.841.202,43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0,99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FIA - Fundo da Infância e do Adlolescente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   57.293,27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Secretaria da Agricultura e Meio Ambiente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5.389.974,57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2,90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do Meio Ambiente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195.678,55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0,11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Cultura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1.914.726,36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1,03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Secretaria de Urbanismo e Obras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5.661.989,76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3,05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de Pavimentação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5.187.124,79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2,79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do Idoso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199.215,24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0,11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Serviços de Utilidade Publica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1.480.519,73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do Saneamento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4.517.282,24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Reserva de Contingência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129.527,00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4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Assistência Social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6.910.546,70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3,72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16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Municipal da Saúde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43.536.116,76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23,42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160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185.871.656,41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100,00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31" marR="6531" marT="65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6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5805264"/>
            <a:ext cx="6048672" cy="1025716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461831"/>
              </p:ext>
            </p:extLst>
          </p:nvPr>
        </p:nvGraphicFramePr>
        <p:xfrm>
          <a:off x="457200" y="44625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719264"/>
            <a:ext cx="3253209" cy="122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40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1259632" y="5387975"/>
            <a:ext cx="6552456" cy="1209377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79542"/>
              </p:ext>
            </p:extLst>
          </p:nvPr>
        </p:nvGraphicFramePr>
        <p:xfrm>
          <a:off x="521935" y="692696"/>
          <a:ext cx="808251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18471"/>
              </p:ext>
            </p:extLst>
          </p:nvPr>
        </p:nvGraphicFramePr>
        <p:xfrm>
          <a:off x="107504" y="116631"/>
          <a:ext cx="8856985" cy="4896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9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5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1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158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919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TOTAL DESPESA POR ELEMENTO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788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ELEMENTO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TOTAL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PESSOAL E ENCARGOS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19.407.598,00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45,99%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20.603.676,87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45,86%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21.957.371,87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45,91%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23.687.559,97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46,52%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85.656.206,70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JUROS DA DIVIDA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95.000,00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0,23%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101.175,00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0,23%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107.751,38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0,23%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114.755,21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0,23%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418.681,59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OUTRAS DESPESAS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18.529.002,00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43,91%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20.227.947,38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45,03%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21.721.113,53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45,42%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23.109.307,05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45,39%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83.587.369,95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INVESTIMENTOS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3.548.400,00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8,41%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3.844.756,00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8,56%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3.882.857,64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8,12%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3.839.068,32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7,54%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15.115.081,96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AMORTIZAÇÃO DA DIVIDA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0,26%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117.150,00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0,26%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124.764,75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0,26%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132.874,46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0,26%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484.789,21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AQUISIÇÃO DE IMÓVEIS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480.000,00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1,14%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0,00%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480.000,00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RESERVA DE CONTINGÊNCIA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          </a:t>
                      </a:r>
                      <a:r>
                        <a:rPr lang="pt-BR" sz="1200" b="1" u="none" strike="noStrike" dirty="0">
                          <a:effectLst/>
                        </a:rPr>
                        <a:t>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0,07%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31.000,00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0,07%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33.817,00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0,07%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34.710,00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0,07%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129.527,00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29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TOTAIS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42.200.000,00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44.925.705,25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47.827.676,16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50.918.275,01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 smtClean="0">
                          <a:effectLst/>
                        </a:rPr>
                        <a:t>185.871.656,41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5589242"/>
            <a:ext cx="3456384" cy="108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887745"/>
              </p:ext>
            </p:extLst>
          </p:nvPr>
        </p:nvGraphicFramePr>
        <p:xfrm>
          <a:off x="323528" y="262721"/>
          <a:ext cx="7730351" cy="498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312975"/>
              </p:ext>
            </p:extLst>
          </p:nvPr>
        </p:nvGraphicFramePr>
        <p:xfrm>
          <a:off x="809625" y="1116805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077006"/>
              </p:ext>
            </p:extLst>
          </p:nvPr>
        </p:nvGraphicFramePr>
        <p:xfrm>
          <a:off x="539552" y="660738"/>
          <a:ext cx="773035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139210"/>
            <a:ext cx="7772400" cy="544105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882341"/>
              </p:ext>
            </p:extLst>
          </p:nvPr>
        </p:nvGraphicFramePr>
        <p:xfrm>
          <a:off x="599936" y="700634"/>
          <a:ext cx="773035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2"/>
            <a:ext cx="4464495" cy="1440158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882341"/>
              </p:ext>
            </p:extLst>
          </p:nvPr>
        </p:nvGraphicFramePr>
        <p:xfrm>
          <a:off x="604024" y="658663"/>
          <a:ext cx="773035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714427"/>
              </p:ext>
            </p:extLst>
          </p:nvPr>
        </p:nvGraphicFramePr>
        <p:xfrm>
          <a:off x="604024" y="354549"/>
          <a:ext cx="7655456" cy="5162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135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2339752" y="5877271"/>
            <a:ext cx="5472336" cy="980729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818299"/>
              </p:ext>
            </p:extLst>
          </p:nvPr>
        </p:nvGraphicFramePr>
        <p:xfrm>
          <a:off x="467544" y="404665"/>
          <a:ext cx="8280919" cy="533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50871"/>
              </p:ext>
            </p:extLst>
          </p:nvPr>
        </p:nvGraphicFramePr>
        <p:xfrm>
          <a:off x="107503" y="116631"/>
          <a:ext cx="8928993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7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547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PROJETOS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>
                          <a:effectLst/>
                        </a:rPr>
                        <a:t>AÇÕES</a:t>
                      </a:r>
                      <a:endParaRPr lang="pt-BR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500" u="none" strike="noStrike" dirty="0">
                          <a:effectLst/>
                        </a:rPr>
                        <a:t>ANO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>
                          <a:effectLst/>
                        </a:rPr>
                        <a:t>TOTAL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7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>
                          <a:effectLst/>
                        </a:rPr>
                        <a:t>2022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>
                          <a:effectLst/>
                        </a:rPr>
                        <a:t>2023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>
                          <a:effectLst/>
                        </a:rPr>
                        <a:t>2024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>
                          <a:effectLst/>
                        </a:rPr>
                        <a:t>2025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9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AMPLIAÇÃO, ACESSIBILIDADE E REFORMA DA ESTRUTURA FÍSICA ADMINISTRATIVA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140.000,00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  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260.000,00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9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MÓVEIS, EQUIPAMENTOS E VEÍCULOS PARA ADMINISTRAÇÃO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150.000,00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143.500,00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140.000,00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150.000,00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583.500,00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AMPLIAÇÃO DA INFRAESTRUTURA INDUSTRIAL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589.000,00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250.000,00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100.000,00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1.039.000,00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APLIAÇÃO DA INFRAESTRUTURA TURÍSTICA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49.000,00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250.000,00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699.000,00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9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AMPLIAÇÃO E REPAROS EM ÁREAS ESPORTIVAS*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u="none" strike="noStrike" dirty="0">
                          <a:effectLst/>
                        </a:rPr>
                        <a:t>   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AMPLIAÇÃO E REFORMA DA REDE FÍSICA DE ENSINO FUNDAMENTAL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170.075,25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173.475,25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633.550,50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CONSTRUÇÃO, AMPLIAÇÃO E REFORMA DA REDE FÍSICA DO ENSINO INFANTIL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120.380,15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470.380,15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MÓVEIS, EQUIPAMENTOS E VEÍCULOS PARA ENSINO FUNDAMENTAL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148.000,00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148.000,00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139.000,00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635.000,00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1009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MÓVEIS, EQUIPAMENTOS PARA EDUCAÇÃO INFANTIL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330.000,00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118.450,00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108.850,00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108.850,00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666.150,00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6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VEÍCULOS PARA ENSINO E TE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2.400,00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 2.000,00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  2.000,00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  6.400,00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99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MÁQUINAS, VEÍCULOS E EQUIPAMENTOS PARA SECRETARIA DE OBRAS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250.000,00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250.000,00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270.000,00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300.000,00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1.070.000,00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2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083026"/>
              </p:ext>
            </p:extLst>
          </p:nvPr>
        </p:nvGraphicFramePr>
        <p:xfrm>
          <a:off x="395536" y="980727"/>
          <a:ext cx="8208912" cy="476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83183"/>
              </p:ext>
            </p:extLst>
          </p:nvPr>
        </p:nvGraphicFramePr>
        <p:xfrm>
          <a:off x="0" y="0"/>
          <a:ext cx="9036496" cy="6230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5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PROJETOS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3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</a:rPr>
                        <a:t>AÇÕES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5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CONSTRUÇÃO DE PONTES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CONSTRUÇÃO DE HABITAÇÕES DE INTERESSE SOCIAL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256.500,00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273.172,50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290.928,71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920.601,21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MÁQUINAS, IMPLEMENTOS AGRÍCOLAS, VEÍCULOS E EQUIPAMENTOS PARA GRICULTURA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88.000,00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93.720,00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99.811,80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106.299,57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387.831,37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INTERNET RURAL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10.650,00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11.342,25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12.079,50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44.071,75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MÓVEIS E EQUIPAMENTOS PARA UNIDADES CULTURAIS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CONSTRUÇÃO OU AMPLIAÇÃO DE UNIDADES CULTURAIS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MÓVEIS E EQUIPAMENTOS PARA SECRETARIA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200.000,00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1019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PAVIMENTAÇÃO DE RUAS E PASSEIOS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1.120.000,00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1.266.000,00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1.398.690,00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1.402.434,79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5.187.124,79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SANEAMENTO URBANO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CONSTRUÇÃO DE SEDE PRÓPRIA PARA CASA </a:t>
                      </a:r>
                      <a:r>
                        <a:rPr lang="pt-BR" sz="1200" b="1" u="none" strike="noStrike" dirty="0" smtClean="0">
                          <a:effectLst/>
                        </a:rPr>
                        <a:t>LAR/ABRIGO E LAR DO IDOSO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             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              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110.000,00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CONSTRUÇÃO DE SEDE PARA CREAS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             -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AMPLIAÇÃO E ACESSECIBILIDADE NAS UNIDADES DA ASSISTÊNCIA SOCIAL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62.000,00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12.130,00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12.268,46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12.415,50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98.813,96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MÓVEIS E EQUIPAMENTOS PARA ASSISTÊNCIA SOCIAL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41.000,00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42.170,00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43.416,06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44.743,10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171.329,16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AMPLIAÇÃO DA REDE FÍSICA DE SAÚDE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10.000,00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40.000,00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1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1027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AQUISIÇÃO DE VEÍCULOS E EQUIPAMENTOS PARA SAÚDE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157.000,00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160.705,00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164.650,83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168.853,13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651.208,96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3" marR="5533" marT="5533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5045" y="5877272"/>
            <a:ext cx="6977315" cy="844646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2"/>
            <a:ext cx="4464495" cy="14401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534904"/>
              </p:ext>
            </p:extLst>
          </p:nvPr>
        </p:nvGraphicFramePr>
        <p:xfrm>
          <a:off x="683568" y="476672"/>
          <a:ext cx="7920879" cy="532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534904"/>
              </p:ext>
            </p:extLst>
          </p:nvPr>
        </p:nvGraphicFramePr>
        <p:xfrm>
          <a:off x="683568" y="470817"/>
          <a:ext cx="7920879" cy="532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24451"/>
              </p:ext>
            </p:extLst>
          </p:nvPr>
        </p:nvGraphicFramePr>
        <p:xfrm>
          <a:off x="179514" y="464962"/>
          <a:ext cx="8713663" cy="5052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7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244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PROJETOS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AÇÕES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ANO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4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2022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2024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2025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2001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MANUTENÇÃO DAS ATIVIDADES DO LEGISLATIVO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1.700.000,00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1.810.500,00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1.928.182,50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2.053.514,36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7.492.196,86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2002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GABINETE DO PREFEITO E VICE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700.000,00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 745.500,00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  793.957,50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   845.564,73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3.085.022,23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2003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SECRETARIA DE ADMINISTRAÇÃO E GESTÃO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2.852.000,00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3.037.990,25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3.435.459,63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3.848.343,41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13.173.793,29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AUXÍLIOS, CONTRIBUIÇÕES E SUBVENÇÕES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351.100,00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 373.921,50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  398.226,41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     424.111,11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1.547.359,02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2005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PROMOÇÃO INDUSTRIAL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60.000,00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63.900,00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67.109,14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71.472,30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262.481,44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0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MANUTENÇÃO DAS ATIVIDADES VOLTADAS AO TURISMO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270.000,00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250.000,00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263.000,00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286.845,00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1.069.845,00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6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 smtClean="0"/>
          </a:p>
        </p:txBody>
      </p:sp>
      <p:sp>
        <p:nvSpPr>
          <p:cNvPr id="2052" name="Subtítulo 2"/>
          <p:cNvSpPr>
            <a:spLocks noGrp="1"/>
          </p:cNvSpPr>
          <p:nvPr>
            <p:ph type="subTitle" idx="1"/>
          </p:nvPr>
        </p:nvSpPr>
        <p:spPr>
          <a:xfrm>
            <a:off x="971600" y="692696"/>
            <a:ext cx="7272808" cy="475252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solidFill>
                  <a:schemeClr val="tx1"/>
                </a:solidFill>
              </a:rPr>
              <a:t>	</a:t>
            </a:r>
            <a:r>
              <a:rPr lang="pt-BR" sz="2000" dirty="0" smtClean="0">
                <a:solidFill>
                  <a:schemeClr val="tx1"/>
                </a:solidFill>
              </a:rPr>
              <a:t>O </a:t>
            </a:r>
            <a:r>
              <a:rPr lang="pt-BR" sz="2000" dirty="0">
                <a:solidFill>
                  <a:schemeClr val="tx1"/>
                </a:solidFill>
              </a:rPr>
              <a:t>Plano Plurianual é um instrumento </a:t>
            </a:r>
            <a:r>
              <a:rPr lang="pt-BR" sz="2000" dirty="0" smtClean="0">
                <a:solidFill>
                  <a:schemeClr val="tx1"/>
                </a:solidFill>
              </a:rPr>
              <a:t>previsto na </a:t>
            </a:r>
            <a:r>
              <a:rPr lang="pt-BR" sz="2000" dirty="0">
                <a:solidFill>
                  <a:schemeClr val="tx1"/>
                </a:solidFill>
              </a:rPr>
              <a:t>Constituição Federal </a:t>
            </a:r>
            <a:r>
              <a:rPr lang="pt-BR" sz="2000" dirty="0" smtClean="0">
                <a:solidFill>
                  <a:schemeClr val="tx1"/>
                </a:solidFill>
              </a:rPr>
              <a:t>(art. 165) que </a:t>
            </a:r>
            <a:r>
              <a:rPr lang="pt-BR" sz="2000" dirty="0">
                <a:solidFill>
                  <a:schemeClr val="tx1"/>
                </a:solidFill>
              </a:rPr>
              <a:t>determina que os órgãos públicos planejem suas ações, metas e </a:t>
            </a:r>
            <a:r>
              <a:rPr lang="pt-BR" sz="2000" dirty="0" smtClean="0">
                <a:solidFill>
                  <a:schemeClr val="tx1"/>
                </a:solidFill>
              </a:rPr>
              <a:t>objetivos.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	Constitui a primeira etapa do planejamento  público que é constituído de três peças: o Plano Plurianual (PPA), a Lei de Diretrizes Orçamentárias (LDO) e Lei Orçamentária Anual (LOA).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chemeClr val="tx1"/>
                </a:solidFill>
              </a:rPr>
              <a:t>	No </a:t>
            </a:r>
            <a:r>
              <a:rPr lang="pt-BR" sz="2000" dirty="0">
                <a:solidFill>
                  <a:schemeClr val="tx1"/>
                </a:solidFill>
              </a:rPr>
              <a:t>Plano Plurianual esse planejamento envolve quatro anos, ou seja, é considerado um plano </a:t>
            </a:r>
            <a:r>
              <a:rPr lang="pt-BR" sz="2000" dirty="0" smtClean="0">
                <a:solidFill>
                  <a:schemeClr val="tx1"/>
                </a:solidFill>
              </a:rPr>
              <a:t>de </a:t>
            </a:r>
            <a:r>
              <a:rPr lang="pt-BR" sz="2000" dirty="0">
                <a:solidFill>
                  <a:schemeClr val="tx1"/>
                </a:solidFill>
              </a:rPr>
              <a:t>longo prazo, iniciando sua execução sempre no segundo ano do mandato </a:t>
            </a:r>
            <a:r>
              <a:rPr lang="pt-BR" sz="2000">
                <a:solidFill>
                  <a:schemeClr val="tx1"/>
                </a:solidFill>
              </a:rPr>
              <a:t>do </a:t>
            </a:r>
            <a:r>
              <a:rPr lang="pt-BR" sz="2000" smtClean="0">
                <a:solidFill>
                  <a:schemeClr val="tx1"/>
                </a:solidFill>
              </a:rPr>
              <a:t>administrador </a:t>
            </a:r>
            <a:r>
              <a:rPr lang="pt-BR" sz="2000" dirty="0">
                <a:solidFill>
                  <a:schemeClr val="tx1"/>
                </a:solidFill>
              </a:rPr>
              <a:t>e com término no primeiro ano de mandato do próximo gestor.  </a:t>
            </a:r>
            <a:r>
              <a:rPr lang="pt-BR" sz="2000" dirty="0" smtClean="0">
                <a:solidFill>
                  <a:schemeClr val="tx1"/>
                </a:solidFill>
              </a:rPr>
              <a:t>Já a LDO e LOA são elaboradas anualmente, com base no PPA.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445208"/>
            <a:ext cx="331236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92900">
              <a:srgbClr val="E3EAF6"/>
            </a:gs>
            <a:gs pos="10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257320"/>
              </p:ext>
            </p:extLst>
          </p:nvPr>
        </p:nvGraphicFramePr>
        <p:xfrm>
          <a:off x="809625" y="548681"/>
          <a:ext cx="7524750" cy="519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94565"/>
              </p:ext>
            </p:extLst>
          </p:nvPr>
        </p:nvGraphicFramePr>
        <p:xfrm>
          <a:off x="251518" y="260651"/>
          <a:ext cx="8784977" cy="5290826"/>
        </p:xfrm>
        <a:graphic>
          <a:graphicData uri="http://schemas.openxmlformats.org/drawingml/2006/table">
            <a:tbl>
              <a:tblPr/>
              <a:tblGrid>
                <a:gridCol w="1001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MERENDA ESCOLAR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640.000,00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681.600,00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725.904,00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773.087,76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2.820.591,76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DO ENSINO FUNDAMENTAL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5.553.000,00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6.020.445,00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6.411.773,93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6.828.539,24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24.813.758,17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DO ENSINO DE JOVENS E ADULTOS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97.930,00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104.295,45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111.074,67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118.294,52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431.594,64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DO TRANSPORTE ESCOLAR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1.390.000,00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1.492.800,00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1.540.332,00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1.622.903,58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6.046.035,58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APOIO AO ENSINO MÉDIO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25.000,00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26.625,00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28.355,63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30.198,74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110.179,37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APOIO AO ENSINO PROFISSIONALIZANTE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80.000,00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85.200,00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90.738,00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96.635,97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352.573,97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APOIO AO ENSINO SUPERIOR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250.000,00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266.250,00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283.556,25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301.987,41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1.101.793,66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DA EDUCAÇÃO INFANTIL/CRECHE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1.909.500,00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1.974.315,00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2.165.802,64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2.306.579,81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8.356.197,45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5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DA EDUCAÇÃO INFANTIL/PRÉ-ESCOLA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1.586.000,00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1.689.090,00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1.798.880,85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1.915.808,10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6.989.778,95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ESPECIAL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264.310,00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286.815,15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305.458,14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32.512,92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889.096,21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1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DAS ATIVIDADES ESPORTIVAS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450.000,00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462.950,00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492.716,75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524.418,34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1.930.085,09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58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DA SECRETARIA DE EDUCAÇÃO, CULTURA E ESPORTES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645.000,00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774.525,00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824.313,04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874.363,51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3.118.201,55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069376"/>
              </p:ext>
            </p:extLst>
          </p:nvPr>
        </p:nvGraphicFramePr>
        <p:xfrm>
          <a:off x="827584" y="1052736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03744"/>
              </p:ext>
            </p:extLst>
          </p:nvPr>
        </p:nvGraphicFramePr>
        <p:xfrm>
          <a:off x="107504" y="116632"/>
          <a:ext cx="8928991" cy="5616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2019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MANUTENÇÃO DOS TRANSPORTES E OBRAS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2.787.700,00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2.967.835,50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3.160.744,10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3.366.193,22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>
                          <a:effectLst/>
                        </a:rPr>
                        <a:t>  12.282.472,82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ENCARGOS GERAIS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1.299.300,00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1.543.504,50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1.643.832,30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1.750.681,39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6.237.318,19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DO FUNDO DE DEFESA CIVIL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   30.000,00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HABITAÇÕES DE INTERESSE SOCIAL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100.000,00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256.500,00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273.172,50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290.928,71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920.601,21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2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FUNDO MUNICIPAL DA CRIANÇA E ADOLESCENTE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13.000,00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13.845,00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14.744,94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      15.703,35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57.293,29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2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FOMENTAÇÃO DO DESENVOLVIMENTO AGROPECUÁRIO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100.000,00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106.500,00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113.422,50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120.794,96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440.717,46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2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SECRETARIA DE AGRICULTURA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1.025.000,00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1.091.625,00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1.162.580,63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1.238.148,36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4.517.353,99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PROTEÇÃO AMBIENTAL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41.400,00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44.091,00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46.956,92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50.009,11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182.457,03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2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DE FUNDO MUNICIPAL DO MEIO AMBIENTE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  3.000,00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3.195,00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 3.402,69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  3.623,85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13.221,54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DAS ATIVIDADES CULTURAIS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380.000,00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404.700,00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431.005,50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459.020,86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1.674.726,36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2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SECRETARIA DE URBANISMO E OBRAS PÚBLICAS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1.239.710,00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1.320.031,15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1.405.573,17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1.496.675,43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5.461.989,75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ATENDIMENTO A PESSOA IDOSA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31.950,00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34.026,75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36.238,49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132.215,24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SEGURANÇA PÚBLICA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94.900,00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110.003,50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116.503,73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123.426,47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444.833,70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6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DO CONSELHO TUTELAR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235.000,00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250.275,00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266.542,88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283.868,17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1.035.686,05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464600"/>
              </p:ext>
            </p:extLst>
          </p:nvPr>
        </p:nvGraphicFramePr>
        <p:xfrm>
          <a:off x="894934" y="1052736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276386"/>
              </p:ext>
            </p:extLst>
          </p:nvPr>
        </p:nvGraphicFramePr>
        <p:xfrm>
          <a:off x="267041" y="116632"/>
          <a:ext cx="8553430" cy="5400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4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10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2033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MANUTENÇÃO DO SANEAMENTO BÁSICO NO MUNICÍPIO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1.016.000,00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1.081.975,00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1.152.238,38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1.227.068,87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4.477.282,25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68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Reserva de Contingência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31.000,00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33.817,00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34.710,00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129.527,00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0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SECRETARIA DA ASSISTÊNCIA SOCIAL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255.000,00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271.575,00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289.227,38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308.027,16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1.123.829,54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5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PROTEÇÃO SOCIAL BÁSICA - CRAS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494.000,00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526.110,00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527.414,63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561.696,58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2.109.221,21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0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PROTEÇÃO SOCIAL DE MÉDIA COMPLEXIDADE - CREAS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228.000,00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242.820,00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258.603,30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275.412,51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1.004.835,81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PROTEÇÃO SOCIAL DE ALTA COMPLEXIDADE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71.000,00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75.615,00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80.529,99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85.764,43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312.909,42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5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2039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DO CONSELHO SOCIAIS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  7.000,00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72.130,00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 7.268,45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     7.415,90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93.814,35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CONCESSÃO DE BENEFÍCIOS EVENTUAIS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355.000,00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378.075,00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402.649,88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428.822,12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1.564.547,00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5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GESTÃO DO CADASTRO ÚNICO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  45.000,00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47.925,00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    51.040,13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   54.357,74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198.322,87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345877"/>
              </p:ext>
            </p:extLst>
          </p:nvPr>
        </p:nvGraphicFramePr>
        <p:xfrm>
          <a:off x="809625" y="1116805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299443"/>
              </p:ext>
            </p:extLst>
          </p:nvPr>
        </p:nvGraphicFramePr>
        <p:xfrm>
          <a:off x="107503" y="145252"/>
          <a:ext cx="8928993" cy="5371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21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2042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MANUTENÇÃO DAS ATIVIDADES DA SAÚDE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2.439.000,00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2.612.935,00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2.800.481,78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3.089.143,10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10.941.559,88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ATENÇÃO BÁSICA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1.244.000,00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1.324.860,00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1.410.975,90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1.502.689,33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5.482.525,23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DO PRONTO ATENDIMENTO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2.643.900,00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2.815.753,50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2.998.777,48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3.193.698,01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11.652.128,99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7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ATENÇÃO A SAÚDE MÉDIA E ALTA COMPLEXIDADE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750.000,00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798.750,00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850.668,75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905.962,22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3.305.380,97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1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VIGILÂNCIA EM SAÚDE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 152.000,00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161.880,00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172.402,20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183.608,34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        669.890,54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7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DA ASSISTÊNCIA FARMACÊUTICA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836.500,00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890.872,50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  948.779,21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    1.010.449,86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3.686.601,57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1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DO BLOCO GESTÃO DO SUS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1.599.750,00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1.703.733,75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1.814.476,44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    1.932.417,39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7.050.377,58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7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2049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MANUTENÇÃO DO CONSELHO MUNICIPAL DE SAÚDE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  6.000,00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6.390,00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 6.805,36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</a:rPr>
                        <a:t>            7.247,70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          26.443,06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337969"/>
              </p:ext>
            </p:extLst>
          </p:nvPr>
        </p:nvGraphicFramePr>
        <p:xfrm>
          <a:off x="611560" y="836712"/>
          <a:ext cx="7632848" cy="484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331640" y="1484784"/>
            <a:ext cx="648072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3000" dirty="0" smtClean="0"/>
              <a:t>“Juntar-se é um começo, permanecer juntos é um processo e trabalhar juntos é um sucesso”.</a:t>
            </a:r>
          </a:p>
          <a:p>
            <a:pPr algn="r"/>
            <a:endParaRPr lang="pt-BR" sz="3000" dirty="0"/>
          </a:p>
          <a:p>
            <a:pPr algn="r"/>
            <a:r>
              <a:rPr lang="pt-BR" sz="3000" i="1" dirty="0" smtClean="0"/>
              <a:t>Henry Ford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589240"/>
            <a:ext cx="4464495" cy="144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/>
          <a:lstStyle/>
          <a:p>
            <a:r>
              <a:rPr lang="pt-BR" sz="8800" dirty="0" smtClean="0"/>
              <a:t>RECEITAS</a:t>
            </a:r>
            <a:endParaRPr lang="pt-BR" sz="8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581128"/>
            <a:ext cx="4536504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74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188744"/>
            <a:ext cx="8229600" cy="11430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721510"/>
              </p:ext>
            </p:extLst>
          </p:nvPr>
        </p:nvGraphicFramePr>
        <p:xfrm>
          <a:off x="107504" y="44624"/>
          <a:ext cx="8784975" cy="4968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52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PREVISÃO DE ARREADAÇÃO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algn="ctr" fontAlgn="b"/>
                      <a:endParaRPr lang="pt-BR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2023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2025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TOTAL PPA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RECEITA PRÓPRIA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5.644.000,00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6.010.860,00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6.401.565,82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6.817.666,67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24.874.092,49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IMPOSTO DE RENDA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790.000,00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841.350,00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896.037,75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954.280,20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3.481.667,95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IPTU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918.000,00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977.670,00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1.041.218,45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1.108.896,76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4.045.785,21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ITBI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201.500,00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214.597,50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228.546,34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243.401,85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888.045,69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58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ISSQN - Imposto Sobre Serviços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1.350.000,00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1.437.750,00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1.531.203,75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1.630.731,99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5.949.685,74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TAXAS PELO EXERCÍCIO DO PODER DE POLÍCIA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284.500,00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302.992,50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322.687,01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343.661,67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1.253.841,18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TAXAS PELA PRESTAÇÃO DE SERVIÇOS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735.000,00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782.775,00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833.655,38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887.842,97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3.239.273,35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CONTRIBUIÇÃO DE MELHORIA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255.000,00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271.575,00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289.227,38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308.027,15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1.123.829,53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COSIP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660.000,00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702.900,00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748.588,50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797.246,75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2.908.735,25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RECEITA PATRIMONIAL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265.000,00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282.225,00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300.569,63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320.106,65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1.167.901,28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RECEITA AGROPECUÁRIA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26.625,00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28.355,63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30.198,74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110.179,37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Receita de Serviços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160.000,00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170.400,00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181.476,00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193.271,94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705.147,94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212422"/>
            <a:ext cx="374441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9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57192"/>
            <a:ext cx="8229600" cy="1431032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201404"/>
              </p:ext>
            </p:extLst>
          </p:nvPr>
        </p:nvGraphicFramePr>
        <p:xfrm>
          <a:off x="215516" y="183695"/>
          <a:ext cx="8712968" cy="4968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0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41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PREVISÃO DE ARREADAÇÃO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63">
                <a:tc>
                  <a:txBody>
                    <a:bodyPr/>
                    <a:lstStyle/>
                    <a:p>
                      <a:pPr algn="ctr" fontAlgn="b"/>
                      <a:endParaRPr lang="pt-BR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2023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2024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2025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TOTAL PPA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Transferências </a:t>
                      </a:r>
                      <a:r>
                        <a:rPr lang="pt-BR" sz="1200" b="1" u="none" strike="noStrike" dirty="0">
                          <a:effectLst/>
                        </a:rPr>
                        <a:t>da </a:t>
                      </a:r>
                      <a:r>
                        <a:rPr lang="pt-BR" sz="1200" b="1" u="none" strike="noStrike" dirty="0" smtClean="0">
                          <a:effectLst/>
                        </a:rPr>
                        <a:t>União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19.061.250,00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20.300.231,25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21.619.746,38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23.025.029,79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84.006.257,42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Transferências </a:t>
                      </a:r>
                      <a:r>
                        <a:rPr lang="pt-BR" sz="1200" b="1" u="none" strike="noStrike" dirty="0">
                          <a:effectLst/>
                        </a:rPr>
                        <a:t>Constitucionais - </a:t>
                      </a:r>
                      <a:r>
                        <a:rPr lang="pt-BR" sz="1200" b="1" u="none" strike="noStrike" dirty="0" smtClean="0">
                          <a:effectLst/>
                        </a:rPr>
                        <a:t>União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15.730.000,00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16.752.450,00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17.841.359,25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19.001.047,60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69.324.856,85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FPM Mensal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14.300.000,00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15.229.500,00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16.219.417,50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17.273.679,64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63.022.597,14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FPM Adicional 1% Dezembro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620.000,00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660.300,00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703.219,50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748.928,77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2.732.448,27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FPM Adicional 1% Julho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550.000,00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585.750,00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623.823,75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664.372,29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2.423.946,04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ITR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50.000,00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53.250,00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56.711,25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60.397,48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220.358,73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CIDE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20.000,00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21.300,00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22.684,50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24.158,99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88.143,49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Fundo Especial do Petroleo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190.000,00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202.350,00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215.502,75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229.510,43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837.363,18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Fundo a Fundo do SUS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2.253.250,00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2.399.711,25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2.555.692,48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2.721.812,49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9.930.466,22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do FNDE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805.000,00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857.325,00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913.051,13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972.399,45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3.547.775,58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de Recursos do FNAS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225.000,00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239.625,00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255.200,63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271.788,67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991.614,30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8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OUTRAS TRANSFERÊNCIAS DA UNIÃO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48.000,00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51.120,00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54.442,80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57.981,58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211.544,38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212422"/>
            <a:ext cx="374441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668342"/>
            <a:ext cx="8229600" cy="11430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51809"/>
              </p:ext>
            </p:extLst>
          </p:nvPr>
        </p:nvGraphicFramePr>
        <p:xfrm>
          <a:off x="107504" y="24901"/>
          <a:ext cx="8856985" cy="4812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9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4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807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</a:rPr>
                        <a:t>PREVISÃO DE ARREADAÇÃO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018">
                <a:tc>
                  <a:txBody>
                    <a:bodyPr/>
                    <a:lstStyle/>
                    <a:p>
                      <a:pPr algn="ctr" fontAlgn="b"/>
                      <a:endParaRPr lang="pt-BR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2022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2023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2024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2025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TOTAL PPA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Transferências </a:t>
                      </a:r>
                      <a:r>
                        <a:rPr lang="pt-BR" sz="1200" b="1" u="none" strike="noStrike" dirty="0">
                          <a:effectLst/>
                        </a:rPr>
                        <a:t>Correntes - Estado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16.222.000,00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17.258.880,00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18.363.157,21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19.529.212,42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71.373.249,63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Transferências </a:t>
                      </a:r>
                      <a:r>
                        <a:rPr lang="pt-BR" sz="1200" b="1" u="none" strike="noStrike" dirty="0">
                          <a:effectLst/>
                        </a:rPr>
                        <a:t>Correntes - Estado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15.537.000,00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16.546.905,00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17.622.453,83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18.767.913,32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68.474.272,15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ICMS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13.850.000,00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14.750.250,00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15.709.016,25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16.730.102,31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61.039.368,56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IPVA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1.500.000,00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1.597.500,00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1.701.337,50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1.811.924,44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6.610.761,94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IPI Exportações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187.000,00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199.155,00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212.100,08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225.886,58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824.141,65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do SUS - Estadual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330.000,00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351.450,00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374.294,25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388.623,38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1.444.367,63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do SUAS - Estadual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85.000,00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90.525,00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96.409,13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102.675,72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374.609,85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de Convênios do Estado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270.000,00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270.000,00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270.000,00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270.000,00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1.080.000,00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Transferencias de Instituição Privada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 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  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Convênios Instituições Privadas (CASAN)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 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  5.000,00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20.000,00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TRANSFERÊNCIA DO FUNDEB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7.000.000,00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7.455.000,00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7.939.575,00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8.455.647,38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30.850.222,38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FUNDEB 70 %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4.900.000,00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5.218.500,00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5.557.702,50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5.918.953,16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21.595.155,66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FUNDEB 30 %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2.100.000,00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2.236.500,00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2.381.872,50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2.536.694,21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9.255.066,71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TRANSFERÊNCIA DE PESSOA FÍSICA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7.000,00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 7.455,00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7.939,58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             8.455,65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30.850,22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Transferencia de Pessoa Física - IRRF Fia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7.000,00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 7.455,00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7.939,58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  8.455,65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           30.850,22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212422"/>
            <a:ext cx="374441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0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687980"/>
            <a:ext cx="8229600" cy="11430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066760"/>
              </p:ext>
            </p:extLst>
          </p:nvPr>
        </p:nvGraphicFramePr>
        <p:xfrm>
          <a:off x="179512" y="116629"/>
          <a:ext cx="8784976" cy="5394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7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</a:rPr>
                        <a:t>PREVISÃO DE ARREADAÇÃO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27">
                <a:tc>
                  <a:txBody>
                    <a:bodyPr/>
                    <a:lstStyle/>
                    <a:p>
                      <a:pPr algn="ctr" fontAlgn="b"/>
                      <a:endParaRPr lang="pt-BR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2022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2023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2024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2025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TOTAL PPA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MULTAS DE TRANSITO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80.000,00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85.200,00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90.738,00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96.635,97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352.573,97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Convenio Transito - Prefeitura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28.000,00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29.820,00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31.758,30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33.822,59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123.400,89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Convenio Transito - Policia Cívil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26.000,00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 27.690,00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29.489,85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31.406,69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114.586,54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Convenio Transito - Policia Militar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26.000,00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 27.690,00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29.489,85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31.406,69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114.586,54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OUTRAS RECEITAS CORRENTES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154.000,00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164.010,00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174.670,65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186.024,24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678.704,89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Outras Receitas Correntes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154.000,00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164.010,00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174.670,65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186.024,24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678.704,89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RECEITA DE CAPITAL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Amortização de Empréstimos - Contratuais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4.150,00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   5.000,00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           5.000,00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  5.000,00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           19.150,00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130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Dedução da Receita para Formação do FUNDEB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5.977.400,00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6.365.931,00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6.779.716,52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6.894.398,09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26.017.445,61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Dedução p/ o Fundeb - FPM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2.860.000,00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3.045.900,00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3.243.883,50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3.454.735,93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12.604.519,43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Dedução p/ o Fundeb - ITR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10.000,00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10.650,00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11.342,25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12.079,50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44.071,75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Dedução p/ o Fundeb - ICMS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2.770.000,00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2.950.050,00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3.141.803,25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3.346.020,46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12.207.873,71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Dedução p/ o Fundeb - IPVA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300.000,00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319.500,00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340.267,50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 36.384,89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996.152,39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Dedução p/ o Fundeb - IPI Exportações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37.400,00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39.831,00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42.420,02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           45.177,32 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164.828,34 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547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373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RECEITA LIQUIDA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42.200.000,00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44.925.705,25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47.827.676,09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50.918.275,04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185.871.656,38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94" marR="7294" marT="72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647412"/>
            <a:ext cx="374441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7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 smtClean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056863"/>
              </p:ext>
            </p:extLst>
          </p:nvPr>
        </p:nvGraphicFramePr>
        <p:xfrm>
          <a:off x="971600" y="174925"/>
          <a:ext cx="7191375" cy="521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719676"/>
            <a:ext cx="3253209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323850" y="5677125"/>
            <a:ext cx="7488238" cy="1180875"/>
          </a:xfrm>
        </p:spPr>
        <p:txBody>
          <a:bodyPr/>
          <a:lstStyle/>
          <a:p>
            <a:pPr algn="r" eaLnBrk="1" hangingPunct="1"/>
            <a:r>
              <a:rPr lang="pt-BR" sz="2000" b="1" dirty="0" smtClean="0"/>
              <a:t/>
            </a:r>
            <a:br>
              <a:rPr lang="pt-BR" sz="2000" b="1" dirty="0" smtClean="0"/>
            </a:br>
            <a:endParaRPr lang="pt-BR" sz="2000" b="1" dirty="0" smtClean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372189"/>
              </p:ext>
            </p:extLst>
          </p:nvPr>
        </p:nvGraphicFramePr>
        <p:xfrm>
          <a:off x="827584" y="1052736"/>
          <a:ext cx="7524750" cy="462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60327"/>
              </p:ext>
            </p:extLst>
          </p:nvPr>
        </p:nvGraphicFramePr>
        <p:xfrm>
          <a:off x="611560" y="692696"/>
          <a:ext cx="7813302" cy="504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719676"/>
            <a:ext cx="325320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2732</Words>
  <Application>Microsoft Office PowerPoint</Application>
  <PresentationFormat>Apresentação no Ecrã (4:3)</PresentationFormat>
  <Paragraphs>1287</Paragraphs>
  <Slides>24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Tema do Office</vt:lpstr>
      <vt:lpstr> </vt:lpstr>
      <vt:lpstr>  </vt:lpstr>
      <vt:lpstr>RECEITAS</vt:lpstr>
      <vt:lpstr> </vt:lpstr>
      <vt:lpstr> </vt:lpstr>
      <vt:lpstr>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Tesouraria</cp:lastModifiedBy>
  <cp:revision>161</cp:revision>
  <cp:lastPrinted>2017-07-20T16:54:04Z</cp:lastPrinted>
  <dcterms:created xsi:type="dcterms:W3CDTF">2017-03-29T14:45:44Z</dcterms:created>
  <dcterms:modified xsi:type="dcterms:W3CDTF">2021-08-06T11:57:39Z</dcterms:modified>
</cp:coreProperties>
</file>