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7" r:id="rId4"/>
    <p:sldId id="303" r:id="rId5"/>
    <p:sldId id="259" r:id="rId6"/>
    <p:sldId id="302" r:id="rId7"/>
    <p:sldId id="304" r:id="rId8"/>
    <p:sldId id="305" r:id="rId9"/>
    <p:sldId id="336" r:id="rId10"/>
    <p:sldId id="260" r:id="rId11"/>
    <p:sldId id="324" r:id="rId12"/>
    <p:sldId id="306" r:id="rId13"/>
    <p:sldId id="266" r:id="rId14"/>
    <p:sldId id="331" r:id="rId15"/>
    <p:sldId id="337" r:id="rId16"/>
    <p:sldId id="332" r:id="rId17"/>
    <p:sldId id="338" r:id="rId18"/>
    <p:sldId id="339" r:id="rId19"/>
    <p:sldId id="340" r:id="rId20"/>
    <p:sldId id="330" r:id="rId21"/>
    <p:sldId id="284" r:id="rId22"/>
    <p:sldId id="277" r:id="rId23"/>
    <p:sldId id="283" r:id="rId24"/>
    <p:sldId id="311" r:id="rId25"/>
    <p:sldId id="341" r:id="rId26"/>
    <p:sldId id="342" r:id="rId27"/>
    <p:sldId id="343" r:id="rId28"/>
    <p:sldId id="344" r:id="rId29"/>
    <p:sldId id="268" r:id="rId30"/>
    <p:sldId id="326" r:id="rId31"/>
    <p:sldId id="310" r:id="rId32"/>
    <p:sldId id="263" r:id="rId33"/>
    <p:sldId id="327" r:id="rId34"/>
    <p:sldId id="264" r:id="rId35"/>
    <p:sldId id="313" r:id="rId36"/>
    <p:sldId id="269" r:id="rId37"/>
    <p:sldId id="329" r:id="rId38"/>
    <p:sldId id="273" r:id="rId39"/>
    <p:sldId id="333" r:id="rId40"/>
    <p:sldId id="334" r:id="rId41"/>
    <p:sldId id="335" r:id="rId42"/>
    <p:sldId id="322" r:id="rId43"/>
    <p:sldId id="345" r:id="rId44"/>
    <p:sldId id="300" r:id="rId4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524" autoAdjust="0"/>
  </p:normalViewPr>
  <p:slideViewPr>
    <p:cSldViewPr>
      <p:cViewPr varScale="1">
        <p:scale>
          <a:sx n="79" d="100"/>
          <a:sy n="79" d="100"/>
        </p:scale>
        <p:origin x="11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00\DepIrani$\Contabilidade\AUDIENCIAS%20P&#218;BLICAS\2021\RELATORIOS%20AUDIENCIA%20PUBLICA%202&#176;%20quadrimestr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0.100\DepIrani$\Contabilidade\AUDIENCIAS%20P&#218;BLICAS\2021\RELATORIOS%20AUDIENCIA%20PUBLICA%202&#176;%20quadrimestre%202021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%20A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AUDIENCIAS%20P&#218;BLICAS\2021\RELATORIOS%20AUDIENCIA%20PUBLICA%202&#176;%20quadrimestre%20202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92.168.0.100\Contabil$\AUDIENCIAS%20P&#218;BLICAS\2021\RELATORIOS%20AUDIENCIA%20PUBLICA%201&#176;%20quadrimestre%20202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192.168.0.100\DepIrani$\Contabilidade\CONTABILIDADE\AUDIENCIAS%20PUBLICAS\2021\3%20&#186;%20Quadrimestre\RELATORIOS%20AUDIENCIA%20PUBLICA%203&#176;%20quadrimestre%20202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89766970618033E-2"/>
          <c:y val="0.21638822593476531"/>
          <c:w val="0.74617124987036199"/>
          <c:h val="0.70389290837452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2021.xls]RECEITA ORÇADA '!$B$1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'[RELATORIOS AUDIENCIA PUBLICA 1° quadrimestre 2021.xls]RECEITA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'[RELATORIOS AUDIENCIA PUBLICA 1° quadrimestre 2021.xls]RECEITA ORÇADA '!$B$2:$B$4</c:f>
              <c:numCache>
                <c:formatCode>_("R$"* #,##0.00_);_("R$"* \(#,##0.00\);_("R$"* "-"??_);_(@_)</c:formatCode>
                <c:ptCount val="3"/>
                <c:pt idx="0">
                  <c:v>35884871</c:v>
                </c:pt>
                <c:pt idx="1">
                  <c:v>11191063.970000001</c:v>
                </c:pt>
                <c:pt idx="2">
                  <c:v>24693807.030000001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0-46F6-B0BD-E8BF6CB3B441}"/>
            </c:ext>
          </c:extLst>
        </c:ser>
        <c:ser>
          <c:idx val="1"/>
          <c:order val="1"/>
          <c:tx>
            <c:strRef>
              <c:f>'[RELATORIOS AUDIENCIA PUBLICA 1° quadrimestre 2021.xls]RECEITA ORÇADA '!$C$1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'[RELATORIOS AUDIENCIA PUBLICA 1° quadrimestre 2021.xls]RECEITA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'[RELATORIOS AUDIENCIA PUBLICA 1° quadrimestre 2021.xls]RECEITA ORÇADA '!$C$2:$C$4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12675169.68</c:v>
                </c:pt>
                <c:pt idx="2">
                  <c:v>22649272.600000001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C0-46F6-B0BD-E8BF6CB3B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483584"/>
        <c:axId val="468489464"/>
      </c:barChart>
      <c:catAx>
        <c:axId val="4684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8489464"/>
        <c:crosses val="autoZero"/>
        <c:auto val="1"/>
        <c:lblAlgn val="ctr"/>
        <c:lblOffset val="100"/>
        <c:noMultiLvlLbl val="0"/>
      </c:catAx>
      <c:valAx>
        <c:axId val="468489464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46848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0074511362764"/>
          <c:y val="0.43979126300311938"/>
          <c:w val="7.8410311493018248E-2"/>
          <c:h val="0.11867387649842204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b="1"/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>
                <a:solidFill>
                  <a:schemeClr val="tx1"/>
                </a:solidFill>
                <a:effectLst/>
              </a:rPr>
              <a:t>COMPARATIVO</a:t>
            </a:r>
            <a:r>
              <a:rPr lang="pt-BR" sz="1800" b="1" baseline="0">
                <a:solidFill>
                  <a:schemeClr val="tx1"/>
                </a:solidFill>
                <a:effectLst/>
              </a:rPr>
              <a:t>  RECEITA ORÇADA COM A ARRECADADA </a:t>
            </a:r>
            <a:endParaRPr lang="pt-BR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baseline="0">
                <a:solidFill>
                  <a:schemeClr val="tx1"/>
                </a:solidFill>
                <a:effectLst/>
              </a:rPr>
              <a:t>POR BIMESTRE</a:t>
            </a:r>
            <a:endParaRPr lang="pt-BR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260615090656377"/>
          <c:y val="1.6359918200408999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632821849962578"/>
          <c:y val="0.2506314793390792"/>
          <c:w val="0.84367178150037425"/>
          <c:h val="0.69969737562924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'RECEITA POR BIMESTRE'!$B$1</c:f>
              <c:strCache>
                <c:ptCount val="1"/>
                <c:pt idx="0">
                  <c:v>ORÇADO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'RECEITA POR BIMESTRE'!$B$2:$B$7</c:f>
              <c:numCache>
                <c:formatCode>_("R$"* #,##0.00_);_("R$"* \(#,##0.00\);_("R$"* "-"??_);_(@_)</c:formatCode>
                <c:ptCount val="6"/>
                <c:pt idx="0">
                  <c:v>5156735.74</c:v>
                </c:pt>
                <c:pt idx="1">
                  <c:v>5259452.6900000004</c:v>
                </c:pt>
                <c:pt idx="2">
                  <c:v>4807046.8899999997</c:v>
                </c:pt>
                <c:pt idx="3">
                  <c:v>7428182.8200000003</c:v>
                </c:pt>
                <c:pt idx="4">
                  <c:v>5404819.3899999997</c:v>
                </c:pt>
                <c:pt idx="5">
                  <c:v>7268204.75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C-4D9F-9F70-A14EBC46E9D2}"/>
            </c:ext>
          </c:extLst>
        </c:ser>
        <c:ser>
          <c:idx val="1"/>
          <c:order val="1"/>
          <c:tx>
            <c:strRef>
              <c:f>'RECEITA POR BIMESTRE'!$C$1</c:f>
              <c:strCache>
                <c:ptCount val="1"/>
                <c:pt idx="0">
                  <c:v>ARRECADADO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'RECEITA POR BIMESTRE'!$C$2:$C$7</c:f>
              <c:numCache>
                <c:formatCode>_("R$"* #,##0.00_);_("R$"* \(#,##0.00\);_("R$"* "-"??_);_(@_)</c:formatCode>
                <c:ptCount val="6"/>
                <c:pt idx="0">
                  <c:v>6125176.3899999997</c:v>
                </c:pt>
                <c:pt idx="1">
                  <c:v>6549993.29</c:v>
                </c:pt>
                <c:pt idx="2">
                  <c:v>6556681.2400000002</c:v>
                </c:pt>
                <c:pt idx="3">
                  <c:v>8997868.1199999992</c:v>
                </c:pt>
                <c:pt idx="4">
                  <c:v>7967156.5099999998</c:v>
                </c:pt>
                <c:pt idx="5">
                  <c:v>7286451.1100000003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C-4D9F-9F70-A14EBC46E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77165616"/>
        <c:axId val="1"/>
      </c:barChart>
      <c:catAx>
        <c:axId val="17771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7165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025403959867"/>
          <c:y val="9.834963169926339E-2"/>
          <c:w val="0.60437915355019234"/>
          <c:h val="0.9016503683007366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FC7-4E73-81F3-B842AD486F6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FC7-4E73-81F3-B842AD486F6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FC7-4E73-81F3-B842AD486F6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FC7-4E73-81F3-B842AD486F6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FC7-4E73-81F3-B842AD486F6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FC7-4E73-81F3-B842AD486F63}"/>
              </c:ext>
            </c:extLst>
          </c:dPt>
          <c:dLbls>
            <c:dLbl>
              <c:idx val="0"/>
              <c:layout>
                <c:manualLayout>
                  <c:x val="-1.8184961228484689E-4"/>
                  <c:y val="-1.128548586599089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C7-4E73-81F3-B842AD486F63}"/>
                </c:ext>
              </c:extLst>
            </c:dLbl>
            <c:dLbl>
              <c:idx val="1"/>
              <c:layout>
                <c:manualLayout>
                  <c:x val="1.0781252438772634E-2"/>
                  <c:y val="-6.1875886203879684E-3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C7-4E73-81F3-B842AD486F63}"/>
                </c:ext>
              </c:extLst>
            </c:dLbl>
            <c:dLbl>
              <c:idx val="2"/>
              <c:layout>
                <c:manualLayout>
                  <c:x val="-8.1592694803824771E-3"/>
                  <c:y val="-3.3219908425152399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C7-4E73-81F3-B842AD486F63}"/>
                </c:ext>
              </c:extLst>
            </c:dLbl>
            <c:dLbl>
              <c:idx val="3"/>
              <c:layout>
                <c:manualLayout>
                  <c:x val="-0.11238992753322355"/>
                  <c:y val="-0.1138462768296095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C7-4E73-81F3-B842AD486F63}"/>
                </c:ext>
              </c:extLst>
            </c:dLbl>
            <c:dLbl>
              <c:idx val="10"/>
              <c:layout>
                <c:manualLayout>
                  <c:x val="6.0313921022198021E-2"/>
                  <c:y val="-6.1841493951187133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C7-4E73-81F3-B842AD486F63}"/>
                </c:ext>
              </c:extLst>
            </c:dLbl>
            <c:dLbl>
              <c:idx val="11"/>
              <c:layout>
                <c:manualLayout>
                  <c:x val="-1.0192486710253638E-2"/>
                  <c:y val="-1.8309751510946191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C7-4E73-81F3-B842AD486F6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'DESPESAS POR UNIDADE'!$A$3:$A$8</c:f>
              <c:strCache>
                <c:ptCount val="6"/>
                <c:pt idx="0">
                  <c:v> CAMARA DE VEREADORES </c:v>
                </c:pt>
                <c:pt idx="1">
                  <c:v> GABINETE DO PREFEITO E VICE </c:v>
                </c:pt>
                <c:pt idx="2">
                  <c:v> SECRETARIA DE ADMINISTRAÇÃO E GESTÃO </c:v>
                </c:pt>
                <c:pt idx="3">
                  <c:v> SECRETARIA DE EDUCAÇÃO, CULTURA E ESPORTES </c:v>
                </c:pt>
                <c:pt idx="4">
                  <c:v> SECRETARIA DE TRANSPORTES, OBRAS E URBANISMO </c:v>
                </c:pt>
                <c:pt idx="5">
                  <c:v> FUNDO MUNICIPAL DE SAÚDE </c:v>
                </c:pt>
              </c:strCache>
            </c:strRef>
          </c:cat>
          <c:val>
            <c:numRef>
              <c:f>'DESPESAS POR UNIDADE'!$E$3:$E$20</c:f>
              <c:numCache>
                <c:formatCode>_(* #,##0.00_);_(* \(#,##0.00\);_(* "-"??_);_(@_)</c:formatCode>
                <c:ptCount val="18"/>
                <c:pt idx="0">
                  <c:v>3.2600475932464565</c:v>
                </c:pt>
                <c:pt idx="1">
                  <c:v>1.1319427383738012</c:v>
                </c:pt>
                <c:pt idx="2">
                  <c:v>6.369825461744365</c:v>
                </c:pt>
                <c:pt idx="3">
                  <c:v>31.561552236268657</c:v>
                </c:pt>
                <c:pt idx="4">
                  <c:v>12.711454780939443</c:v>
                </c:pt>
                <c:pt idx="5">
                  <c:v>26.168504273568001</c:v>
                </c:pt>
                <c:pt idx="6">
                  <c:v>1.2436997584049505</c:v>
                </c:pt>
                <c:pt idx="7">
                  <c:v>0.26596018468259425</c:v>
                </c:pt>
                <c:pt idx="8">
                  <c:v>0</c:v>
                </c:pt>
                <c:pt idx="9">
                  <c:v>3.7738768779625107</c:v>
                </c:pt>
                <c:pt idx="10">
                  <c:v>7.2485975452625612E-2</c:v>
                </c:pt>
                <c:pt idx="11">
                  <c:v>0.76558850477890972</c:v>
                </c:pt>
                <c:pt idx="12">
                  <c:v>0.37857576356907019</c:v>
                </c:pt>
                <c:pt idx="13">
                  <c:v>6.1000560792016065</c:v>
                </c:pt>
                <c:pt idx="14">
                  <c:v>1.9721289644558029</c:v>
                </c:pt>
                <c:pt idx="15">
                  <c:v>0.77680408688696412</c:v>
                </c:pt>
                <c:pt idx="16">
                  <c:v>0</c:v>
                </c:pt>
                <c:pt idx="17">
                  <c:v>3.4474967204642515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C7-4E73-81F3-B842AD486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13597668555447E-2"/>
          <c:y val="0.18974748846049416"/>
          <c:w val="0.54281913450774977"/>
          <c:h val="0.8102525115395058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6B9D-4720-9604-F9E3CE0388F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B9D-4720-9604-F9E3CE0388F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6B9D-4720-9604-F9E3CE0388F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B9D-4720-9604-F9E3CE0388F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B9D-4720-9604-F9E3CE0388F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B9D-4720-9604-F9E3CE0388F0}"/>
              </c:ext>
            </c:extLst>
          </c:dPt>
          <c:dLbls>
            <c:dLbl>
              <c:idx val="0"/>
              <c:layout>
                <c:manualLayout>
                  <c:x val="-1.8184961228484689E-4"/>
                  <c:y val="-1.128548586599089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9D-4720-9604-F9E3CE0388F0}"/>
                </c:ext>
              </c:extLst>
            </c:dLbl>
            <c:dLbl>
              <c:idx val="1"/>
              <c:layout>
                <c:manualLayout>
                  <c:x val="1.0781252438772634E-2"/>
                  <c:y val="-6.1875886203879684E-3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D-4720-9604-F9E3CE0388F0}"/>
                </c:ext>
              </c:extLst>
            </c:dLbl>
            <c:dLbl>
              <c:idx val="2"/>
              <c:layout>
                <c:manualLayout>
                  <c:x val="-8.1592694803824771E-3"/>
                  <c:y val="-3.3219908425152399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9D-4720-9604-F9E3CE0388F0}"/>
                </c:ext>
              </c:extLst>
            </c:dLbl>
            <c:dLbl>
              <c:idx val="3"/>
              <c:layout>
                <c:manualLayout>
                  <c:x val="-0.11238992753322355"/>
                  <c:y val="-0.1138462768296095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9D-4720-9604-F9E3CE0388F0}"/>
                </c:ext>
              </c:extLst>
            </c:dLbl>
            <c:dLbl>
              <c:idx val="10"/>
              <c:layout>
                <c:manualLayout>
                  <c:x val="6.0313921022198021E-2"/>
                  <c:y val="-6.1841493951187133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9D-4720-9604-F9E3CE0388F0}"/>
                </c:ext>
              </c:extLst>
            </c:dLbl>
            <c:dLbl>
              <c:idx val="11"/>
              <c:layout>
                <c:manualLayout>
                  <c:x val="-1.0192486710253638E-2"/>
                  <c:y val="-1.8309751510946191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D-4720-9604-F9E3CE0388F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'DESPESAS POR MODALIDADE'!$A$3:$A$8</c:f>
              <c:strCache>
                <c:ptCount val="6"/>
                <c:pt idx="0">
                  <c:v> PESSOAL E ENCARGOS </c:v>
                </c:pt>
                <c:pt idx="1">
                  <c:v> DESPESAS COM MANUTENÇÃO </c:v>
                </c:pt>
                <c:pt idx="2">
                  <c:v> INVESTIMENTOS </c:v>
                </c:pt>
                <c:pt idx="3">
                  <c:v> ENCARGOS DA DIVIDA </c:v>
                </c:pt>
                <c:pt idx="4">
                  <c:v> AMORTIZAÇÃO DA DIVIDA </c:v>
                </c:pt>
                <c:pt idx="5">
                  <c:v> AQUISIÇÃO DE IMÓVEIS </c:v>
                </c:pt>
              </c:strCache>
            </c:strRef>
          </c:cat>
          <c:val>
            <c:numRef>
              <c:f>'DESPESAS POR MODALIDADE'!$E$3:$E$8</c:f>
              <c:numCache>
                <c:formatCode>_(* #,##0.00_);_(* \(#,##0.00\);_(* "-"??_);_(@_)</c:formatCode>
                <c:ptCount val="6"/>
                <c:pt idx="0">
                  <c:v>39.051015286837767</c:v>
                </c:pt>
                <c:pt idx="1">
                  <c:v>41.167359798936623</c:v>
                </c:pt>
                <c:pt idx="2">
                  <c:v>19.306583884587827</c:v>
                </c:pt>
                <c:pt idx="3">
                  <c:v>0.12927120569433193</c:v>
                </c:pt>
                <c:pt idx="4">
                  <c:v>0.14519350704380357</c:v>
                </c:pt>
                <c:pt idx="5">
                  <c:v>0.20057631689964719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9D-4720-9604-F9E3CE038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683271228032492"/>
          <c:y val="8.6051138768944213E-2"/>
          <c:w val="0.30752132373799557"/>
          <c:h val="0.9139488612310557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0.22418223269536564"/>
          <c:w val="0.93888888888888888"/>
          <c:h val="0.659837921719639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14F7-49D3-843B-D77304F6F7D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4F7-49D3-843B-D77304F6F7D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'COMPORTAMENTO ORÇ'!$A$1:$A$3</c:f>
              <c:strCache>
                <c:ptCount val="3"/>
                <c:pt idx="0">
                  <c:v>RECEITAS</c:v>
                </c:pt>
                <c:pt idx="1">
                  <c:v>DESPESAS EMPENHADAS</c:v>
                </c:pt>
                <c:pt idx="2">
                  <c:v>SUPERAVIT</c:v>
                </c:pt>
              </c:strCache>
            </c:strRef>
          </c:cat>
          <c:val>
            <c:numRef>
              <c:f>'COMPORTAMENTO ORÇ'!$B$1:$B$3</c:f>
              <c:numCache>
                <c:formatCode>_("R$"* #,##0.00_);_("R$"* \(#,##0.00\);_("R$"* "-"??_);_(@_)</c:formatCode>
                <c:ptCount val="3"/>
                <c:pt idx="0">
                  <c:v>43483326.659999996</c:v>
                </c:pt>
                <c:pt idx="1">
                  <c:v>43375011.240000002</c:v>
                </c:pt>
                <c:pt idx="2">
                  <c:v>108315.41999999434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7-49D3-843B-D77304F6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989680"/>
        <c:axId val="1"/>
      </c:barChart>
      <c:catAx>
        <c:axId val="193498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93498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61E-2"/>
          <c:y val="0.22418223269536569"/>
          <c:w val="0.93888888888888911"/>
          <c:h val="0.659837921719639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EC70-404E-B218-3834552484C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EC70-404E-B218-3834552484C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EC70-404E-B218-3834552484C8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'COMPORTAMENTO ORÇ'!$F$1:$F$3</c:f>
              <c:strCache>
                <c:ptCount val="3"/>
                <c:pt idx="0">
                  <c:v>RECEITAS</c:v>
                </c:pt>
                <c:pt idx="1">
                  <c:v>DESPESAS LIQUIDADAS</c:v>
                </c:pt>
                <c:pt idx="2">
                  <c:v>SUPERÁVIT</c:v>
                </c:pt>
              </c:strCache>
            </c:strRef>
          </c:cat>
          <c:val>
            <c:numRef>
              <c:f>'COMPORTAMENTO ORÇ'!$G$1:$G$3</c:f>
              <c:numCache>
                <c:formatCode>_("R$"* #,##0.00_);_("R$"* \(#,##0.00\);_("R$"* "-"??_);_(@_)</c:formatCode>
                <c:ptCount val="3"/>
                <c:pt idx="0">
                  <c:v>43483326.659999996</c:v>
                </c:pt>
                <c:pt idx="1">
                  <c:v>39776588.640000001</c:v>
                </c:pt>
                <c:pt idx="2">
                  <c:v>3706738.0199999958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0-404E-B218-383455248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993424"/>
        <c:axId val="1"/>
      </c:barChart>
      <c:catAx>
        <c:axId val="193499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93499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DESPESAS COM PESSOAL EXECUTIVO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1° quadrimestre 2021.xls]D P 12 meses'!$A$4</c:f>
              <c:strCache>
                <c:ptCount val="1"/>
                <c:pt idx="0">
                  <c:v>EXECUTIVO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3C-44B4-AEEC-02748BCA53E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C3C-44B4-AEEC-02748BCA53E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C3C-44B4-AEEC-02748BCA53E2}"/>
              </c:ext>
            </c:extLst>
          </c:dPt>
          <c:dLbls>
            <c:dLbl>
              <c:idx val="1"/>
              <c:layout>
                <c:manualLayout>
                  <c:x val="0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3C-44B4-AEEC-02748BCA53E2}"/>
                </c:ext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3C-44B4-AEEC-02748BCA53E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2021.xls]D P 12 meses'!$B$2:$D$2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'[RELATORIOS AUDIENCIA PUBLICA 1° quadrimestre 2021.xls]D P 12 meses'!$B$4:$D$4</c:f>
              <c:numCache>
                <c:formatCode>0.00%</c:formatCode>
                <c:ptCount val="3"/>
                <c:pt idx="0">
                  <c:v>0.54</c:v>
                </c:pt>
                <c:pt idx="1">
                  <c:v>0.51300000000000001</c:v>
                </c:pt>
                <c:pt idx="2">
                  <c:v>0.4385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3C-44B4-AEEC-02748BCA5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334688"/>
        <c:axId val="518328416"/>
      </c:barChart>
      <c:catAx>
        <c:axId val="51833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328416"/>
        <c:crosses val="autoZero"/>
        <c:auto val="1"/>
        <c:lblAlgn val="ctr"/>
        <c:lblOffset val="100"/>
        <c:noMultiLvlLbl val="0"/>
      </c:catAx>
      <c:valAx>
        <c:axId val="518328416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5183346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DESPESAS COM PESSOAL EXECUTIVO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'DESPESAS PESSOAL'!$A$4</c:f>
              <c:strCache>
                <c:ptCount val="1"/>
                <c:pt idx="0">
                  <c:v>EXECUTIVO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44A-434B-A156-3A7230D7B54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C44A-434B-A156-3A7230D7B54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44A-434B-A156-3A7230D7B547}"/>
              </c:ext>
            </c:extLst>
          </c:dPt>
          <c:dLbls>
            <c:dLbl>
              <c:idx val="1"/>
              <c:layout>
                <c:manualLayout>
                  <c:x val="0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A-434B-A156-3A7230D7B547}"/>
                </c:ext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4A-434B-A156-3A7230D7B54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'DESPESAS PESSOAL'!$B$2:$D$2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'DESPESAS PESSOAL'!$B$4:$D$4</c:f>
              <c:numCache>
                <c:formatCode>0.00%</c:formatCode>
                <c:ptCount val="3"/>
                <c:pt idx="0">
                  <c:v>0.54</c:v>
                </c:pt>
                <c:pt idx="1">
                  <c:v>0.51300000000000001</c:v>
                </c:pt>
                <c:pt idx="2">
                  <c:v>0.40179999999999999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4A-434B-A156-3A7230D7B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991760"/>
        <c:axId val="1"/>
      </c:barChart>
      <c:catAx>
        <c:axId val="193499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934991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DESPESAS COM PESSOAL LEGISLATIVO</a:t>
            </a:r>
          </a:p>
        </c:rich>
      </c:tx>
      <c:layout>
        <c:manualLayout>
          <c:xMode val="edge"/>
          <c:yMode val="edge"/>
          <c:x val="0.18590333131435494"/>
          <c:y val="3.70368879608898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'DESPESAS PESSOAL'!$A$3</c:f>
              <c:strCache>
                <c:ptCount val="1"/>
                <c:pt idx="0">
                  <c:v>LEGISLATIVO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02E8-482B-A714-831ED14856B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02E8-482B-A714-831ED1485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2E8-482B-A714-831ED14856B9}"/>
              </c:ext>
            </c:extLst>
          </c:dPt>
          <c:dLbls>
            <c:dLbl>
              <c:idx val="1"/>
              <c:layout>
                <c:manualLayout>
                  <c:x val="4.0991245786898781E-3"/>
                  <c:y val="-8.51970181043663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8-482B-A714-831ED14856B9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'DESPESAS PESSOAL'!$B$2:$D$2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'DESPESAS PESSOAL'!$B$3:$D$3</c:f>
              <c:numCache>
                <c:formatCode>0.00%</c:formatCode>
                <c:ptCount val="3"/>
                <c:pt idx="0">
                  <c:v>0.06</c:v>
                </c:pt>
                <c:pt idx="1">
                  <c:v>5.7000000000000002E-2</c:v>
                </c:pt>
                <c:pt idx="2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E8-482B-A714-831ED1485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990096"/>
        <c:axId val="1"/>
      </c:barChart>
      <c:catAx>
        <c:axId val="193499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934990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DESPESAS COM PESSOAL MUNICÍPIO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'DESPESAS PESSOAL'!$A$5</c:f>
              <c:strCache>
                <c:ptCount val="1"/>
                <c:pt idx="0">
                  <c:v>MUNICÍPIO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DBD-4797-821B-F7562797719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DBD-4797-821B-F75627977195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'DESPESAS PESSOAL'!$B$2:$D$2</c:f>
              <c:strCache>
                <c:ptCount val="3"/>
                <c:pt idx="0">
                  <c:v>LIMITE LEGAL</c:v>
                </c:pt>
                <c:pt idx="1">
                  <c:v>LIMITE PRUDENCIAL</c:v>
                </c:pt>
                <c:pt idx="2">
                  <c:v>DESPESA TOTAL</c:v>
                </c:pt>
              </c:strCache>
            </c:strRef>
          </c:cat>
          <c:val>
            <c:numRef>
              <c:f>'DESPESAS PESSOAL'!$B$5:$D$5</c:f>
              <c:numCache>
                <c:formatCode>0.00%</c:formatCode>
                <c:ptCount val="3"/>
                <c:pt idx="0">
                  <c:v>0.6</c:v>
                </c:pt>
                <c:pt idx="1">
                  <c:v>0.56999999999999995</c:v>
                </c:pt>
                <c:pt idx="2">
                  <c:v>0.42809999999999998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D-4797-821B-F75627977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000912"/>
        <c:axId val="1"/>
      </c:barChart>
      <c:catAx>
        <c:axId val="193500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9350009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NÚMERO DE ALUNOS POR ANO ULTIMA DÉCADA</a:t>
            </a:r>
          </a:p>
        </c:rich>
      </c:tx>
      <c:layout>
        <c:manualLayout>
          <c:xMode val="edge"/>
          <c:yMode val="edge"/>
          <c:x val="0.28867903664819677"/>
          <c:y val="1.0801427956553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'[RELATORIOS AUDIENCIA PUBLICA 2° quadrimestre 2021.xls]Plan1'!$A$1:$A$10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'[RELATORIOS AUDIENCIA PUBLICA 2° quadrimestre 2021.xls]Plan1'!$B$1:$B$10</c:f>
              <c:numCache>
                <c:formatCode>General</c:formatCode>
                <c:ptCount val="10"/>
                <c:pt idx="0">
                  <c:v>1279</c:v>
                </c:pt>
                <c:pt idx="1">
                  <c:v>1239</c:v>
                </c:pt>
                <c:pt idx="2">
                  <c:v>1228</c:v>
                </c:pt>
                <c:pt idx="3">
                  <c:v>1193</c:v>
                </c:pt>
                <c:pt idx="4">
                  <c:v>1157</c:v>
                </c:pt>
                <c:pt idx="5">
                  <c:v>1100</c:v>
                </c:pt>
                <c:pt idx="6">
                  <c:v>1110</c:v>
                </c:pt>
                <c:pt idx="7">
                  <c:v>1081</c:v>
                </c:pt>
                <c:pt idx="8">
                  <c:v>1144</c:v>
                </c:pt>
                <c:pt idx="9">
                  <c:v>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0-45CD-81BA-0361D9F811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0064504"/>
        <c:axId val="520062152"/>
      </c:barChart>
      <c:catAx>
        <c:axId val="5200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062152"/>
        <c:crosses val="autoZero"/>
        <c:auto val="1"/>
        <c:lblAlgn val="ctr"/>
        <c:lblOffset val="100"/>
        <c:noMultiLvlLbl val="0"/>
      </c:catAx>
      <c:valAx>
        <c:axId val="52006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0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89766970618033E-2"/>
          <c:y val="0.21638822593476531"/>
          <c:w val="0.74617124987036199"/>
          <c:h val="0.70389290837452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'[RELATORIOS AUDIENCIA PUBLICA 2° quadrimestre 2021.xls]RECEITA ORÇADA '!$B$1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'[RELATORIOS AUDIENCIA PUBLICA 2° quadrimestre 2021.xls]RECEITA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'[RELATORIOS AUDIENCIA PUBLICA 2° quadrimestre 2021.xls]RECEITA ORÇADA '!$B$2:$B$4</c:f>
              <c:numCache>
                <c:formatCode>_("R$"* #,##0.00_);_("R$"* \(#,##0.00\);_("R$"* "-"??_);_(@_)</c:formatCode>
                <c:ptCount val="3"/>
                <c:pt idx="0">
                  <c:v>35884871</c:v>
                </c:pt>
                <c:pt idx="1">
                  <c:v>24336490.370000001</c:v>
                </c:pt>
                <c:pt idx="2">
                  <c:v>11548380.629999999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4-4B81-AFE9-2F8AEE1EFC27}"/>
            </c:ext>
          </c:extLst>
        </c:ser>
        <c:ser>
          <c:idx val="1"/>
          <c:order val="1"/>
          <c:tx>
            <c:strRef>
              <c:f>'[RELATORIOS AUDIENCIA PUBLICA 2° quadrimestre 2021.xls]RECEITA ORÇADA 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'[RELATORIOS AUDIENCIA PUBLICA 2° quadrimestre 2021.xls]RECEITA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'[RELATORIOS AUDIENCIA PUBLICA 2° quadrimestre 2021.xls]RECEITA ORÇADA '!$C$2:$C$4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28668570.359999999</c:v>
                </c:pt>
                <c:pt idx="2">
                  <c:v>6655871.9200000018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4-4B81-AFE9-2F8AEE1EF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485152"/>
        <c:axId val="468485544"/>
      </c:barChart>
      <c:catAx>
        <c:axId val="4684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8485544"/>
        <c:crosses val="autoZero"/>
        <c:auto val="1"/>
        <c:lblAlgn val="ctr"/>
        <c:lblOffset val="100"/>
        <c:noMultiLvlLbl val="0"/>
      </c:catAx>
      <c:valAx>
        <c:axId val="468485544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46848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0074511362764"/>
          <c:y val="0.43979126300311938"/>
          <c:w val="7.8410311493018248E-2"/>
          <c:h val="0.11867387649842204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b="1"/>
      </a:pPr>
      <a:endParaRPr lang="pt-BR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APLICAÇÃO</a:t>
            </a:r>
            <a:r>
              <a:rPr lang="en-US" baseline="0"/>
              <a:t> CONSTITUCIONAL EM EDUCAÇÃO</a:t>
            </a:r>
            <a:endParaRPr lang="en-US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APLICADO EDUCAÇÃO'!$A$2:$A$8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'% APLICADO EDUCAÇÃO'!$B$2:$B$8</c:f>
              <c:numCache>
                <c:formatCode>0.00%</c:formatCode>
                <c:ptCount val="7"/>
                <c:pt idx="0">
                  <c:v>0.40789999999999998</c:v>
                </c:pt>
                <c:pt idx="1">
                  <c:v>0.30109999999999998</c:v>
                </c:pt>
                <c:pt idx="2">
                  <c:v>0.3725</c:v>
                </c:pt>
                <c:pt idx="3">
                  <c:v>0.31879999999999997</c:v>
                </c:pt>
                <c:pt idx="4">
                  <c:v>0.32719999999999999</c:v>
                </c:pt>
                <c:pt idx="5">
                  <c:v>0.28439999999999999</c:v>
                </c:pt>
                <c:pt idx="6">
                  <c:v>0.30059999999999998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8E-4520-A25B-AEFE37F33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9264127"/>
        <c:axId val="1"/>
      </c:lineChart>
      <c:catAx>
        <c:axId val="121926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219264127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APLICAÇÃO</a:t>
            </a:r>
            <a:r>
              <a:rPr lang="en-US" baseline="0"/>
              <a:t>  CONSTITUCIONAL EM SAÚDE</a:t>
            </a:r>
            <a:endParaRPr lang="en-US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APLICADO SAUDE'!$A$2:$A$8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'% APLICADO SAUDE'!$B$2:$B$8</c:f>
              <c:numCache>
                <c:formatCode>0.00%</c:formatCode>
                <c:ptCount val="7"/>
                <c:pt idx="0">
                  <c:v>0.19309999999999999</c:v>
                </c:pt>
                <c:pt idx="1">
                  <c:v>0.20100000000000001</c:v>
                </c:pt>
                <c:pt idx="2">
                  <c:v>0.2465</c:v>
                </c:pt>
                <c:pt idx="3">
                  <c:v>0.2122</c:v>
                </c:pt>
                <c:pt idx="4">
                  <c:v>0.26090000000000002</c:v>
                </c:pt>
                <c:pt idx="5">
                  <c:v>0.2485</c:v>
                </c:pt>
                <c:pt idx="6">
                  <c:v>0.24440000000000001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7E-48FA-96DE-E2DF4E8DA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3078111"/>
        <c:axId val="1"/>
      </c:lineChart>
      <c:catAx>
        <c:axId val="104307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043078111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877937996263687E-2"/>
          <c:y val="0.175749459075624"/>
          <c:w val="0.74617124987036199"/>
          <c:h val="0.70389290837452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'RECEITA ORÇADA '!$B$1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'RECEITA ORÇADA '!$B$2:$B$4</c:f>
              <c:numCache>
                <c:formatCode>_("R$"* #,##0.00_);_("R$"* \(#,##0.00\);_("R$"* "-"??_);_(@_)</c:formatCode>
                <c:ptCount val="3"/>
                <c:pt idx="0">
                  <c:v>35884871</c:v>
                </c:pt>
                <c:pt idx="1">
                  <c:v>37952279.369999997</c:v>
                </c:pt>
                <c:pt idx="2">
                  <c:v>-2067408.3699999973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A-4EBE-A3C9-95CE4EE3E873}"/>
            </c:ext>
          </c:extLst>
        </c:ser>
        <c:ser>
          <c:idx val="1"/>
          <c:order val="1"/>
          <c:tx>
            <c:strRef>
              <c:f>'RECEITA ORÇADA '!$C$1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'RECEITA ORÇADA '!$A$2:$A$4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A ARRECADAR</c:v>
                </c:pt>
              </c:strCache>
            </c:strRef>
          </c:cat>
          <c:val>
            <c:numRef>
              <c:f>'RECEITA ORÇADA '!$C$2:$C$4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43483326.659999996</c:v>
                </c:pt>
                <c:pt idx="2">
                  <c:v>-8158884.3799999952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A-4EBE-A3C9-95CE4EE3E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160624"/>
        <c:axId val="1"/>
      </c:barChart>
      <c:catAx>
        <c:axId val="177716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77716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08340612424982"/>
          <c:y val="0.45272570357814768"/>
          <c:w val="0.13847545713315051"/>
          <c:h val="0.20212153410764655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200" b="1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dirty="0">
                <a:solidFill>
                  <a:schemeClr val="tx1"/>
                </a:solidFill>
                <a:effectLst/>
              </a:rPr>
              <a:t>COMPARATIVO DA RECEITA ORÇADA</a:t>
            </a:r>
            <a:r>
              <a:rPr lang="pt-BR" sz="1800" b="0" baseline="0" dirty="0">
                <a:solidFill>
                  <a:schemeClr val="tx1"/>
                </a:solidFill>
                <a:effectLst/>
              </a:rPr>
              <a:t> COM A ARRECADADA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baseline="0" dirty="0">
                <a:solidFill>
                  <a:schemeClr val="tx1"/>
                </a:solidFill>
                <a:effectLst/>
              </a:rPr>
              <a:t> 1° QUADRIMESTRE 2021 </a:t>
            </a:r>
            <a:endParaRPr lang="pt-BR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90248922966263"/>
          <c:y val="0.22663230240549831"/>
          <c:w val="0.80799935722320426"/>
          <c:h val="0.6577609113293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'[RELATORIOS AUDIENCIA PUBLICA 1° quadrimestre 2021.xls]RECEITA ORÇADA 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4-4789-A53B-3C07D5C72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4-4789-A53B-3C07D5C72FA5}"/>
              </c:ext>
            </c:extLst>
          </c:dPt>
          <c:cat>
            <c:strRef>
              <c:f>'[RELATORIOS AUDIENCIA PUBLICA 1° quadrimestre 2021.xls]RECEITA ORÇADA '!$I$2:$I$4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</c:v>
                </c:pt>
              </c:strCache>
            </c:strRef>
          </c:cat>
          <c:val>
            <c:numRef>
              <c:f>'[RELATORIOS AUDIENCIA PUBLICA 1° quadrimestre 2021.xls]RECEITA ORÇADA '!$J$2:$J$4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12675169.68</c:v>
                </c:pt>
                <c:pt idx="2">
                  <c:v>-22649272.600000001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4-4789-A53B-3C07D5C72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8486720"/>
        <c:axId val="468488680"/>
      </c:barChart>
      <c:catAx>
        <c:axId val="4684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488680"/>
        <c:crosses val="autoZero"/>
        <c:auto val="1"/>
        <c:lblAlgn val="ctr"/>
        <c:lblOffset val="100"/>
        <c:noMultiLvlLbl val="0"/>
      </c:catAx>
      <c:valAx>
        <c:axId val="46848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48672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0248922966263"/>
          <c:y val="0.22663230240549831"/>
          <c:w val="0.80799935722320426"/>
          <c:h val="0.6577609113293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'[RELATORIOS AUDIENCIA PUBLICA 1° quadrimestre 2021.xls]RECEITA ORÇADA 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7C4-BF9E-FBED98345B0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7C4-BF9E-FBED98345B03}"/>
              </c:ext>
            </c:extLst>
          </c:dPt>
          <c:cat>
            <c:strRef>
              <c:f>'[RELATORIOS AUDIENCIA PUBLICA 1° quadrimestre 2021.xls]RECEITA ORÇADA '!$I$2:$I$4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</c:v>
                </c:pt>
              </c:strCache>
            </c:strRef>
          </c:cat>
          <c:val>
            <c:numRef>
              <c:f>'[RELATORIOS AUDIENCIA PUBLICA 1° quadrimestre 2021.xls]RECEITA ORÇADA '!$J$2:$J$4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12675169.68</c:v>
                </c:pt>
                <c:pt idx="2">
                  <c:v>-22649272.600000001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6A-47C4-BF9E-FBED9834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338512"/>
        <c:axId val="518333904"/>
      </c:barChart>
      <c:catAx>
        <c:axId val="46333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8333904"/>
        <c:crosses val="autoZero"/>
        <c:auto val="1"/>
        <c:lblAlgn val="ctr"/>
        <c:lblOffset val="100"/>
        <c:noMultiLvlLbl val="0"/>
      </c:catAx>
      <c:valAx>
        <c:axId val="518333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46333851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0248922966263"/>
          <c:y val="0.22663230240549831"/>
          <c:w val="0.80799935722320426"/>
          <c:h val="0.6577609113293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'[RELATORIOS AUDIENCIA PUBLICA 2° quadrimestre 2021.xls]RECEITA ORÇADA 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52-45AC-BF2A-5832F50A0D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52-45AC-BF2A-5832F50A0D7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452-45AC-BF2A-5832F50A0D7E}"/>
              </c:ext>
            </c:extLst>
          </c:dPt>
          <c:cat>
            <c:strRef>
              <c:f>'[RELATORIOS AUDIENCIA PUBLICA 2° quadrimestre 2021.xls]RECEITA ORÇADA '!$I$2:$I$4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</c:v>
                </c:pt>
              </c:strCache>
            </c:strRef>
          </c:cat>
          <c:val>
            <c:numRef>
              <c:f>'[RELATORIOS AUDIENCIA PUBLICA 2° quadrimestre 2021.xls]RECEITA ORÇADA '!$J$2:$J$4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28668570.359999999</c:v>
                </c:pt>
                <c:pt idx="2">
                  <c:v>-6655871.9200000018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52-45AC-BF2A-5832F50A0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331160"/>
        <c:axId val="518330768"/>
      </c:barChart>
      <c:catAx>
        <c:axId val="51833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8330768"/>
        <c:crosses val="autoZero"/>
        <c:auto val="1"/>
        <c:lblAlgn val="ctr"/>
        <c:lblOffset val="100"/>
        <c:noMultiLvlLbl val="0"/>
      </c:catAx>
      <c:valAx>
        <c:axId val="51833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8331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0" dirty="0">
                <a:solidFill>
                  <a:schemeClr val="tx1"/>
                </a:solidFill>
                <a:effectLst/>
              </a:rPr>
              <a:t>COMPARATIVO DA RECEITA ORÇADA</a:t>
            </a:r>
            <a:r>
              <a:rPr lang="pt-BR" sz="1800" b="0" baseline="0" dirty="0">
                <a:solidFill>
                  <a:schemeClr val="tx1"/>
                </a:solidFill>
                <a:effectLst/>
              </a:rPr>
              <a:t> COM A ARRECADADA 3° QUADRIMESTRE 2021 </a:t>
            </a:r>
            <a:endParaRPr lang="pt-BR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90248922966263"/>
          <c:y val="0.22663230240549831"/>
          <c:w val="0.80799935722320426"/>
          <c:h val="0.65776091132938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'RECEITA ORÇADA '!$J$1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3-40CE-B681-113A03A7EFA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3-40CE-B681-113A03A7EFAE}"/>
              </c:ext>
            </c:extLst>
          </c:dPt>
          <c:cat>
            <c:strRef>
              <c:f>'RECEITA ORÇADA '!$I$2:$I$4</c:f>
              <c:strCache>
                <c:ptCount val="3"/>
                <c:pt idx="0">
                  <c:v>ORÇADO</c:v>
                </c:pt>
                <c:pt idx="1">
                  <c:v>ARRECADADO</c:v>
                </c:pt>
                <c:pt idx="2">
                  <c:v>DIFERENÇA </c:v>
                </c:pt>
              </c:strCache>
            </c:strRef>
          </c:cat>
          <c:val>
            <c:numRef>
              <c:f>'RECEITA ORÇADA '!$J$2:$J$4</c:f>
              <c:numCache>
                <c:formatCode>_("R$"* #,##0.00_);_("R$"* \(#,##0.00\);_("R$"* "-"??_);_(@_)</c:formatCode>
                <c:ptCount val="3"/>
                <c:pt idx="0">
                  <c:v>35324442.280000001</c:v>
                </c:pt>
                <c:pt idx="1">
                  <c:v>43483326.659999996</c:v>
                </c:pt>
                <c:pt idx="2">
                  <c:v>8158884.3799999952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3-40CE-B681-113A03A7E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7158960"/>
        <c:axId val="1"/>
      </c:barChart>
      <c:catAx>
        <c:axId val="177715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7158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/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67650531286895E-2"/>
          <c:y val="0.18401529023988281"/>
          <c:w val="0.80998019875614735"/>
          <c:h val="0.746829030092168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'[RELATORIOS AUDIENCIA PUBLICA 1° quadrimestre 2021.xls]RECEITA POR BIMESTRE'!$B$1</c:f>
              <c:strCache>
                <c:ptCount val="1"/>
                <c:pt idx="0">
                  <c:v>ORÇADO </c:v>
                </c:pt>
              </c:strCache>
            </c:strRef>
          </c:tx>
          <c:invertIfNegative val="0"/>
          <c:cat>
            <c:strRef>
              <c:f>'[RELATORIOS AUDIENCIA PUBLICA 1° quadrimestre 2021.xls]RECEITA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'[RELATORIOS AUDIENCIA PUBLICA 1° quadrimestre 2021.xls]RECEITA POR BIMESTRE'!$B$2:$B$7</c:f>
              <c:numCache>
                <c:formatCode>_("R$"* #,##0.00_);_("R$"* \(#,##0.00\);_("R$"* "-"??_);_(@_)</c:formatCode>
                <c:ptCount val="6"/>
                <c:pt idx="0">
                  <c:v>5887406.6600000001</c:v>
                </c:pt>
                <c:pt idx="1">
                  <c:v>5887406.6600000001</c:v>
                </c:pt>
                <c:pt idx="2">
                  <c:v>5887406.6600000001</c:v>
                </c:pt>
                <c:pt idx="3">
                  <c:v>5887406.6600000001</c:v>
                </c:pt>
                <c:pt idx="4">
                  <c:v>5887406.6600000001</c:v>
                </c:pt>
                <c:pt idx="5">
                  <c:v>5887408.9800000004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9-4AD0-9B7A-C070AAB6EECB}"/>
            </c:ext>
          </c:extLst>
        </c:ser>
        <c:ser>
          <c:idx val="1"/>
          <c:order val="1"/>
          <c:tx>
            <c:strRef>
              <c:f>'[RELATORIOS AUDIENCIA PUBLICA 1° quadrimestre 2021.xls]RECEITA POR BIMESTRE'!$C$1</c:f>
              <c:strCache>
                <c:ptCount val="1"/>
                <c:pt idx="0">
                  <c:v>ARRECADADO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73830006264989E-2"/>
                  <c:y val="1.4237013977903924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E9-4AD0-9B7A-C070AAB6EECB}"/>
                </c:ext>
              </c:extLst>
            </c:dLbl>
            <c:dLbl>
              <c:idx val="1"/>
              <c:layout>
                <c:manualLayout>
                  <c:x val="1.8993824119092551E-2"/>
                  <c:y val="-1.2240279558078496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E9-4AD0-9B7A-C070AAB6EECB}"/>
                </c:ext>
              </c:extLst>
            </c:dLbl>
            <c:dLbl>
              <c:idx val="2"/>
              <c:layout>
                <c:manualLayout>
                  <c:x val="2.439029506169773E-2"/>
                  <c:y val="6.275407434535799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E9-4AD0-9B7A-C070AAB6EECB}"/>
                </c:ext>
              </c:extLst>
            </c:dLbl>
            <c:dLbl>
              <c:idx val="3"/>
              <c:layout>
                <c:manualLayout>
                  <c:x val="1.6105936284778181E-2"/>
                  <c:y val="2.4414026735029861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E9-4AD0-9B7A-C070AAB6EECB}"/>
                </c:ext>
              </c:extLst>
            </c:dLbl>
            <c:dLbl>
              <c:idx val="4"/>
              <c:layout>
                <c:manualLayout>
                  <c:x val="1.1771998531729276E-2"/>
                  <c:y val="1.3256119147897209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E9-4AD0-9B7A-C070AAB6EECB}"/>
                </c:ext>
              </c:extLst>
            </c:dLbl>
            <c:dLbl>
              <c:idx val="5"/>
              <c:layout>
                <c:manualLayout>
                  <c:x val="6.0561199566142561E-3"/>
                  <c:y val="1.2869590429103303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E9-4AD0-9B7A-C070AAB6EEC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'[RELATORIOS AUDIENCIA PUBLICA 1° quadrimestre 2021.xls]RECEITA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'[RELATORIOS AUDIENCIA PUBLICA 1° quadrimestre 2021.xls]RECEITA POR BIMESTRE'!$C$2:$C$7</c:f>
              <c:numCache>
                <c:formatCode>_("R$"* #,##0.00_);_("R$"* \(#,##0.00\);_("R$"* "-"??_);_(@_)</c:formatCode>
                <c:ptCount val="6"/>
                <c:pt idx="0">
                  <c:v>6125176.3899999997</c:v>
                </c:pt>
                <c:pt idx="1">
                  <c:v>6549993.29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E9-4AD0-9B7A-C070AAB6E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335472"/>
        <c:axId val="518329200"/>
        <c:axId val="466574280"/>
      </c:bar3DChart>
      <c:catAx>
        <c:axId val="51833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518329200"/>
        <c:crosses val="autoZero"/>
        <c:auto val="1"/>
        <c:lblAlgn val="ctr"/>
        <c:lblOffset val="100"/>
        <c:noMultiLvlLbl val="0"/>
      </c:catAx>
      <c:valAx>
        <c:axId val="518329200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518335472"/>
        <c:crosses val="autoZero"/>
        <c:crossBetween val="between"/>
      </c:valAx>
      <c:serAx>
        <c:axId val="466574280"/>
        <c:scaling>
          <c:orientation val="minMax"/>
        </c:scaling>
        <c:delete val="1"/>
        <c:axPos val="b"/>
        <c:majorTickMark val="out"/>
        <c:minorTickMark val="none"/>
        <c:tickLblPos val="nextTo"/>
        <c:crossAx val="51832920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6121125355199"/>
          <c:y val="0.44673155262371861"/>
          <c:w val="0.18016539771371554"/>
          <c:h val="0.14043599422953484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67650531286895E-2"/>
          <c:y val="0.18401529023988281"/>
          <c:w val="0.80998019875614735"/>
          <c:h val="0.746829030092168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'RECEITA POR BIMESTRE'!$B$1</c:f>
              <c:strCache>
                <c:ptCount val="1"/>
                <c:pt idx="0">
                  <c:v>ORÇADO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'RECEITA POR BIMESTRE'!$B$2:$B$7</c:f>
              <c:numCache>
                <c:formatCode>_("R$"* #,##0.00_);_("R$"* \(#,##0.00\);_("R$"* "-"??_);_(@_)</c:formatCode>
                <c:ptCount val="6"/>
                <c:pt idx="0">
                  <c:v>5156735.74</c:v>
                </c:pt>
                <c:pt idx="1">
                  <c:v>5259452.6900000004</c:v>
                </c:pt>
                <c:pt idx="2">
                  <c:v>4807046.8899999997</c:v>
                </c:pt>
                <c:pt idx="3">
                  <c:v>7428182.8200000003</c:v>
                </c:pt>
                <c:pt idx="4">
                  <c:v>5404819.3899999997</c:v>
                </c:pt>
                <c:pt idx="5">
                  <c:v>7268204.75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3-493F-983D-A9E81EBEA348}"/>
            </c:ext>
          </c:extLst>
        </c:ser>
        <c:ser>
          <c:idx val="1"/>
          <c:order val="1"/>
          <c:tx>
            <c:strRef>
              <c:f>'RECEITA POR BIMESTRE'!$C$1</c:f>
              <c:strCache>
                <c:ptCount val="1"/>
                <c:pt idx="0">
                  <c:v>ARRECADADO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6173830006264989E-2"/>
                  <c:y val="1.4237013977903924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73-493F-983D-A9E81EBEA348}"/>
                </c:ext>
              </c:extLst>
            </c:dLbl>
            <c:dLbl>
              <c:idx val="1"/>
              <c:layout>
                <c:manualLayout>
                  <c:x val="1.8993824119092551E-2"/>
                  <c:y val="-1.2240279558078496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73-493F-983D-A9E81EBEA348}"/>
                </c:ext>
              </c:extLst>
            </c:dLbl>
            <c:dLbl>
              <c:idx val="2"/>
              <c:layout>
                <c:manualLayout>
                  <c:x val="2.439029506169773E-2"/>
                  <c:y val="6.275407434535799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73-493F-983D-A9E81EBEA348}"/>
                </c:ext>
              </c:extLst>
            </c:dLbl>
            <c:dLbl>
              <c:idx val="3"/>
              <c:layout>
                <c:manualLayout>
                  <c:x val="1.6105936284778181E-2"/>
                  <c:y val="2.4414026735029861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73-493F-983D-A9E81EBEA348}"/>
                </c:ext>
              </c:extLst>
            </c:dLbl>
            <c:dLbl>
              <c:idx val="4"/>
              <c:layout>
                <c:manualLayout>
                  <c:x val="1.1771998531729276E-2"/>
                  <c:y val="1.3256119147897209E-3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73-493F-983D-A9E81EBEA348}"/>
                </c:ext>
              </c:extLst>
            </c:dLbl>
            <c:dLbl>
              <c:idx val="5"/>
              <c:layout>
                <c:manualLayout>
                  <c:x val="6.0561199566142561E-3"/>
                  <c:y val="1.2869590429103303E-2"/>
                </c:manualLayout>
              </c:layout>
              <c:spPr/>
              <c:txPr>
                <a:bodyPr/>
                <a:lstStyle/>
                <a:p>
                  <a:pPr>
                    <a:defRPr sz="15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73-493F-983D-A9E81EBEA34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'RECEITA POR BIMESTRE'!$A$2:$A$7</c:f>
              <c:strCache>
                <c:ptCount val="6"/>
                <c:pt idx="0">
                  <c:v>1° BIMESTRE</c:v>
                </c:pt>
                <c:pt idx="1">
                  <c:v>2° BIMESTRE</c:v>
                </c:pt>
                <c:pt idx="2">
                  <c:v>3º BIMESTRE</c:v>
                </c:pt>
                <c:pt idx="3">
                  <c:v>4º BIMESTRE</c:v>
                </c:pt>
                <c:pt idx="4">
                  <c:v>5° BIMESTRE</c:v>
                </c:pt>
                <c:pt idx="5">
                  <c:v>6º BIMESTRE</c:v>
                </c:pt>
              </c:strCache>
            </c:strRef>
          </c:cat>
          <c:val>
            <c:numRef>
              <c:f>'RECEITA POR BIMESTRE'!$C$2:$C$7</c:f>
              <c:numCache>
                <c:formatCode>_("R$"* #,##0.00_);_("R$"* \(#,##0.00\);_("R$"* "-"??_);_(@_)</c:formatCode>
                <c:ptCount val="6"/>
                <c:pt idx="0">
                  <c:v>6125176.3899999997</c:v>
                </c:pt>
                <c:pt idx="1">
                  <c:v>6549993.29</c:v>
                </c:pt>
                <c:pt idx="2">
                  <c:v>6556681.2400000002</c:v>
                </c:pt>
                <c:pt idx="3">
                  <c:v>8997868.1199999992</c:v>
                </c:pt>
                <c:pt idx="4">
                  <c:v>7967156.5099999998</c:v>
                </c:pt>
                <c:pt idx="5">
                  <c:v>7286451.1100000003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73-493F-983D-A9E81EBEA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7156464"/>
        <c:axId val="1"/>
        <c:axId val="2"/>
      </c:bar3DChart>
      <c:catAx>
        <c:axId val="177715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777156464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solidFill>
          <a:schemeClr val="accent4">
            <a:lumMod val="20000"/>
            <a:lumOff val="8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584890611071092"/>
          <c:y val="0.45008148690715988"/>
          <c:w val="0.18470602846568462"/>
          <c:h val="0.13572331074894706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0.07514</cdr:x>
      <cdr:y>0.05031</cdr:y>
    </cdr:from>
    <cdr:to>
      <cdr:x>0.94126</cdr:x>
      <cdr:y>0.18868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6" y="228600"/>
          <a:ext cx="603885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0" dirty="0">
              <a:latin typeface="Arial" pitchFamily="34" charset="0"/>
              <a:cs typeface="Arial" pitchFamily="34" charset="0"/>
            </a:rPr>
            <a:t>COMPARATIVO DA RECEITA ORÇADA</a:t>
          </a:r>
          <a:r>
            <a:rPr lang="pt-BR" sz="1500" b="0" baseline="0" dirty="0">
              <a:latin typeface="Arial" pitchFamily="34" charset="0"/>
              <a:cs typeface="Arial" pitchFamily="34" charset="0"/>
            </a:rPr>
            <a:t> COM A ARRECADADA </a:t>
          </a:r>
        </a:p>
        <a:p xmlns:a="http://schemas.openxmlformats.org/drawingml/2006/main">
          <a:pPr algn="ctr"/>
          <a:r>
            <a:rPr lang="pt-BR" sz="1500" b="0" baseline="0" dirty="0">
              <a:latin typeface="Arial" pitchFamily="34" charset="0"/>
              <a:cs typeface="Arial" pitchFamily="34" charset="0"/>
            </a:rPr>
            <a:t>2° QUADRIMESTRE 2020/2021 </a:t>
          </a:r>
          <a:endParaRPr lang="pt-BR" sz="1500" b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0.07514</cdr:x>
      <cdr:y>0.05031</cdr:y>
    </cdr:from>
    <cdr:to>
      <cdr:x>0.94126</cdr:x>
      <cdr:y>0.18868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6" y="228600"/>
          <a:ext cx="603885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0" dirty="0">
              <a:latin typeface="Arial" pitchFamily="34" charset="0"/>
              <a:cs typeface="Arial" pitchFamily="34" charset="0"/>
            </a:rPr>
            <a:t>COMPARATIVO DA RECEITA ORÇADA</a:t>
          </a:r>
          <a:r>
            <a:rPr lang="pt-BR" sz="1500" b="0" baseline="0" dirty="0">
              <a:latin typeface="Arial" pitchFamily="34" charset="0"/>
              <a:cs typeface="Arial" pitchFamily="34" charset="0"/>
            </a:rPr>
            <a:t> COM A ARRECADADA</a:t>
          </a:r>
        </a:p>
        <a:p xmlns:a="http://schemas.openxmlformats.org/drawingml/2006/main">
          <a:pPr algn="ctr"/>
          <a:r>
            <a:rPr lang="pt-BR" sz="1500" b="0" baseline="0" dirty="0">
              <a:latin typeface="Arial" pitchFamily="34" charset="0"/>
              <a:cs typeface="Arial" pitchFamily="34" charset="0"/>
            </a:rPr>
            <a:t> 2° QUADRIMESTRE 2020/2021 </a:t>
          </a:r>
          <a:endParaRPr lang="pt-BR" sz="1500" b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0.07514</cdr:x>
      <cdr:y>0.05031</cdr:y>
    </cdr:from>
    <cdr:to>
      <cdr:x>0.94126</cdr:x>
      <cdr:y>0.18868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6" y="228600"/>
          <a:ext cx="603885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0">
              <a:latin typeface="Arial" pitchFamily="34" charset="0"/>
              <a:cs typeface="Arial" pitchFamily="34" charset="0"/>
            </a:rPr>
            <a:t>COMPARATIVO DA RECEITA ORÇADA</a:t>
          </a:r>
          <a:r>
            <a:rPr lang="pt-BR" sz="1500" b="0" baseline="0">
              <a:latin typeface="Arial" pitchFamily="34" charset="0"/>
              <a:cs typeface="Arial" pitchFamily="34" charset="0"/>
            </a:rPr>
            <a:t> COM A ARRECADADA 3° QUADRIMESTRE 2020/2021</a:t>
          </a:r>
          <a:endParaRPr lang="pt-BR" sz="1500" b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0.13813</cdr:x>
      <cdr:y>0.05993</cdr:y>
    </cdr:from>
    <cdr:to>
      <cdr:x>0.79811</cdr:x>
      <cdr:y>0.14232</cdr:y>
    </cdr:to>
    <cdr:sp macro="" textlink="">
      <cdr:nvSpPr>
        <cdr:cNvPr id="14" name="CaixaDeTexto 13"/>
        <cdr:cNvSpPr txBox="1"/>
      </cdr:nvSpPr>
      <cdr:spPr>
        <a:xfrm xmlns:a="http://schemas.openxmlformats.org/drawingml/2006/main">
          <a:off x="1114426" y="304801"/>
          <a:ext cx="53244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0.25241</cdr:x>
      <cdr:y>0.05081</cdr:y>
    </cdr:from>
    <cdr:to>
      <cdr:x>0.8687</cdr:x>
      <cdr:y>0.16977</cdr:y>
    </cdr:to>
    <cdr:sp macro="" textlink="">
      <cdr:nvSpPr>
        <cdr:cNvPr id="15" name="CaixaDeTexto 14"/>
        <cdr:cNvSpPr txBox="1"/>
      </cdr:nvSpPr>
      <cdr:spPr>
        <a:xfrm xmlns:a="http://schemas.openxmlformats.org/drawingml/2006/main">
          <a:off x="2038351" y="257176"/>
          <a:ext cx="4972050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0.06681</cdr:x>
      <cdr:y>0.01898</cdr:y>
    </cdr:from>
    <cdr:to>
      <cdr:x>0.95016</cdr:x>
      <cdr:y>0.21097</cdr:y>
    </cdr:to>
    <cdr:sp macro="" textlink="">
      <cdr:nvSpPr>
        <cdr:cNvPr id="16" name="CaixaDeTexto 15"/>
        <cdr:cNvSpPr txBox="1"/>
      </cdr:nvSpPr>
      <cdr:spPr>
        <a:xfrm xmlns:a="http://schemas.openxmlformats.org/drawingml/2006/main">
          <a:off x="542955" y="99549"/>
          <a:ext cx="7124670" cy="101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bg1"/>
              </a:solidFill>
            </a:rPr>
            <a:t>COMPARATIVO</a:t>
          </a:r>
          <a:r>
            <a:rPr lang="pt-BR" sz="2000" b="1" baseline="0">
              <a:solidFill>
                <a:schemeClr val="bg1"/>
              </a:solidFill>
            </a:rPr>
            <a:t>  RECEITA ORÇADA COM A ARRECADADA </a:t>
          </a:r>
        </a:p>
        <a:p xmlns:a="http://schemas.openxmlformats.org/drawingml/2006/main">
          <a:pPr algn="ctr"/>
          <a:r>
            <a:rPr lang="pt-BR" sz="2000" b="1" baseline="0">
              <a:solidFill>
                <a:schemeClr val="bg1"/>
              </a:solidFill>
            </a:rPr>
            <a:t>POR BIMESTRE</a:t>
          </a:r>
          <a:endParaRPr lang="pt-BR" sz="20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0.73016</cdr:x>
      <cdr:y>0.85354</cdr:y>
    </cdr:from>
    <cdr:to>
      <cdr:x>0.99587</cdr:x>
      <cdr:y>1</cdr:y>
    </cdr:to>
    <cdr:pic>
      <cdr:nvPicPr>
        <cdr:cNvPr id="5" name="Imagem 4">
          <a:extLst xmlns:a="http://schemas.openxmlformats.org/drawingml/2006/main">
            <a:ext uri="{FF2B5EF4-FFF2-40B4-BE49-F238E27FC236}">
              <a16:creationId xmlns:a16="http://schemas.microsoft.com/office/drawing/2014/main" id="{CE0EB20A-FF73-479E-B16C-C00CE9A94D0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32240" y="5372273"/>
          <a:ext cx="2449860" cy="92184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0.13813</cdr:x>
      <cdr:y>0.05993</cdr:y>
    </cdr:from>
    <cdr:to>
      <cdr:x>0.79811</cdr:x>
      <cdr:y>0.14232</cdr:y>
    </cdr:to>
    <cdr:sp macro="" textlink="">
      <cdr:nvSpPr>
        <cdr:cNvPr id="14" name="CaixaDeTexto 13"/>
        <cdr:cNvSpPr txBox="1"/>
      </cdr:nvSpPr>
      <cdr:spPr>
        <a:xfrm xmlns:a="http://schemas.openxmlformats.org/drawingml/2006/main">
          <a:off x="1114426" y="304801"/>
          <a:ext cx="53244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0.25266</cdr:x>
      <cdr:y>0.05056</cdr:y>
    </cdr:from>
    <cdr:to>
      <cdr:x>0.86895</cdr:x>
      <cdr:y>0.16854</cdr:y>
    </cdr:to>
    <cdr:sp macro="" textlink="">
      <cdr:nvSpPr>
        <cdr:cNvPr id="15" name="CaixaDeTexto 14"/>
        <cdr:cNvSpPr txBox="1"/>
      </cdr:nvSpPr>
      <cdr:spPr>
        <a:xfrm xmlns:a="http://schemas.openxmlformats.org/drawingml/2006/main">
          <a:off x="2038351" y="257176"/>
          <a:ext cx="4972050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0.0673</cdr:x>
      <cdr:y>0.01873</cdr:y>
    </cdr:from>
    <cdr:to>
      <cdr:x>0.95041</cdr:x>
      <cdr:y>0.20974</cdr:y>
    </cdr:to>
    <cdr:sp macro="" textlink="">
      <cdr:nvSpPr>
        <cdr:cNvPr id="16" name="CaixaDeTexto 15"/>
        <cdr:cNvSpPr txBox="1"/>
      </cdr:nvSpPr>
      <cdr:spPr>
        <a:xfrm xmlns:a="http://schemas.openxmlformats.org/drawingml/2006/main">
          <a:off x="542955" y="99549"/>
          <a:ext cx="7124670" cy="101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bg1"/>
              </a:solidFill>
            </a:rPr>
            <a:t>COMPARATIVO</a:t>
          </a:r>
          <a:r>
            <a:rPr lang="pt-BR" sz="2000" b="1" baseline="0">
              <a:solidFill>
                <a:schemeClr val="bg1"/>
              </a:solidFill>
            </a:rPr>
            <a:t>  RECEITA ORÇADA COM A ARRECADADA </a:t>
          </a:r>
        </a:p>
        <a:p xmlns:a="http://schemas.openxmlformats.org/drawingml/2006/main">
          <a:pPr algn="ctr"/>
          <a:r>
            <a:rPr lang="pt-BR" sz="2000" b="1" baseline="0">
              <a:solidFill>
                <a:schemeClr val="bg1"/>
              </a:solidFill>
            </a:rPr>
            <a:t>POR BIMESTRE</a:t>
          </a:r>
          <a:endParaRPr lang="pt-BR" sz="2000" b="1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0.05677</cdr:x>
      <cdr:y>0.05172</cdr:y>
    </cdr:from>
    <cdr:to>
      <cdr:x>0.61718</cdr:x>
      <cdr:y>0.15326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6" y="257175"/>
          <a:ext cx="36671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0.07797</cdr:x>
      <cdr:y>0.03065</cdr:y>
    </cdr:from>
    <cdr:to>
      <cdr:x>0.94678</cdr:x>
      <cdr:y>0.16284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0075" y="152393"/>
          <a:ext cx="6686550" cy="65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/>
            <a:t>DESPESAS LIQUIDADAS POR UNIDADE</a:t>
          </a:r>
          <a:r>
            <a:rPr lang="pt-BR" sz="1800" b="1" baseline="0"/>
            <a:t> 3° QUADRIMESTRE 2021</a:t>
          </a:r>
          <a:endParaRPr lang="pt-BR" sz="180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0.05677</cdr:x>
      <cdr:y>0.05172</cdr:y>
    </cdr:from>
    <cdr:to>
      <cdr:x>0.61718</cdr:x>
      <cdr:y>0.15326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1476" y="257175"/>
          <a:ext cx="36671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0.07797</cdr:x>
      <cdr:y>0.03065</cdr:y>
    </cdr:from>
    <cdr:to>
      <cdr:x>0.94678</cdr:x>
      <cdr:y>0.16284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0075" y="152393"/>
          <a:ext cx="6686550" cy="65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/>
            <a:t>DESPESAS LIQUIDADAS POR MODALIDADE</a:t>
          </a:r>
          <a:r>
            <a:rPr lang="pt-BR" sz="1800" b="1" baseline="0"/>
            <a:t> 3° QUADRIMESTRE 2021</a:t>
          </a:r>
          <a:endParaRPr lang="pt-BR" sz="18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0.01201</cdr:x>
      <cdr:y>0.05353</cdr:y>
    </cdr:from>
    <cdr:to>
      <cdr:x>0.98285</cdr:x>
      <cdr:y>0.18722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566" y="231473"/>
          <a:ext cx="5705557" cy="578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b="1" dirty="0">
              <a:solidFill>
                <a:schemeClr val="bg1"/>
              </a:solidFill>
            </a:rPr>
            <a:t>COMPORTAMENTO</a:t>
          </a:r>
          <a:r>
            <a:rPr lang="pt-BR" sz="1500" dirty="0">
              <a:solidFill>
                <a:schemeClr val="bg1"/>
              </a:solidFill>
            </a:rPr>
            <a:t> ORÇAMENTÁRIO </a:t>
          </a:r>
          <a:r>
            <a:rPr lang="pt-BR" sz="1500" baseline="0" dirty="0">
              <a:solidFill>
                <a:schemeClr val="bg1"/>
              </a:solidFill>
            </a:rPr>
            <a:t> PELA DESPESA</a:t>
          </a:r>
        </a:p>
        <a:p xmlns:a="http://schemas.openxmlformats.org/drawingml/2006/main">
          <a:pPr algn="ctr"/>
          <a:r>
            <a:rPr lang="pt-BR" sz="1500" baseline="0" dirty="0">
              <a:solidFill>
                <a:schemeClr val="bg1"/>
              </a:solidFill>
            </a:rPr>
            <a:t> </a:t>
          </a:r>
          <a:r>
            <a:rPr lang="pt-BR" sz="1500" baseline="0" dirty="0">
              <a:solidFill>
                <a:srgbClr val="FF0000"/>
              </a:solidFill>
            </a:rPr>
            <a:t>EMPENHADA</a:t>
          </a:r>
          <a:r>
            <a:rPr lang="pt-BR" sz="1500" dirty="0">
              <a:solidFill>
                <a:srgbClr val="FF0000"/>
              </a:solidFill>
            </a:rPr>
            <a:t>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0.01201</cdr:x>
      <cdr:y>0.05353</cdr:y>
    </cdr:from>
    <cdr:to>
      <cdr:x>0.98285</cdr:x>
      <cdr:y>0.18282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582" y="231481"/>
          <a:ext cx="5705555" cy="5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500" dirty="0">
              <a:solidFill>
                <a:schemeClr val="bg1"/>
              </a:solidFill>
            </a:rPr>
            <a:t>COMPORTAMENTO ORÇAMENTÁRIO </a:t>
          </a:r>
          <a:r>
            <a:rPr lang="pt-BR" sz="1500" baseline="0" dirty="0">
              <a:solidFill>
                <a:schemeClr val="bg1"/>
              </a:solidFill>
            </a:rPr>
            <a:t> PELA DESPESA </a:t>
          </a:r>
        </a:p>
        <a:p xmlns:a="http://schemas.openxmlformats.org/drawingml/2006/main">
          <a:pPr algn="ctr"/>
          <a:r>
            <a:rPr lang="pt-BR" sz="1500" baseline="0" dirty="0">
              <a:solidFill>
                <a:srgbClr val="FF0000"/>
              </a:solidFill>
            </a:rPr>
            <a:t>LIQUIDADA</a:t>
          </a:r>
          <a:r>
            <a:rPr lang="pt-BR" sz="1500" dirty="0">
              <a:solidFill>
                <a:schemeClr val="bg1"/>
              </a:solidFill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850439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3559E3-AC4C-4C29-84D3-9BB4D6F650BE}" type="datetime1">
              <a: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28/02/2022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1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850439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1A945B-3E6A-46CA-94E6-6DE378EB01FE}" type="slidenum">
              <a:t>‹nº›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04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idx="1"/>
          </p:nvPr>
        </p:nvSpPr>
        <p:spPr>
          <a:xfrm>
            <a:off x="3850439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02CA48E-64B9-4343-AFE1-061882FDFF1D}" type="datetime1">
              <a:rPr lang="pt-BR"/>
              <a:pPr lvl="0"/>
              <a:t>28/02/2022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/>
          <p:cNvSpPr txBox="1"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1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3850439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3E140ED-08D1-44FD-B423-49B1442552B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E140ED-08D1-44FD-B423-49B1442552B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36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3E140ED-08D1-44FD-B423-49B1442552B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3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lvl="0"/>
            <a:fld id="{8A8EAC68-DC32-4577-8D83-FAB12F878855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lvl="0"/>
            <a:fld id="{FA62921E-7FDB-4D00-AC30-1129464CFEA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1725FB1-2766-45A5-A3C4-5FE8902832AE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6E006-862C-4BC9-8E47-1F57AC249C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1D70853-C208-4F70-A9F6-0E9FD5E3846D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3E5E11-927C-4506-A9FF-30064B36BB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B17FB0-A2C5-4B7D-9FB2-24E2C4E80231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1C88FD-799E-4405-9325-143A530E2D1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lvl="0"/>
            <a:fld id="{9344C98E-13C8-407F-8A79-567A02814898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lvl="0"/>
            <a:fld id="{33AAFF10-E7C1-4D87-8616-75CC9E4BAD5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A856999-548F-4DDF-B475-B4336DDC7441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9DE91E-D559-41B9-AD7E-BAD7950D08D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022983-A863-4665-86E4-C1B8AC8E5C8F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CA79C6-6BAD-4946-8BDD-3959800FB8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1078E1B-30D7-4BC5-ADDB-7E632A46B891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DA8387-AE86-47A4-8980-81CF0AA60206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D3A200-9734-47C3-9F80-1360DA96E4D1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3E798-4429-468A-A708-4820ADB1AC3E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6D0028-0181-4A53-8727-259E8D2DCEF6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33ED35-A336-40F3-996D-4C0A5DEB022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F22797-7EAE-4E10-A547-A27B678DB204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F800D-C149-4A38-98FD-FE73686C915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fld id="{7797E75E-C4D6-436C-A78A-1804333906BB}" type="datetime1">
              <a:rPr lang="pt-BR" smtClean="0"/>
              <a:pPr lvl="0"/>
              <a:t>28/02/2022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fld id="{AC9E8F1A-EA49-4FDD-B8C6-BE2128A55779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489"/>
            <a:ext cx="7488241" cy="1470026"/>
          </a:xfrm>
        </p:spPr>
        <p:txBody>
          <a:bodyPr anchorCtr="0"/>
          <a:lstStyle/>
          <a:p>
            <a:pPr lvl="0" hangingPunct="1"/>
            <a:br>
              <a:rPr lang="pt-BR" sz="2000" b="1" dirty="0"/>
            </a:br>
            <a:endParaRPr lang="pt-BR" sz="2000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683568" y="1484308"/>
            <a:ext cx="7560839" cy="3816348"/>
          </a:xfrm>
        </p:spPr>
        <p:txBody>
          <a:bodyPr/>
          <a:lstStyle/>
          <a:p>
            <a:pPr lvl="0" hangingPunct="1">
              <a:spcBef>
                <a:spcPts val="1200"/>
              </a:spcBef>
            </a:pPr>
            <a:r>
              <a:rPr lang="pt-BR" sz="5000" b="1" dirty="0">
                <a:solidFill>
                  <a:srgbClr val="000000"/>
                </a:solidFill>
              </a:rPr>
              <a:t>AUDIÊNCIA PÚBLICA</a:t>
            </a:r>
          </a:p>
          <a:p>
            <a:pPr lvl="0" hangingPunct="1">
              <a:spcBef>
                <a:spcPts val="1000"/>
              </a:spcBef>
            </a:pPr>
            <a:endParaRPr lang="pt-BR" sz="4000" dirty="0"/>
          </a:p>
          <a:p>
            <a:pPr lvl="0" algn="ctr" hangingPunct="1">
              <a:spcBef>
                <a:spcPts val="1000"/>
              </a:spcBef>
            </a:pPr>
            <a:r>
              <a:rPr lang="pt-BR" sz="4000" u="sng" dirty="0">
                <a:solidFill>
                  <a:srgbClr val="000000"/>
                </a:solidFill>
              </a:rPr>
              <a:t>3° QUADRIMESTRE </a:t>
            </a:r>
          </a:p>
          <a:p>
            <a:pPr lvl="0" algn="ctr" hangingPunct="1">
              <a:spcBef>
                <a:spcPts val="1000"/>
              </a:spcBef>
            </a:pPr>
            <a:r>
              <a:rPr lang="pt-BR" sz="4000" u="sng" dirty="0">
                <a:solidFill>
                  <a:srgbClr val="000000"/>
                </a:solidFill>
              </a:rPr>
              <a:t>DE 2021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6485" y="5714284"/>
            <a:ext cx="7488241" cy="1470026"/>
          </a:xfrm>
        </p:spPr>
        <p:txBody>
          <a:bodyPr anchorCtr="0"/>
          <a:lstStyle/>
          <a:p>
            <a:pPr lvl="0" algn="r" hangingPunct="1"/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1" y="23560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RECEITAS ARRECADADAS POR TIPO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29095"/>
            <a:ext cx="2764931" cy="1040404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32066"/>
              </p:ext>
            </p:extLst>
          </p:nvPr>
        </p:nvGraphicFramePr>
        <p:xfrm>
          <a:off x="518736" y="607128"/>
          <a:ext cx="8208911" cy="5504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9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RECEITA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3° QUADRIMESTRE 2020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3° QUADRIMESTRE 2021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DIFERENÇA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VARIA-ÇÃO 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1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39.750.879,36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45.459.210,24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5.708.330,88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IMPOSTOS, TAXAS E CONTRIBUIÇÃO DE MELHORIA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3.507.110,69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4.496.055,11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988.944,42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CONTRIBUIÇÃO/COSIP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610.284,38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743.073,00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132.788,62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RECEITA PATRIMONIAL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228.224,54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400.883,33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172.658,79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RECEITA AGROPECUÁRIA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19.304,49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6.146,60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13.157,89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-68,16%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RECEITA DE SERVIÇOS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20.812,39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42.301,19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21.488,80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5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TRANSF.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35.274.342,85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39.606.301,72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4.331.958,87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6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17.779.267,75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18.440.531,78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661.264,03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5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FPM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10.241.556,54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13.660.550,62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3.418.994,08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5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ITR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47.958,71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49.454,85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1.496,14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58322"/>
              </p:ext>
            </p:extLst>
          </p:nvPr>
        </p:nvGraphicFramePr>
        <p:xfrm>
          <a:off x="914400" y="0"/>
          <a:ext cx="8229600" cy="5750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12.132,43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7.731,81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4.400,62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-36,27%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152.434,78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244.211,09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91.776,31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TRANSFERÊNCIAS 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3.911.594,51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2.940.158,17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971.436,34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-24,83%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TRANSFERÊNCIAS FNDE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705.196,62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816.285,82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111.089,20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TRANSFERÊNCIA FNAS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374.998,80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126.061,67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248.937,13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-66,38%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TRANSFERENCIAS UNIÃO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2.333.395,36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596.077,75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1.737.317,61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-74,45%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ESTADO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12.022.406,38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14.254.791,81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2.232.385,43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ICMS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10.042.812,26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11.809.222,11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1.766.409,85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IPVA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1.182.211,99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1.320.278,87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138.066,88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IPI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137.120,34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165.093,21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27.972,87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TRANSFERENCIA SAUDE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309.595,83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364.292,61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54.696,78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</a:rPr>
                        <a:t>TRANSFERENCIA SOCIAL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117.889,80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115.551,00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2.338,80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</a:rPr>
                        <a:t>CONVENIO ESTADO TRANSP ESCOLAR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67.320,89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230.354,01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163.033,12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4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</a:rPr>
                        <a:t>CONVENIO ESTADO COMBUSTÍVEL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119.999,81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119.999,81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5" marR="6355" marT="63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TRANSFERÊNCIAS DO ESTADO</a:t>
                      </a:r>
                    </a:p>
                  </a:txBody>
                  <a:tcPr marL="6355" marR="6355" marT="63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45.455,46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250.000,00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204.544,54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92215"/>
            <a:ext cx="2764931" cy="10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05940"/>
            <a:ext cx="3253209" cy="1224136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40ED6B2-9827-4710-B3A1-59C5B73D1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39407"/>
              </p:ext>
            </p:extLst>
          </p:nvPr>
        </p:nvGraphicFramePr>
        <p:xfrm>
          <a:off x="238671" y="188640"/>
          <a:ext cx="8797823" cy="5502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521">
                  <a:extLst>
                    <a:ext uri="{9D8B030D-6E8A-4147-A177-3AD203B41FA5}">
                      <a16:colId xmlns:a16="http://schemas.microsoft.com/office/drawing/2014/main" val="1312025029"/>
                    </a:ext>
                  </a:extLst>
                </a:gridCol>
                <a:gridCol w="1508364">
                  <a:extLst>
                    <a:ext uri="{9D8B030D-6E8A-4147-A177-3AD203B41FA5}">
                      <a16:colId xmlns:a16="http://schemas.microsoft.com/office/drawing/2014/main" val="3913442872"/>
                    </a:ext>
                  </a:extLst>
                </a:gridCol>
                <a:gridCol w="1508364">
                  <a:extLst>
                    <a:ext uri="{9D8B030D-6E8A-4147-A177-3AD203B41FA5}">
                      <a16:colId xmlns:a16="http://schemas.microsoft.com/office/drawing/2014/main" val="416046658"/>
                    </a:ext>
                  </a:extLst>
                </a:gridCol>
                <a:gridCol w="1508364">
                  <a:extLst>
                    <a:ext uri="{9D8B030D-6E8A-4147-A177-3AD203B41FA5}">
                      <a16:colId xmlns:a16="http://schemas.microsoft.com/office/drawing/2014/main" val="2141561396"/>
                    </a:ext>
                  </a:extLst>
                </a:gridCol>
                <a:gridCol w="870210">
                  <a:extLst>
                    <a:ext uri="{9D8B030D-6E8A-4147-A177-3AD203B41FA5}">
                      <a16:colId xmlns:a16="http://schemas.microsoft.com/office/drawing/2014/main" val="369581272"/>
                    </a:ext>
                  </a:extLst>
                </a:gridCol>
              </a:tblGrid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TRANSFERÊNCIAS INSTITUIÇÕES PRIVADAS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4.385,44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176.929,94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172.544,50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</a:rPr>
                        <a:t>3934,49%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10588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FUNDEB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5.463.901,33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6.727.237,44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1.263.336,11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</a:rPr>
                        <a:t>23,12%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917870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TRANSFERENCIAS DE PESSOAS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               4.381,95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6.810,75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2.428,80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</a:rPr>
                        <a:t>55,43%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554000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OUTRAS RECEITAS CORRENTES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90.800,02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164.449,29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73.649,27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>
                          <a:effectLst/>
                        </a:rPr>
                        <a:t>81,11%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863539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DEDUÇÕES FUNDEB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4.161.036,28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5.192.581,25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1.031.544,97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24,79%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98767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RECEITAS DE CAPITAL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2.362.436,29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3.216.697,67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854.261,38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36,16%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13766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OPERAÇÃO DE CRÉDITO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502.545,85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470.721,20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31.824,65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-6,33%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32629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AMORTIZAÇÃO DE EMPRÉSTIMOS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8.222,16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15.613,98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7.391,82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89,90%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895614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ALIENAÇÃO DE BENS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             -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                             -  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                             -   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7116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TRANSFERÊNCIA DE CAPITAL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1.851.668,28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2.725.962,49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874.294,21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47,22%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5922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       Transferências da União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746.557,42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6251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       Transferências do Estado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1.970.905,07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91166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      Transferência de Municípios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8.500,00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116053"/>
                  </a:ext>
                </a:extLst>
              </a:tr>
              <a:tr h="390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OUTRAS RECEITAS DE CAPITAL (DOAÇÃO SICREDI)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          -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4.400,00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                4.400,00 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60376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TOTAL DA RECEITA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 7.952.279,37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43.483.326,66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  5.531.047,29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14,57%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6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0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718172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1772816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COMPORTAMENTO DA </a:t>
            </a:r>
          </a:p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DESPESA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45978"/>
            <a:ext cx="3181201" cy="712021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28DAAE6-011F-4A21-BF50-6F7A548D6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9818"/>
              </p:ext>
            </p:extLst>
          </p:nvPr>
        </p:nvGraphicFramePr>
        <p:xfrm>
          <a:off x="238671" y="0"/>
          <a:ext cx="8666658" cy="6197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28">
                  <a:extLst>
                    <a:ext uri="{9D8B030D-6E8A-4147-A177-3AD203B41FA5}">
                      <a16:colId xmlns:a16="http://schemas.microsoft.com/office/drawing/2014/main" val="3856073734"/>
                    </a:ext>
                  </a:extLst>
                </a:gridCol>
                <a:gridCol w="1527777">
                  <a:extLst>
                    <a:ext uri="{9D8B030D-6E8A-4147-A177-3AD203B41FA5}">
                      <a16:colId xmlns:a16="http://schemas.microsoft.com/office/drawing/2014/main" val="3639829030"/>
                    </a:ext>
                  </a:extLst>
                </a:gridCol>
                <a:gridCol w="1527777">
                  <a:extLst>
                    <a:ext uri="{9D8B030D-6E8A-4147-A177-3AD203B41FA5}">
                      <a16:colId xmlns:a16="http://schemas.microsoft.com/office/drawing/2014/main" val="2830906480"/>
                    </a:ext>
                  </a:extLst>
                </a:gridCol>
                <a:gridCol w="1402776">
                  <a:extLst>
                    <a:ext uri="{9D8B030D-6E8A-4147-A177-3AD203B41FA5}">
                      <a16:colId xmlns:a16="http://schemas.microsoft.com/office/drawing/2014/main" val="2424186237"/>
                    </a:ext>
                  </a:extLst>
                </a:gridCol>
              </a:tblGrid>
              <a:tr h="2868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 COMPARATIVO DESPESAS REALIZADAS POR UNIDADE ORÇAMENTARIA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80820"/>
                  </a:ext>
                </a:extLst>
              </a:tr>
              <a:tr h="549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SETOR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3° QUADRIMESTRE 2020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3º QUADRIMESTRE DE 2021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effectLst/>
                        </a:rPr>
                        <a:t> DIFERENÇA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836087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CAMARA DE VEREADORES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1.316.665,41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1.414.046,01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97.380,60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334989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GABINETE DO PREFEITO E VICE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    554.385,68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490.980,29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        63.405,39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41248"/>
                  </a:ext>
                </a:extLst>
              </a:tr>
              <a:tr h="269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SECRETARIA DE ADMINISTRAÇÃO E GESTÃO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2.628.203,30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2.762.912,51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134.709,21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78414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SECRETARIA DE EDUCAÇÃO, CULTURA E ESPORTES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9.464.724,57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13.689.826,83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4.225.102,26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08972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SECRETARIA DE TRANSPORTES, OBRAS E URBANISMO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3.957.583,65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5.513.594,94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1.556.011,29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24293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MUNICIPAL DE SAÚDE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9.751.083,50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11.350.591,67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1.599.508,17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638031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ENCARGOS GERAIS DO MUNICÍPIO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    483.155,40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539.454,91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56.299,51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393708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FUMDEC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         5.407,10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115.360,26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109.953,16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51073"/>
                  </a:ext>
                </a:extLst>
              </a:tr>
              <a:tr h="2283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DA INFÂNCIA E ADOLESCENCIA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        2.179,25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          2.179,25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354130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AGROPECUÁRIO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    818.935,03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1.636.919,52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817.984,49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333164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DO MEIO AMBIENTE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      28.600,00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31.440,80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2.840,80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320035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>
                          <a:effectLst/>
                        </a:rPr>
                        <a:t> FUNDO MUNICIPAL DA CULTURA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    246.835,13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332.074,10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85.238,97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301023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SECRETARIA DE PLANEJAMENTO E GESTÃO DE PROJETOS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    160.003,70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164.207,28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4.203,58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02647"/>
                  </a:ext>
                </a:extLst>
              </a:tr>
              <a:tr h="4410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MUNICIPAL DE PAVIMENTAÇÃO DE VIAS PÚBLICAS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    366.267,69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2.645.900,01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2.279.632,32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94479"/>
                  </a:ext>
                </a:extLst>
              </a:tr>
              <a:tr h="3320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MUNICIPAL DE SANEAMENTO BÁSICO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1.002.731,42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855.411,16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     147.320,26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884660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SERVIÇOS DE UTILIDADE PÚBLICA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          334.636,03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336.938,86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2.302,83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796237"/>
                  </a:ext>
                </a:extLst>
              </a:tr>
              <a:tr h="1886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MUNICIPAL DO IDOSO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             420,00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420,00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079707"/>
                  </a:ext>
                </a:extLst>
              </a:tr>
              <a:tr h="328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 FUNDO MUNICIPAL DE ASSISTÊNCIA SOCIAL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  1.149.818,61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1.495.352,09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345.533,48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10214"/>
                  </a:ext>
                </a:extLst>
              </a:tr>
              <a:tr h="24335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>
                          <a:effectLst/>
                        </a:rPr>
                        <a:t> TOTAL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     32.271.635,47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43.375.011,24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11.103.375,77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17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6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3284CA1-C181-4E1E-83D0-E3256DA99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275307"/>
              </p:ext>
            </p:extLst>
          </p:nvPr>
        </p:nvGraphicFramePr>
        <p:xfrm>
          <a:off x="395536" y="260648"/>
          <a:ext cx="8280920" cy="553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E45EA8A-8ADD-4E40-897D-EA4536C95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9" y="5517232"/>
            <a:ext cx="3816424" cy="134076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D7EBA19-2E14-46E7-8460-22B2EB437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1150"/>
              </p:ext>
            </p:extLst>
          </p:nvPr>
        </p:nvGraphicFramePr>
        <p:xfrm>
          <a:off x="457200" y="260648"/>
          <a:ext cx="8229600" cy="4791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6527579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2389073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40044183"/>
                    </a:ext>
                  </a:extLst>
                </a:gridCol>
                <a:gridCol w="1409755">
                  <a:extLst>
                    <a:ext uri="{9D8B030D-6E8A-4147-A177-3AD203B41FA5}">
                      <a16:colId xmlns:a16="http://schemas.microsoft.com/office/drawing/2014/main" val="655332060"/>
                    </a:ext>
                  </a:extLst>
                </a:gridCol>
                <a:gridCol w="688821">
                  <a:extLst>
                    <a:ext uri="{9D8B030D-6E8A-4147-A177-3AD203B41FA5}">
                      <a16:colId xmlns:a16="http://schemas.microsoft.com/office/drawing/2014/main" val="2472408424"/>
                    </a:ext>
                  </a:extLst>
                </a:gridCol>
              </a:tblGrid>
              <a:tr h="47049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  COMPARATIVO DESPESAS POR MODALIDADE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86917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 MODALIDADE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 3° QUADRIMESTRE 2020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 3º QUADRIMESTRE DE 2021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 DIFERENÇA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 %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810327"/>
                  </a:ext>
                </a:extLst>
              </a:tr>
              <a:tr h="399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 PESSOAL E ENCARGOS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17.029.433,77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16.938.382,27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-    91.051,50 </a:t>
                      </a:r>
                      <a:endParaRPr lang="pt-B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39,05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438176"/>
                  </a:ext>
                </a:extLst>
              </a:tr>
              <a:tr h="399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 DESPESAS COM MANUTENÇÃO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13.452.936,91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17.856.346,94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4.403.410,03 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41,17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969115"/>
                  </a:ext>
                </a:extLst>
              </a:tr>
              <a:tr h="399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 INVESTIMENTOS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4.015.873,01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8.374.232,93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4.358.359,92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19,31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41693"/>
                  </a:ext>
                </a:extLst>
              </a:tr>
              <a:tr h="399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 ENCARGOS DA DIVIDA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      11.299,12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    56.071,40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       44.772,28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 0,13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42333"/>
                  </a:ext>
                </a:extLst>
              </a:tr>
              <a:tr h="6375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 AMORTIZAÇÃO DA DIVIDA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                     -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    62.977,70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       62.977,70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 0,15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28221"/>
                  </a:ext>
                </a:extLst>
              </a:tr>
              <a:tr h="6375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 AQUISIÇÃO DE IMÓVEIS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                    -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     87.000,00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    87.000,00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 0,20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428675"/>
                  </a:ext>
                </a:extLst>
              </a:tr>
              <a:tr h="294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335841"/>
                  </a:ext>
                </a:extLst>
              </a:tr>
              <a:tr h="399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effectLst/>
                        </a:rPr>
                        <a:t> TOTAL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 34.509.542,81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    43.375.011,24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100,00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3" marR="9063" marT="9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6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6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42D9D53-2A53-4529-A904-6B15AF2C5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284773"/>
              </p:ext>
            </p:extLst>
          </p:nvPr>
        </p:nvGraphicFramePr>
        <p:xfrm>
          <a:off x="539552" y="332656"/>
          <a:ext cx="7992888" cy="545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0AE6288-8D81-4569-A06E-5C8BBB68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5517232"/>
            <a:ext cx="38164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4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026B425-1B98-4C86-BE5D-1D1653DD8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37099"/>
              </p:ext>
            </p:extLst>
          </p:nvPr>
        </p:nvGraphicFramePr>
        <p:xfrm>
          <a:off x="395536" y="260648"/>
          <a:ext cx="5112568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961">
                  <a:extLst>
                    <a:ext uri="{9D8B030D-6E8A-4147-A177-3AD203B41FA5}">
                      <a16:colId xmlns:a16="http://schemas.microsoft.com/office/drawing/2014/main" val="1493985215"/>
                    </a:ext>
                  </a:extLst>
                </a:gridCol>
                <a:gridCol w="2461607">
                  <a:extLst>
                    <a:ext uri="{9D8B030D-6E8A-4147-A177-3AD203B41FA5}">
                      <a16:colId xmlns:a16="http://schemas.microsoft.com/office/drawing/2014/main" val="413763343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RECEITAS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43.483.326,66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8289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DESPESAS EMPENHADAS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43.375.011,24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770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SUPERAVIT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R$               108.315,42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117843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18EC625-9B0D-4FAD-9F7B-B1DF5AFF7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717272"/>
              </p:ext>
            </p:extLst>
          </p:nvPr>
        </p:nvGraphicFramePr>
        <p:xfrm>
          <a:off x="395536" y="1268760"/>
          <a:ext cx="8208911" cy="461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BD95C69-1003-461E-9FF2-1C9D5B44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5602263"/>
            <a:ext cx="38164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AD09788-0180-40B6-837C-29E04D026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12900"/>
              </p:ext>
            </p:extLst>
          </p:nvPr>
        </p:nvGraphicFramePr>
        <p:xfrm>
          <a:off x="395536" y="260648"/>
          <a:ext cx="5544616" cy="792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617">
                  <a:extLst>
                    <a:ext uri="{9D8B030D-6E8A-4147-A177-3AD203B41FA5}">
                      <a16:colId xmlns:a16="http://schemas.microsoft.com/office/drawing/2014/main" val="3507638520"/>
                    </a:ext>
                  </a:extLst>
                </a:gridCol>
                <a:gridCol w="2780999">
                  <a:extLst>
                    <a:ext uri="{9D8B030D-6E8A-4147-A177-3AD203B41FA5}">
                      <a16:colId xmlns:a16="http://schemas.microsoft.com/office/drawing/2014/main" val="3957092241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RECEITAS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43.483.326,66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6043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DESPESAS LIQUIDADAS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39.776.588,64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5158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SUPERÁVIT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  3.706.738,02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703803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51A748C-344B-4F26-91F6-ACBC2596E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143141"/>
              </p:ext>
            </p:extLst>
          </p:nvPr>
        </p:nvGraphicFramePr>
        <p:xfrm>
          <a:off x="395536" y="1266824"/>
          <a:ext cx="8280919" cy="453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57A5645-BE69-4694-84E5-EBB1D622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603874"/>
            <a:ext cx="38164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505896"/>
            <a:ext cx="3004026" cy="1130729"/>
          </a:xfrm>
          <a:prstGeom prst="rect">
            <a:avLst/>
          </a:prstGeom>
        </p:spPr>
      </p:pic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77272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1258891" y="476246"/>
            <a:ext cx="6913558" cy="5184776"/>
          </a:xfrm>
        </p:spPr>
        <p:txBody>
          <a:bodyPr anchorCtr="0">
            <a:normAutofit lnSpcReduction="10000"/>
          </a:bodyPr>
          <a:lstStyle/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2800" b="1" u="sng" dirty="0">
                <a:solidFill>
                  <a:srgbClr val="000000"/>
                </a:solidFill>
              </a:rPr>
              <a:t>Prestação de contas é transparência na Gestão Fiscal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2800" b="1" dirty="0">
                <a:solidFill>
                  <a:srgbClr val="000000"/>
                </a:solidFill>
              </a:rPr>
              <a:t>Art.9º da Lei Complementar nº 101, de 04 de maio de 2000.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2800" dirty="0">
                <a:solidFill>
                  <a:srgbClr val="000000"/>
                </a:solidFill>
              </a:rPr>
              <a:t>§ 4</a:t>
            </a:r>
            <a:r>
              <a:rPr lang="pt-BR" sz="2800" u="sng" baseline="30000" dirty="0">
                <a:solidFill>
                  <a:srgbClr val="000000"/>
                </a:solidFill>
              </a:rPr>
              <a:t>o</a:t>
            </a:r>
            <a:r>
              <a:rPr lang="pt-BR" sz="2800" dirty="0">
                <a:solidFill>
                  <a:srgbClr val="000000"/>
                </a:solidFill>
              </a:rPr>
              <a:t> Até o final dos meses de maio, setembro e fevereiro, o Poder Executivo demonstrará e avaliará o cumprimento das metas fiscais de cada quadrimestre, em audiência pública [...].</a:t>
            </a: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endParaRPr lang="pt-BR" sz="28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500"/>
              </a:spcBef>
            </a:pPr>
            <a:r>
              <a:rPr lang="pt-BR" sz="2000" b="1" dirty="0">
                <a:solidFill>
                  <a:srgbClr val="000000"/>
                </a:solidFill>
              </a:rPr>
              <a:t>Irani/SC, 28/02/2022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5157192"/>
            <a:ext cx="3816424" cy="13223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31640" y="1700808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COMPORTAMENTO DA </a:t>
            </a:r>
          </a:p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DESPESA</a:t>
            </a:r>
          </a:p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COM</a:t>
            </a:r>
          </a:p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PESSOAL</a:t>
            </a:r>
          </a:p>
          <a:p>
            <a:pPr algn="ctr"/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0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051050"/>
            <a:ext cx="616902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44089"/>
              </p:ext>
            </p:extLst>
          </p:nvPr>
        </p:nvGraphicFramePr>
        <p:xfrm>
          <a:off x="1415242" y="2051050"/>
          <a:ext cx="6313516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45224"/>
            <a:ext cx="3253209" cy="122413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8F32D65-CA66-4D0B-AE9F-174F5A754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649129"/>
              </p:ext>
            </p:extLst>
          </p:nvPr>
        </p:nvGraphicFramePr>
        <p:xfrm>
          <a:off x="323528" y="620688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1557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922463"/>
            <a:ext cx="62245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45224"/>
            <a:ext cx="3253209" cy="122413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261C02-C80B-459A-85F1-A45E8A51C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47404"/>
              </p:ext>
            </p:extLst>
          </p:nvPr>
        </p:nvGraphicFramePr>
        <p:xfrm>
          <a:off x="468310" y="404664"/>
          <a:ext cx="842417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661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732465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3253209" cy="122413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042D05-7645-4660-850F-8DBE7C9DE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033994"/>
              </p:ext>
            </p:extLst>
          </p:nvPr>
        </p:nvGraphicFramePr>
        <p:xfrm>
          <a:off x="238671" y="404664"/>
          <a:ext cx="850979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292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204864"/>
            <a:ext cx="5760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itchFamily="34" charset="0"/>
                <a:cs typeface="Arial" pitchFamily="34" charset="0"/>
              </a:rPr>
              <a:t>EDUCAÇÃO</a:t>
            </a:r>
          </a:p>
          <a:p>
            <a:pPr algn="ctr"/>
            <a:r>
              <a:rPr lang="pt-BR" sz="7000" b="1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A39B900-50FB-4401-972B-492E22D1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9" y="5517232"/>
            <a:ext cx="3816424" cy="134076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5A84099-4ABA-4D77-93C9-ACCECF99B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11219"/>
              </p:ext>
            </p:extLst>
          </p:nvPr>
        </p:nvGraphicFramePr>
        <p:xfrm>
          <a:off x="286853" y="17657"/>
          <a:ext cx="8497888" cy="5770558"/>
        </p:xfrm>
        <a:graphic>
          <a:graphicData uri="http://schemas.openxmlformats.org/drawingml/2006/table">
            <a:tbl>
              <a:tblPr/>
              <a:tblGrid>
                <a:gridCol w="3057125">
                  <a:extLst>
                    <a:ext uri="{9D8B030D-6E8A-4147-A177-3AD203B41FA5}">
                      <a16:colId xmlns:a16="http://schemas.microsoft.com/office/drawing/2014/main" val="150852767"/>
                    </a:ext>
                  </a:extLst>
                </a:gridCol>
                <a:gridCol w="1437808">
                  <a:extLst>
                    <a:ext uri="{9D8B030D-6E8A-4147-A177-3AD203B41FA5}">
                      <a16:colId xmlns:a16="http://schemas.microsoft.com/office/drawing/2014/main" val="2362600535"/>
                    </a:ext>
                  </a:extLst>
                </a:gridCol>
                <a:gridCol w="1398622">
                  <a:extLst>
                    <a:ext uri="{9D8B030D-6E8A-4147-A177-3AD203B41FA5}">
                      <a16:colId xmlns:a16="http://schemas.microsoft.com/office/drawing/2014/main" val="2753201151"/>
                    </a:ext>
                  </a:extLst>
                </a:gridCol>
                <a:gridCol w="1293123">
                  <a:extLst>
                    <a:ext uri="{9D8B030D-6E8A-4147-A177-3AD203B41FA5}">
                      <a16:colId xmlns:a16="http://schemas.microsoft.com/office/drawing/2014/main" val="489150651"/>
                    </a:ext>
                  </a:extLst>
                </a:gridCol>
                <a:gridCol w="1311210">
                  <a:extLst>
                    <a:ext uri="{9D8B030D-6E8A-4147-A177-3AD203B41FA5}">
                      <a16:colId xmlns:a16="http://schemas.microsoft.com/office/drawing/2014/main" val="2497207456"/>
                    </a:ext>
                  </a:extLst>
                </a:gridCol>
              </a:tblGrid>
              <a:tr h="293411"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DESPESAS REALIZADAS NO EXERCÍCIO DE 2021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068164"/>
                  </a:ext>
                </a:extLst>
              </a:tr>
              <a:tr h="6876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DESPESA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RECURSOS PRÓPRIOS ORDINÁRIOS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RECURSOS PRÓPRIOS (25% EDUCAÇÃO)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1400" u="none" strike="noStrike" dirty="0">
                          <a:effectLst/>
                        </a:rPr>
                        <a:t> RECURSOS VINCULADOS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TOTAL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5016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PESSOAL E ENCARGOS SOCIAIS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1.258.511,48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6.276.631,69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7.535.143,17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228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SUBVENÇÃO APAE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  41.000,00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41.000,00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51567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DIÁRIAS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  2.088,00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2.088,00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84273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AUXÍLIO FINANSEIRO ESTUDANTES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  10.650,00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10.650,00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1702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MATERIAL DE CONSUMO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464.405,05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516.717,58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255.411,80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1.236.534,43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14680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Combustível e Lubrificantes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81.918,83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     55,00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81.973,83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70325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Gás de Cozinha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    5.939,79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13.250,10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19.189,89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12325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Generos Alimentícios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458.465,26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  6.781,84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141.758,30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607.005,40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9384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Material Educativo e Esportivo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43.824,87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43.101,08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86.925,95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6659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Material de Expediente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26.422,15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10.268,29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36.690,44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7094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Material de Copa e Cozinha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   4.583,26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   639,84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5.223,10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05522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Material de Limpeza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83.974,34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22.425,87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106.400,21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41780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Uniformes e Tecidos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128.672,58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128.672,58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02958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Manutenção de Bens Imóveis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34.337,89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11.596,47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45.934,36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14163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Manutenção de Bens Móveis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11.792,12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15.919,45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27.711,57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82694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Material de Proteção e Segurança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12.977,71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12.977,71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6118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Manutenção de Veículos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46.839,98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9.095,50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55.935,48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76209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Outros Materiais de Consumo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21.341,91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   552,00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21.893,91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11493"/>
                  </a:ext>
                </a:extLst>
              </a:tr>
              <a:tr h="2292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MATERIAL DE DISTRIBUIÇÃO GRATUÍTA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65.648,72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 1.041,12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66.689,84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71103"/>
                  </a:ext>
                </a:extLst>
              </a:tr>
              <a:tr h="3072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PASSAGENS E DESPESAS COM LOCOMOÇÃO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  3.441,37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3.441,37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7" marR="7457" marT="745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7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1EA2BF-1EDC-4990-8212-2D48411CE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63270"/>
              </p:ext>
            </p:extLst>
          </p:nvPr>
        </p:nvGraphicFramePr>
        <p:xfrm>
          <a:off x="323850" y="188640"/>
          <a:ext cx="8496300" cy="5816100"/>
        </p:xfrm>
        <a:graphic>
          <a:graphicData uri="http://schemas.openxmlformats.org/drawingml/2006/table">
            <a:tbl>
              <a:tblPr/>
              <a:tblGrid>
                <a:gridCol w="3060740">
                  <a:extLst>
                    <a:ext uri="{9D8B030D-6E8A-4147-A177-3AD203B41FA5}">
                      <a16:colId xmlns:a16="http://schemas.microsoft.com/office/drawing/2014/main" val="3983079872"/>
                    </a:ext>
                  </a:extLst>
                </a:gridCol>
                <a:gridCol w="1435638">
                  <a:extLst>
                    <a:ext uri="{9D8B030D-6E8A-4147-A177-3AD203B41FA5}">
                      <a16:colId xmlns:a16="http://schemas.microsoft.com/office/drawing/2014/main" val="786720942"/>
                    </a:ext>
                  </a:extLst>
                </a:gridCol>
                <a:gridCol w="1396511">
                  <a:extLst>
                    <a:ext uri="{9D8B030D-6E8A-4147-A177-3AD203B41FA5}">
                      <a16:colId xmlns:a16="http://schemas.microsoft.com/office/drawing/2014/main" val="2341553744"/>
                    </a:ext>
                  </a:extLst>
                </a:gridCol>
                <a:gridCol w="1291172">
                  <a:extLst>
                    <a:ext uri="{9D8B030D-6E8A-4147-A177-3AD203B41FA5}">
                      <a16:colId xmlns:a16="http://schemas.microsoft.com/office/drawing/2014/main" val="444453488"/>
                    </a:ext>
                  </a:extLst>
                </a:gridCol>
                <a:gridCol w="1312239">
                  <a:extLst>
                    <a:ext uri="{9D8B030D-6E8A-4147-A177-3AD203B41FA5}">
                      <a16:colId xmlns:a16="http://schemas.microsoft.com/office/drawing/2014/main" val="311881807"/>
                    </a:ext>
                  </a:extLst>
                </a:gridCol>
              </a:tblGrid>
              <a:tr h="25238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SERVIÇOS DE TERCEIROS PESSOA FÍSICA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         364,00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211.382,63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31.465,80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243.212,43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70796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Serviços Técnicos Profissionais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    1.100,00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1.100,00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69844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Estagiários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198.665,33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198.665,33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71896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Locação de Imóveis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11.617,30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31.465,80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43.083,10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36462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Outros Serviços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     364,00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 364,00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909642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SERVIÇOS DE TERCEIROS PESSOA JURÍDICAS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274.846,64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970.074,75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380.062,05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1.624.983,44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44823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Serviços Tecnicos Profissionais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2.018,00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 467,50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2.485,50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26824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Locação de Maquinas e Equipamentos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2.583,12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21.630,76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24.213,88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81681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Manutenção de Imóveis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35.938,63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 5.293,10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41.231,73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96555"/>
                  </a:ext>
                </a:extLst>
              </a:tr>
              <a:tr h="3256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Manutenção de Maquinas e Equipamentos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1.528,00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11.310,87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12.838,87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81204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Manutenção de Veículos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20.840,37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6.825,60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27.665,97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46515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Transporte Escolar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274.846,64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755.812,51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289.748,12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1.320.407,27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98058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Serviço de Energia Elétrica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48.803,52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23.222,50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72.026,02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29244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Serviço de Água e Esgoto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32.653,30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14.683,85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47.337,15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17653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Serviço de Seleção e Treinamento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15.572,90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4.900,00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20.472,90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11601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Seguros em geral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35.032,40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35.032,40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21484"/>
                  </a:ext>
                </a:extLst>
              </a:tr>
              <a:tr h="2327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Outros Serviços de Terceiros - Pessoa Jurídica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19.292,00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1.979,75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21.271,75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67199"/>
                  </a:ext>
                </a:extLst>
              </a:tr>
              <a:tr h="34116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SERVIÇOS DE TECNOLOGIA DA INFORMAÇÃO E COMUNICAÇÃO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42.951,93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17.390,00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60.341,93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76875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Locação de Softwear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17.933,40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17.933,40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2530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Serviço de Telefonia (Fixa e Móvel)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    816,10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     816,10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76799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Serviços Proficionais de TIC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6.746,52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 240,00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6.986,52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49318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Outros Serviços de TIC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17.455,91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17.150,00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34.605,91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6104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AUXILIO ALIMENTAÇÃO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54.179,06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204.305,55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258.484,61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13641"/>
                  </a:ext>
                </a:extLst>
              </a:tr>
              <a:tr h="3256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OBRIGAÇÕES TRIBUTARIAS E CONTRIBUTIVAS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12.576,37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12.576,37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5440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INDENIZAÇÕES E RESTITUIÇÕES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     6.489,00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        106,47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   6.595,47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7309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OBRAS E INSTALAÇÕES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399.989,98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703.019,53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1.103.009,51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9047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EQUIPAMENTOS MATERIAIS PERMANTES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620.291,18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400.998,20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1.021.289,38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77653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AQUISIÇÃO DE IMÓVEIS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87.000,00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         87.000,00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39959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     797.754,69 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   4.157.959,52 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   8.357.325,74 </a:t>
                      </a:r>
                      <a:endParaRPr lang="pt-B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   13.313.039,95 </a:t>
                      </a:r>
                      <a:endParaRPr lang="pt-B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0069"/>
                  </a:ext>
                </a:extLst>
              </a:tr>
              <a:tr h="173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9" marR="5899" marT="589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5452"/>
                  </a:ext>
                </a:extLst>
              </a:tr>
            </a:tbl>
          </a:graphicData>
        </a:graphic>
      </p:graphicFrame>
      <p:pic>
        <p:nvPicPr>
          <p:cNvPr id="4" name="Imagem 4">
            <a:extLst>
              <a:ext uri="{FF2B5EF4-FFF2-40B4-BE49-F238E27FC236}">
                <a16:creationId xmlns:a16="http://schemas.microsoft.com/office/drawing/2014/main" id="{42F7E6BD-F600-4162-A7B3-A5B69E29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848350"/>
            <a:ext cx="3384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07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A351DF8-B4D0-43F2-918B-F7AD2780B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93918"/>
              </p:ext>
            </p:extLst>
          </p:nvPr>
        </p:nvGraphicFramePr>
        <p:xfrm>
          <a:off x="5364088" y="116632"/>
          <a:ext cx="3538736" cy="1440159"/>
        </p:xfrm>
        <a:graphic>
          <a:graphicData uri="http://schemas.openxmlformats.org/drawingml/2006/table">
            <a:tbl>
              <a:tblPr/>
              <a:tblGrid>
                <a:gridCol w="2161303">
                  <a:extLst>
                    <a:ext uri="{9D8B030D-6E8A-4147-A177-3AD203B41FA5}">
                      <a16:colId xmlns:a16="http://schemas.microsoft.com/office/drawing/2014/main" val="1918962054"/>
                    </a:ext>
                  </a:extLst>
                </a:gridCol>
                <a:gridCol w="1377433">
                  <a:extLst>
                    <a:ext uri="{9D8B030D-6E8A-4147-A177-3AD203B41FA5}">
                      <a16:colId xmlns:a16="http://schemas.microsoft.com/office/drawing/2014/main" val="2497059933"/>
                    </a:ext>
                  </a:extLst>
                </a:gridCol>
              </a:tblGrid>
              <a:tr h="4800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PESSOAL E ENCARGOS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7.535.143,17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13893"/>
                  </a:ext>
                </a:extLst>
              </a:tr>
              <a:tr h="4800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CUSTEIO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3.566.597,89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"/>
                  </a:ext>
                </a:extLst>
              </a:tr>
              <a:tr h="4800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INVESTIMENTOS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      2.211.298,89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92216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BE13034C-6D9E-42D1-A2B1-9920EE54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2" y="116632"/>
            <a:ext cx="6809822" cy="4913802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:a16="http://schemas.microsoft.com/office/drawing/2014/main" id="{311D3B5A-41D1-4F54-A865-62CC09CE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301208"/>
            <a:ext cx="3384550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62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06771C-44B0-4711-BE65-13724B43A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32360"/>
              </p:ext>
            </p:extLst>
          </p:nvPr>
        </p:nvGraphicFramePr>
        <p:xfrm>
          <a:off x="457200" y="244475"/>
          <a:ext cx="8229600" cy="5147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860">
                  <a:extLst>
                    <a:ext uri="{9D8B030D-6E8A-4147-A177-3AD203B41FA5}">
                      <a16:colId xmlns:a16="http://schemas.microsoft.com/office/drawing/2014/main" val="3485082780"/>
                    </a:ext>
                  </a:extLst>
                </a:gridCol>
                <a:gridCol w="1477982">
                  <a:extLst>
                    <a:ext uri="{9D8B030D-6E8A-4147-A177-3AD203B41FA5}">
                      <a16:colId xmlns:a16="http://schemas.microsoft.com/office/drawing/2014/main" val="4095199470"/>
                    </a:ext>
                  </a:extLst>
                </a:gridCol>
                <a:gridCol w="1431504">
                  <a:extLst>
                    <a:ext uri="{9D8B030D-6E8A-4147-A177-3AD203B41FA5}">
                      <a16:colId xmlns:a16="http://schemas.microsoft.com/office/drawing/2014/main" val="2736386554"/>
                    </a:ext>
                  </a:extLst>
                </a:gridCol>
                <a:gridCol w="1329254">
                  <a:extLst>
                    <a:ext uri="{9D8B030D-6E8A-4147-A177-3AD203B41FA5}">
                      <a16:colId xmlns:a16="http://schemas.microsoft.com/office/drawing/2014/main" val="3803148631"/>
                    </a:ext>
                  </a:extLst>
                </a:gridCol>
              </a:tblGrid>
              <a:tr h="2974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DESPESAS POR FUNÇÃO REALIZADAS NO EXERCÍCIO DE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00468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DESPESA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EMPENHADA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LIQUIDADA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PAGA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04854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DESPESA TOTAL COM EDUCAÇÃO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13.313.039,95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11.840.861,70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11.590.446,56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567681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MERENDA ESCOLAR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 613.016,35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611.938,77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602.103,88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647604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ENSINO FUNDAMENTAL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5.401.924,94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4.672.000,07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4.604.421,25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994110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TRANSPORTE ESCOLAR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1.453.460,83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1.431.586,10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1.347.383,96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919946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TRANSPORTE DE ACADEMICOS E ENSINO TÉCNICO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 285.496,64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284.246,64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270.817,37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8772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EDUCAÇÃO INFANTIL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4.552.378,31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3.834.745,68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3.788.568,05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022581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EDUCAÇÃO DE JOVENS E ADULTOS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   31.774,64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  31.774,64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31.516,86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111854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EDUCAÇÃO ESPECIAL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 154.945,07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154.945,07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153.358,17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267580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SECRETARIA DA EDUCAÇÃO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820.043,17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819.624,73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792.277,02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213345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% APLICADO EM EDUCAÇÃO 3º QUADRIMESTRE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31,04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              30,06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29,03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10383"/>
                  </a:ext>
                </a:extLst>
              </a:tr>
              <a:tr h="76223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RECEITA DE IMPOSTOS E TRANSFERENCIAS CONSTITUCIONAIS, BASE DE CALCULO PARA EDUCAÇÃO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        30.417.609,12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       30.417.609,12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    30.417.609,12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267772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u="none" strike="noStrike" dirty="0">
                          <a:effectLst/>
                        </a:rPr>
                        <a:t>VALOR MÍNIMO À SER APLICADO EM EDUCAÇÃO 25%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7.604.402,28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7.604.402,28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7.604.402,28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407011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VALOR APLICADO EM EDUCAÇÃO RECURSOS DE IMPOSTOS E TRANSFERÊNCIAS CONSTITUCIONAIS MAIS RETENÇÃO PARA FUNDEB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          9.440.522,33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         9.143.880,33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      8.831.142,36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80334"/>
                  </a:ext>
                </a:extLst>
              </a:tr>
              <a:tr h="2323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DIFERÊNÇA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1.836.120,05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1.539.478,05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      1.226.740,08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5" marR="9295" marT="92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53229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D3193E7-50EE-4672-9296-9803CF17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5426994"/>
            <a:ext cx="325554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0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79872" y="5732465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903" y="2331115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APLICAÇÕES </a:t>
            </a:r>
          </a:p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FUNDEB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1259632" y="836712"/>
            <a:ext cx="6913558" cy="4032448"/>
          </a:xfrm>
        </p:spPr>
        <p:txBody>
          <a:bodyPr anchorCtr="0"/>
          <a:lstStyle/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pt-BR" sz="5400" b="1" dirty="0">
              <a:solidFill>
                <a:srgbClr val="000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pt-BR" sz="5400" b="1" dirty="0">
              <a:solidFill>
                <a:srgbClr val="000000"/>
              </a:solidFill>
            </a:endParaRP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5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COMPORTAMENTO 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5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</a:t>
            </a:r>
          </a:p>
          <a:p>
            <a:pPr lvl="0" algn="ctr" hangingPunct="1">
              <a:lnSpc>
                <a:spcPct val="80000"/>
              </a:lnSpc>
              <a:spcBef>
                <a:spcPts val="700"/>
              </a:spcBef>
            </a:pPr>
            <a:r>
              <a:rPr lang="pt-BR" sz="5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RECEITA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9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0878308"/>
              </p:ext>
            </p:extLst>
          </p:nvPr>
        </p:nvGraphicFramePr>
        <p:xfrm>
          <a:off x="457200" y="260649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05264"/>
            <a:ext cx="325320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3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3253209" cy="1224136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D3407F7-62EF-4005-A555-DDA4D09AB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16168"/>
              </p:ext>
            </p:extLst>
          </p:nvPr>
        </p:nvGraphicFramePr>
        <p:xfrm>
          <a:off x="418873" y="3429726"/>
          <a:ext cx="7199313" cy="2065783"/>
        </p:xfrm>
        <a:graphic>
          <a:graphicData uri="http://schemas.openxmlformats.org/drawingml/2006/table">
            <a:tbl>
              <a:tblPr/>
              <a:tblGrid>
                <a:gridCol w="2482565">
                  <a:extLst>
                    <a:ext uri="{9D8B030D-6E8A-4147-A177-3AD203B41FA5}">
                      <a16:colId xmlns:a16="http://schemas.microsoft.com/office/drawing/2014/main" val="133118428"/>
                    </a:ext>
                  </a:extLst>
                </a:gridCol>
                <a:gridCol w="2358374">
                  <a:extLst>
                    <a:ext uri="{9D8B030D-6E8A-4147-A177-3AD203B41FA5}">
                      <a16:colId xmlns:a16="http://schemas.microsoft.com/office/drawing/2014/main" val="2523204491"/>
                    </a:ext>
                  </a:extLst>
                </a:gridCol>
                <a:gridCol w="2358374">
                  <a:extLst>
                    <a:ext uri="{9D8B030D-6E8A-4147-A177-3AD203B41FA5}">
                      <a16:colId xmlns:a16="http://schemas.microsoft.com/office/drawing/2014/main" val="2741819054"/>
                    </a:ext>
                  </a:extLst>
                </a:gridCol>
              </a:tblGrid>
              <a:tr h="319495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FUNDEB RECEBIDO POR ALUNO/ANO (PORTARIA INTERMINISTERIAL 10/2021)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02642"/>
                  </a:ext>
                </a:extLst>
              </a:tr>
              <a:tr h="319495"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EDUCAÇÃO INFANTIL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CRECHE INTEGRAL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 R$                            6.519,99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46024"/>
                  </a:ext>
                </a:extLst>
              </a:tr>
              <a:tr h="319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CRECHE PARCIAL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 R$                            6.018,46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67471"/>
                  </a:ext>
                </a:extLst>
              </a:tr>
              <a:tr h="3194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PRÉ-ESCOLA PARCIAL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 R$                            5.516,92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846454"/>
                  </a:ext>
                </a:extLst>
              </a:tr>
              <a:tr h="319495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ENSINO FUNDAMENTAL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SÉRIES INICIAIS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 R$                            5.015,38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19351"/>
                  </a:ext>
                </a:extLst>
              </a:tr>
              <a:tr h="4683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SÉRIES FINAIS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 R$                            5.516,92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278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7CB06B6-9A09-4B75-91F9-5F5A3E588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02439"/>
              </p:ext>
            </p:extLst>
          </p:nvPr>
        </p:nvGraphicFramePr>
        <p:xfrm>
          <a:off x="418873" y="908720"/>
          <a:ext cx="8064895" cy="2376262"/>
        </p:xfrm>
        <a:graphic>
          <a:graphicData uri="http://schemas.openxmlformats.org/drawingml/2006/table">
            <a:tbl>
              <a:tblPr/>
              <a:tblGrid>
                <a:gridCol w="3044309">
                  <a:extLst>
                    <a:ext uri="{9D8B030D-6E8A-4147-A177-3AD203B41FA5}">
                      <a16:colId xmlns:a16="http://schemas.microsoft.com/office/drawing/2014/main" val="3414466623"/>
                    </a:ext>
                  </a:extLst>
                </a:gridCol>
                <a:gridCol w="2510293">
                  <a:extLst>
                    <a:ext uri="{9D8B030D-6E8A-4147-A177-3AD203B41FA5}">
                      <a16:colId xmlns:a16="http://schemas.microsoft.com/office/drawing/2014/main" val="3281961743"/>
                    </a:ext>
                  </a:extLst>
                </a:gridCol>
                <a:gridCol w="2510293">
                  <a:extLst>
                    <a:ext uri="{9D8B030D-6E8A-4147-A177-3AD203B41FA5}">
                      <a16:colId xmlns:a16="http://schemas.microsoft.com/office/drawing/2014/main" val="4017058455"/>
                    </a:ext>
                  </a:extLst>
                </a:gridCol>
              </a:tblGrid>
              <a:tr h="67351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ATÉ TERCEIRO QUADRIMESTRE 2020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ATÉ TERCEIRO QUADRIMESTRE 2021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40023"/>
                  </a:ext>
                </a:extLst>
              </a:tr>
              <a:tr h="425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FUNDEB RECEBIDO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5.463.901,33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6.727.237,44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9162"/>
                  </a:ext>
                </a:extLst>
              </a:tr>
              <a:tr h="425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FUNDEB RETIDO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4.161.036,28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5.192.581,25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61581"/>
                  </a:ext>
                </a:extLst>
              </a:tr>
              <a:tr h="425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GANHO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1.302.865,05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1.534.656,19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95190"/>
                  </a:ext>
                </a:extLst>
              </a:tr>
              <a:tr h="425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RENDIMENTOS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       1.695,57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19.601,23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7299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77F14CB-5544-4E5D-98E0-A56EC2A308DD}"/>
              </a:ext>
            </a:extLst>
          </p:cNvPr>
          <p:cNvSpPr txBox="1"/>
          <p:nvPr/>
        </p:nvSpPr>
        <p:spPr>
          <a:xfrm>
            <a:off x="3105980" y="366932"/>
            <a:ext cx="1610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</a:rPr>
              <a:t>FUNDEB</a:t>
            </a:r>
          </a:p>
        </p:txBody>
      </p:sp>
    </p:spTree>
    <p:extLst>
      <p:ext uri="{BB962C8B-B14F-4D97-AF65-F5344CB8AC3E}">
        <p14:creationId xmlns:p14="http://schemas.microsoft.com/office/powerpoint/2010/main" val="688746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93" y="5602542"/>
            <a:ext cx="3253209" cy="1224136"/>
          </a:xfrm>
          <a:prstGeom prst="rect">
            <a:avLst/>
          </a:prstGeom>
        </p:spPr>
      </p:pic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486F99FF-252E-4345-9F67-F5DB8B25F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02951"/>
              </p:ext>
            </p:extLst>
          </p:nvPr>
        </p:nvGraphicFramePr>
        <p:xfrm>
          <a:off x="282575" y="354013"/>
          <a:ext cx="857885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hart" r:id="rId4" imgW="8582092" imgH="5438775" progId="Excel.Chart.8">
                  <p:embed/>
                </p:oleObj>
              </mc:Choice>
              <mc:Fallback>
                <p:oleObj name="Chart" r:id="rId4" imgW="8582092" imgH="5438775" progId="Excel.Chart.8">
                  <p:embed/>
                  <p:pic>
                    <p:nvPicPr>
                      <p:cNvPr id="11267" name="Gráfico 4">
                        <a:extLst>
                          <a:ext uri="{FF2B5EF4-FFF2-40B4-BE49-F238E27FC236}">
                            <a16:creationId xmlns:a16="http://schemas.microsoft.com/office/drawing/2014/main" id="{0EE99B8F-6025-4526-85F5-7903989E0E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354013"/>
                        <a:ext cx="8578850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59226"/>
            <a:ext cx="3757265" cy="1582142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873EA2-D62C-40FB-AF0D-27A5A71B5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58580"/>
              </p:ext>
            </p:extLst>
          </p:nvPr>
        </p:nvGraphicFramePr>
        <p:xfrm>
          <a:off x="395536" y="404664"/>
          <a:ext cx="8352928" cy="4043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8032">
                  <a:extLst>
                    <a:ext uri="{9D8B030D-6E8A-4147-A177-3AD203B41FA5}">
                      <a16:colId xmlns:a16="http://schemas.microsoft.com/office/drawing/2014/main" val="62370335"/>
                    </a:ext>
                  </a:extLst>
                </a:gridCol>
                <a:gridCol w="2824896">
                  <a:extLst>
                    <a:ext uri="{9D8B030D-6E8A-4147-A177-3AD203B41FA5}">
                      <a16:colId xmlns:a16="http://schemas.microsoft.com/office/drawing/2014/main" val="1274908416"/>
                    </a:ext>
                  </a:extLst>
                </a:gridCol>
              </a:tblGrid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RECEBIDO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            6.727.237,44 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953731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RENDIMENTOS</a:t>
                      </a:r>
                      <a:endParaRPr lang="pt-BR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                  19.601,23 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483626"/>
                  </a:ext>
                </a:extLst>
              </a:tr>
              <a:tr h="472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RECEITA TOTAL FUNDEB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6.746.838,67 </a:t>
                      </a:r>
                      <a:endParaRPr lang="pt-BR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030713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APLICADO FOLHA DO MAGISTÉRIO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            5.445.500,09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39906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OUTROS GASTOS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               916.200,22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28778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DESPESA COM FUNDEB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6.361.700,31 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859543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SALDO DISPONÍVEL</a:t>
                      </a:r>
                      <a:endParaRPr lang="pt-BR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 R$         385.138,36 </a:t>
                      </a:r>
                      <a:endParaRPr lang="pt-BR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843696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FUNDEB 70%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80,71%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883520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FUNDEB 30%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13,58%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77889"/>
                  </a:ext>
                </a:extLst>
              </a:tr>
              <a:tr h="396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SALDO DISPONÍVEL</a:t>
                      </a:r>
                      <a:endParaRPr lang="pt-BR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5,71%</a:t>
                      </a:r>
                      <a:endParaRPr lang="pt-BR" sz="18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3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02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42246"/>
            <a:ext cx="2965177" cy="11157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BC353E6-F2EE-48A4-8912-F0C06179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725816" cy="53196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52710"/>
            <a:ext cx="2893169" cy="1088658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0F6B6D5-DA5D-4D53-B718-4B288980C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29897"/>
              </p:ext>
            </p:extLst>
          </p:nvPr>
        </p:nvGraphicFramePr>
        <p:xfrm>
          <a:off x="238671" y="404813"/>
          <a:ext cx="8400504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7210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0" y="5805264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04254" y="2454200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itchFamily="34" charset="0"/>
                <a:cs typeface="Arial" pitchFamily="34" charset="0"/>
              </a:rPr>
              <a:t>SAÚDE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469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86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63" y="5733256"/>
            <a:ext cx="3253209" cy="129614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F3D4F4F-78D4-4B02-924C-DDD6FC4B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8856984" cy="55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2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468311" y="5949280"/>
            <a:ext cx="3887666" cy="288032"/>
          </a:xfrm>
        </p:spPr>
        <p:txBody>
          <a:bodyPr anchorCtr="0">
            <a:normAutofit fontScale="90000"/>
          </a:bodyPr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69342"/>
            <a:ext cx="2893169" cy="1088658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2B14BB4-3280-4533-9B43-392562F33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256200"/>
              </p:ext>
            </p:extLst>
          </p:nvPr>
        </p:nvGraphicFramePr>
        <p:xfrm>
          <a:off x="179512" y="404665"/>
          <a:ext cx="864095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349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73689"/>
              </p:ext>
            </p:extLst>
          </p:nvPr>
        </p:nvGraphicFramePr>
        <p:xfrm>
          <a:off x="323528" y="476669"/>
          <a:ext cx="8568952" cy="4951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78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>
                          <a:effectLst/>
                        </a:rPr>
                        <a:t> RELATÓRIO DE UNIDADES DE SAÚDE DE IRANI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>
                          <a:effectLst/>
                        </a:rPr>
                        <a:t>PROCEDIMENTO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effectLst/>
                        </a:rPr>
                        <a:t>1º QUADR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effectLst/>
                        </a:rPr>
                        <a:t>2º QUADR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effectLst/>
                        </a:rPr>
                        <a:t>3º QUADR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Consultas/Procedimentos Médicos ESF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8.355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6.625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14.980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6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Consultas Médicas Clínico Geral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 dirty="0">
                          <a:effectLst/>
                        </a:rPr>
                        <a:t>504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576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1.080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 dirty="0">
                          <a:effectLst/>
                        </a:rPr>
                        <a:t>Consultas/Procedimentos Odontológicos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4.375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4.525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8.900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Consultas/Procedimentos de Enfermagem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10.930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6.060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16.990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Atendimento/Procedimento Téc. Em Enfermagem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19.905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16.808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36.713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Consultas Psicológicas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288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425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713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Consultas Nutricionista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111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   71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182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Atendimentos Assistente Social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129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155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284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Consultas/Sessões Fisioterapia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549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      191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      740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8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u="none" strike="noStrike">
                          <a:effectLst/>
                        </a:rPr>
                        <a:t>Visitas Domiciliares ACS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u="none" strike="noStrike">
                          <a:effectLst/>
                        </a:rPr>
                        <a:t>14.250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     13.161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          27.411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17232"/>
            <a:ext cx="325320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COMPARATIVO DA RECEITA ORÇADA COM A ARRECADADA </a:t>
            </a:r>
            <a:br>
              <a:rPr lang="pt-BR" sz="2000" b="1" dirty="0"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latin typeface="Arial" pitchFamily="34" charset="0"/>
                <a:cs typeface="Arial" pitchFamily="34" charset="0"/>
              </a:rPr>
              <a:t>3° QUADRIMESTRE 2020/2021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1023963"/>
              </p:ext>
            </p:extLst>
          </p:nvPr>
        </p:nvGraphicFramePr>
        <p:xfrm>
          <a:off x="683567" y="2420886"/>
          <a:ext cx="7920881" cy="3052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86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ORÇADO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 R$             35.884.871,00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 R$            35.324.442,28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ARRECADADO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37.952.279,37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43.483.326,66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DIFERENÇA A ARRECADAR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 2.067.408,37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-R$                 8.158.884,38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44522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1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17232"/>
            <a:ext cx="3253209" cy="1224136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19113"/>
              </p:ext>
            </p:extLst>
          </p:nvPr>
        </p:nvGraphicFramePr>
        <p:xfrm>
          <a:off x="467543" y="188646"/>
          <a:ext cx="8136905" cy="540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9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>
                          <a:effectLst/>
                        </a:rPr>
                        <a:t>Atendimentos/Atividades Vigilância Sanitária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 dirty="0">
                          <a:effectLst/>
                        </a:rPr>
                        <a:t>197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189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386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>
                          <a:effectLst/>
                        </a:rPr>
                        <a:t>Atendimento Médico PA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2.547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2.025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4.572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>
                          <a:effectLst/>
                        </a:rPr>
                        <a:t>Atendimento Enfermagem PA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1.560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1.452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3.012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u="none" strike="noStrike" dirty="0">
                          <a:effectLst/>
                        </a:rPr>
                        <a:t>Atendimento Técnico em Enfermagem PA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5.517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   765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6.282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Acompanhamento Psicopedagógico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85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   297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   382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Consultas Especializadas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494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   652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1.146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Sessões de Fisioterapia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1.688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2.613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4.301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Sessões de Fisioterapia Domiciliar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818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1.245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2.063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Sessões de Fonoaudiologia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102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   192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   294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Sessões de Psicoterapia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456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1.112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1.568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82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Total de Viagens (transporte de pacientes)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393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   452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   845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43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Total de Pacientes Transportados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855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1.109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   1.964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9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Vacinas aplicadas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10.458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2.894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13.352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9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Medicamentos dispensados (unidade)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885.400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888.938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1.774.338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9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>
                          <a:effectLst/>
                        </a:rPr>
                        <a:t>Pacientes atendidos (medicamentos)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4.886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        5.191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          10.077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77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22080"/>
              </p:ext>
            </p:extLst>
          </p:nvPr>
        </p:nvGraphicFramePr>
        <p:xfrm>
          <a:off x="395536" y="260651"/>
          <a:ext cx="8568953" cy="5328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2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Exames Laboratoriais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22.164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27.696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49.860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Exames e Procedimentos Oftalmológicos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42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   69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Exames Cardiológicos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81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124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Exames e Procedimentos Otorrinolaringologia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   43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Tomografias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38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   83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Ressonâncias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47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48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   95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Ultrassonografias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208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100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308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Colonoscopias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11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   27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5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Endoscopias Digestiva Alta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20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                   43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Cintilografias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Próteses dentárias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85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184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269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8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Outros Exames/Procedimentos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u="none" strike="noStrike">
                          <a:effectLst/>
                        </a:rPr>
                        <a:t>26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36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80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500" u="none" strike="noStrike" dirty="0">
                          <a:effectLst/>
                        </a:rPr>
                        <a:t>TOTAL DE PROCEDIMENTOS REALIZADOS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997.586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985.958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1.983.544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61248"/>
            <a:ext cx="325320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4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11687"/>
            <a:ext cx="3253209" cy="12241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20F8A56-F58F-4F6E-AD1F-6384CB58C51D}"/>
              </a:ext>
            </a:extLst>
          </p:cNvPr>
          <p:cNvSpPr txBox="1"/>
          <p:nvPr/>
        </p:nvSpPr>
        <p:spPr>
          <a:xfrm>
            <a:off x="1979712" y="1700808"/>
            <a:ext cx="54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3145844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49CDB2-033C-4FE9-83DB-FC002DE6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964488" cy="47525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438CFD-DA65-48BA-B24D-770FD2BD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373216"/>
            <a:ext cx="325554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8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323853" y="5387973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sp>
        <p:nvSpPr>
          <p:cNvPr id="4" name="CaixaDeTexto 4"/>
          <p:cNvSpPr txBox="1"/>
          <p:nvPr/>
        </p:nvSpPr>
        <p:spPr>
          <a:xfrm>
            <a:off x="2206273" y="908720"/>
            <a:ext cx="5040309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MUITO OBRIGADO PELA ATENÇÃO</a:t>
            </a:r>
          </a:p>
        </p:txBody>
      </p:sp>
      <p:sp>
        <p:nvSpPr>
          <p:cNvPr id="6" name="CaixaDeTexto 4"/>
          <p:cNvSpPr txBox="1"/>
          <p:nvPr/>
        </p:nvSpPr>
        <p:spPr>
          <a:xfrm>
            <a:off x="647564" y="2996952"/>
            <a:ext cx="7848872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dirty="0" err="1">
                <a:solidFill>
                  <a:srgbClr val="000000"/>
                </a:solidFill>
                <a:latin typeface="Arial"/>
                <a:cs typeface="Arial"/>
              </a:rPr>
              <a:t>Jamir</a:t>
            </a:r>
            <a:r>
              <a:rPr lang="pt-BR"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4000" b="1" dirty="0" err="1">
                <a:solidFill>
                  <a:srgbClr val="000000"/>
                </a:solidFill>
                <a:latin typeface="Arial"/>
                <a:cs typeface="Arial"/>
              </a:rPr>
              <a:t>Antonio</a:t>
            </a:r>
            <a:r>
              <a:rPr lang="pt-BR" sz="4000" b="1" dirty="0">
                <a:solidFill>
                  <a:srgbClr val="000000"/>
                </a:solidFill>
                <a:latin typeface="Arial"/>
                <a:cs typeface="Arial"/>
              </a:rPr>
              <a:t> Grisa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dirty="0">
                <a:solidFill>
                  <a:srgbClr val="000000"/>
                </a:solidFill>
                <a:latin typeface="Arial"/>
                <a:cs typeface="Arial"/>
              </a:rPr>
              <a:t>Assessor.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09" y="5387973"/>
            <a:ext cx="325554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533386" y="5949280"/>
            <a:ext cx="7488241" cy="1470026"/>
          </a:xfrm>
        </p:spPr>
        <p:txBody>
          <a:bodyPr anchorCtr="0"/>
          <a:lstStyle/>
          <a:p>
            <a:pPr lvl="0" algn="r" hangingPunct="1"/>
            <a:br>
              <a:rPr lang="pt-BR" sz="2000" b="1" dirty="0"/>
            </a:br>
            <a:endParaRPr lang="pt-BR" sz="2000" b="1" dirty="0"/>
          </a:p>
        </p:txBody>
      </p:sp>
      <p:grpSp>
        <p:nvGrpSpPr>
          <p:cNvPr id="4" name="Gráfico 6"/>
          <p:cNvGrpSpPr/>
          <p:nvPr/>
        </p:nvGrpSpPr>
        <p:grpSpPr>
          <a:xfrm>
            <a:off x="1693285" y="943560"/>
            <a:ext cx="5723202" cy="585380"/>
            <a:chOff x="1693285" y="943560"/>
            <a:chExt cx="5723202" cy="585380"/>
          </a:xfrm>
        </p:grpSpPr>
        <p:sp>
          <p:nvSpPr>
            <p:cNvPr id="5" name="CaixaDeTexto 13"/>
            <p:cNvSpPr txBox="1"/>
            <p:nvPr/>
          </p:nvSpPr>
          <p:spPr>
            <a:xfrm>
              <a:off x="1693285" y="990057"/>
              <a:ext cx="5168444" cy="408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CaixaDeTexto 14"/>
            <p:cNvSpPr txBox="1"/>
            <p:nvPr/>
          </p:nvSpPr>
          <p:spPr>
            <a:xfrm>
              <a:off x="2590193" y="943560"/>
              <a:ext cx="4826294" cy="5853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277264"/>
              </p:ext>
            </p:extLst>
          </p:nvPr>
        </p:nvGraphicFramePr>
        <p:xfrm>
          <a:off x="1024890" y="1245869"/>
          <a:ext cx="7246620" cy="447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1" y="5593161"/>
            <a:ext cx="3253209" cy="122413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203100"/>
              </p:ext>
            </p:extLst>
          </p:nvPr>
        </p:nvGraphicFramePr>
        <p:xfrm>
          <a:off x="899592" y="990057"/>
          <a:ext cx="7371918" cy="47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3E7D01B-090D-4D79-AE39-EF128D845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110025"/>
              </p:ext>
            </p:extLst>
          </p:nvPr>
        </p:nvGraphicFramePr>
        <p:xfrm>
          <a:off x="533386" y="388048"/>
          <a:ext cx="8071062" cy="531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4719313"/>
              </p:ext>
            </p:extLst>
          </p:nvPr>
        </p:nvGraphicFramePr>
        <p:xfrm>
          <a:off x="428624" y="672009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3546533"/>
              </p:ext>
            </p:extLst>
          </p:nvPr>
        </p:nvGraphicFramePr>
        <p:xfrm>
          <a:off x="581024" y="824409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33864"/>
            <a:ext cx="3253209" cy="1224136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945118"/>
              </p:ext>
            </p:extLst>
          </p:nvPr>
        </p:nvGraphicFramePr>
        <p:xfrm>
          <a:off x="1043608" y="1656258"/>
          <a:ext cx="7488831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DFFD522-CBC3-475F-AB47-EA6C96403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118114"/>
              </p:ext>
            </p:extLst>
          </p:nvPr>
        </p:nvGraphicFramePr>
        <p:xfrm>
          <a:off x="428624" y="152400"/>
          <a:ext cx="8229600" cy="563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58328"/>
              </p:ext>
            </p:extLst>
          </p:nvPr>
        </p:nvGraphicFramePr>
        <p:xfrm>
          <a:off x="179512" y="332654"/>
          <a:ext cx="8784976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57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ORÇADO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ARRECADADO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1° BIMESTRE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5.156.735,74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 R$                  6.125.176,39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2° BIMESTRE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5.259.452,69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 R$                  6.549.993,29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3º BIMESTRE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4.807.046,89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6.556.808,32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4º BIMESTRE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7.428.182,82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   9.434.777,32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5° BIMESTRE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5.404.819,39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7.967.156,51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6º BIMESTRE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7.268.204,75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   7.286.451,11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35.324.442,28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   43.483.326,66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5085184"/>
            <a:ext cx="325320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367441"/>
              </p:ext>
            </p:extLst>
          </p:nvPr>
        </p:nvGraphicFramePr>
        <p:xfrm>
          <a:off x="-38100" y="281940"/>
          <a:ext cx="922020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98298BE-2A26-475B-A7BE-11C1C5C71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153461"/>
              </p:ext>
            </p:extLst>
          </p:nvPr>
        </p:nvGraphicFramePr>
        <p:xfrm>
          <a:off x="42862" y="152400"/>
          <a:ext cx="905827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038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A4564A-33DE-42FB-AC80-5D9284EF3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28962"/>
              </p:ext>
            </p:extLst>
          </p:nvPr>
        </p:nvGraphicFramePr>
        <p:xfrm>
          <a:off x="251520" y="188641"/>
          <a:ext cx="842493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7C76B9EF-AF91-4632-8C10-721E027A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34" y="5626886"/>
            <a:ext cx="325554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8869</TotalTime>
  <Words>2457</Words>
  <Application>Microsoft Office PowerPoint</Application>
  <PresentationFormat>Apresentação na tela (4:3)</PresentationFormat>
  <Paragraphs>1049</Paragraphs>
  <Slides>44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4" baseType="lpstr">
      <vt:lpstr>Arial</vt:lpstr>
      <vt:lpstr>Bookman Old Style</vt:lpstr>
      <vt:lpstr>Calibri</vt:lpstr>
      <vt:lpstr>Gill Sans MT</vt:lpstr>
      <vt:lpstr>Times New Roman</vt:lpstr>
      <vt:lpstr>Verdana</vt:lpstr>
      <vt:lpstr>Wingdings</vt:lpstr>
      <vt:lpstr>Wingdings 3</vt:lpstr>
      <vt:lpstr>Origem</vt:lpstr>
      <vt:lpstr>Chart</vt:lpstr>
      <vt:lpstr> </vt:lpstr>
      <vt:lpstr> </vt:lpstr>
      <vt:lpstr>Apresentação do PowerPoint</vt:lpstr>
      <vt:lpstr>COMPARATIVO DA RECEITA ORÇADA COM A ARRECADADA  3° QUADRIMESTRE 2020/2021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MUNICÍPIO DE IRANI</dc:title>
  <dc:creator>ADM</dc:creator>
  <cp:lastModifiedBy>Usuário</cp:lastModifiedBy>
  <cp:revision>253</cp:revision>
  <cp:lastPrinted>2020-09-28T20:40:51Z</cp:lastPrinted>
  <dcterms:created xsi:type="dcterms:W3CDTF">2017-03-29T14:45:44Z</dcterms:created>
  <dcterms:modified xsi:type="dcterms:W3CDTF">2022-02-28T18:25:34Z</dcterms:modified>
</cp:coreProperties>
</file>