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7" r:id="rId2"/>
    <p:sldId id="288" r:id="rId3"/>
    <p:sldId id="289" r:id="rId4"/>
    <p:sldId id="293" r:id="rId5"/>
    <p:sldId id="290" r:id="rId6"/>
    <p:sldId id="328" r:id="rId7"/>
    <p:sldId id="326" r:id="rId8"/>
    <p:sldId id="318" r:id="rId9"/>
  </p:sldIdLst>
  <p:sldSz cx="7772400" cy="58293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60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2021\AUDIENCIAS%20P&#218;BLICAS\3%20&#186;%20Quadrimestre\RELATORIOS%20AUDIENCIA%20PUBLICA%203&#176;%20quadrimestre%20202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00\DepIrani$\Contabilidade\AUDIENCIAS%20P&#218;BLICAS\2021\RELATORIOS%20AUDIENCIA%20PUBLICA%202&#176;%20quadrimestr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CONSTITUCIONAL EM EDUCAÇÃO</a:t>
            </a:r>
            <a:endParaRPr lang="en-US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5.1147094767248082E-2"/>
                  <c:y val="2.672262566840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5-4509-9817-B7534056F5EC}"/>
                </c:ext>
              </c:extLst>
            </c:dLbl>
            <c:dLbl>
              <c:idx val="7"/>
              <c:layout>
                <c:manualLayout>
                  <c:x val="0"/>
                  <c:y val="-4.810072620313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45-4509-9817-B7534056F5EC}"/>
                </c:ext>
              </c:extLst>
            </c:dLbl>
            <c:dLbl>
              <c:idx val="8"/>
              <c:layout>
                <c:manualLayout>
                  <c:x val="0"/>
                  <c:y val="5.878977647049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5-4509-9817-B7534056F5E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APLICADO EDUCAÇÃO'!$A$2:$A$10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'% APLICADO EDUCAÇÃO'!$B$2:$B$10</c:f>
              <c:numCache>
                <c:formatCode>0.00%</c:formatCode>
                <c:ptCount val="9"/>
                <c:pt idx="0">
                  <c:v>0.34499999999999997</c:v>
                </c:pt>
                <c:pt idx="1">
                  <c:v>0.40789999999999998</c:v>
                </c:pt>
                <c:pt idx="2">
                  <c:v>0.30109999999999998</c:v>
                </c:pt>
                <c:pt idx="3">
                  <c:v>0.3725</c:v>
                </c:pt>
                <c:pt idx="4">
                  <c:v>0.31879999999999997</c:v>
                </c:pt>
                <c:pt idx="5">
                  <c:v>0.32719999999999999</c:v>
                </c:pt>
                <c:pt idx="6">
                  <c:v>0.28439999999999999</c:v>
                </c:pt>
                <c:pt idx="7">
                  <c:v>0.30059999999999998</c:v>
                </c:pt>
                <c:pt idx="8">
                  <c:v>0.2969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5-4509-9817-B7534056F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7454880"/>
        <c:axId val="1"/>
      </c:lineChart>
      <c:catAx>
        <c:axId val="10374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03745488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NÚMERO DE ALUNOS POR ANO ULTIMA DÉCADA</a:t>
            </a:r>
          </a:p>
        </c:rich>
      </c:tx>
      <c:layout>
        <c:manualLayout>
          <c:xMode val="edge"/>
          <c:yMode val="edge"/>
          <c:x val="0.28867903664819677"/>
          <c:y val="1.0801427956553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8259139176230421E-2"/>
          <c:y val="0.13477127617669807"/>
          <c:w val="0.33898123845630412"/>
          <c:h val="0.35508905806858221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0064504"/>
        <c:axId val="520062152"/>
      </c:barChart>
      <c:catAx>
        <c:axId val="5200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062152"/>
        <c:crosses val="autoZero"/>
        <c:auto val="1"/>
        <c:lblAlgn val="ctr"/>
        <c:lblOffset val="100"/>
        <c:noMultiLvlLbl val="0"/>
      </c:catAx>
      <c:valAx>
        <c:axId val="52006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064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06751054852322E-2"/>
          <c:y val="0.19975381549528531"/>
          <c:w val="0.95358649789029537"/>
          <c:h val="0.713711966559735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1.4306151645207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04-439D-914C-56E00AC19388}"/>
                </c:ext>
              </c:extLst>
            </c:dLbl>
            <c:dLbl>
              <c:idx val="2"/>
              <c:layout>
                <c:manualLayout>
                  <c:x val="0"/>
                  <c:y val="1.716738197424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4-439D-914C-56E00AC19388}"/>
                </c:ext>
              </c:extLst>
            </c:dLbl>
            <c:dLbl>
              <c:idx val="7"/>
              <c:layout>
                <c:manualLayout>
                  <c:x val="0"/>
                  <c:y val="1.144492131616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4-439D-914C-56E00AC19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Plan1!$A$1:$A$9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Plan1!$B$1:$B$9</c:f>
              <c:numCache>
                <c:formatCode>General</c:formatCode>
                <c:ptCount val="9"/>
                <c:pt idx="0">
                  <c:v>1228</c:v>
                </c:pt>
                <c:pt idx="1">
                  <c:v>1193</c:v>
                </c:pt>
                <c:pt idx="2">
                  <c:v>1157</c:v>
                </c:pt>
                <c:pt idx="3">
                  <c:v>1100</c:v>
                </c:pt>
                <c:pt idx="4">
                  <c:v>1110</c:v>
                </c:pt>
                <c:pt idx="5">
                  <c:v>1081</c:v>
                </c:pt>
                <c:pt idx="6">
                  <c:v>1144</c:v>
                </c:pt>
                <c:pt idx="7">
                  <c:v>1261</c:v>
                </c:pt>
                <c:pt idx="8">
                  <c:v>1331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4-439D-914C-56E00AC1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1488"/>
        <c:axId val="140033024"/>
      </c:barChart>
      <c:catAx>
        <c:axId val="1400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033024"/>
        <c:crosses val="autoZero"/>
        <c:auto val="1"/>
        <c:lblAlgn val="ctr"/>
        <c:lblOffset val="100"/>
        <c:noMultiLvlLbl val="0"/>
      </c:catAx>
      <c:valAx>
        <c:axId val="140033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031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0.04272</cdr:x>
      <cdr:y>0.05959</cdr:y>
    </cdr:from>
    <cdr:to>
      <cdr:x>0.97943</cdr:x>
      <cdr:y>0.13212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7175" y="219075"/>
          <a:ext cx="5638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1">
              <a:latin typeface="Arial" pitchFamily="34" charset="0"/>
              <a:cs typeface="Arial" pitchFamily="34" charset="0"/>
            </a:rPr>
            <a:t>NÚMERO DE ALUNOS REDE MUNICIPAL DE ENSINO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pPr lvl="0"/>
            <a:fld id="{B0B17FB0-A2C5-4B7D-9FB2-24E2C4E80231}" type="datetime1">
              <a:rPr lang="pt-BR" smtClean="0"/>
              <a:pPr lvl="0"/>
              <a:t>23/02/2023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pPr lvl="0"/>
            <a:fld id="{3B1C88FD-799E-4405-9325-143A530E2D1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88620" y="1036320"/>
            <a:ext cx="6995160" cy="1384995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327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930" y="1810862"/>
            <a:ext cx="6606540" cy="27699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860" y="3303270"/>
            <a:ext cx="54406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895A48-07A0-DC0F-8715-716C8319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BCC7-C1D0-4C77-BDD1-0AF7D4CF214F}" type="datetimeFigureOut">
              <a:rPr lang="pt-BR"/>
              <a:pPr>
                <a:defRPr/>
              </a:pPr>
              <a:t>23/02/2023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3EDD39-4726-3FBD-B04A-49B73690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D7335-63B4-0920-445E-BE2A4548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2CF7-77A1-457D-9213-57FD8BD957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611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ítulo 2">
            <a:extLst>
              <a:ext uri="{FF2B5EF4-FFF2-40B4-BE49-F238E27FC236}">
                <a16:creationId xmlns:a16="http://schemas.microsoft.com/office/drawing/2014/main" id="{3B49515B-A97F-57E0-1D18-593B21D3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055" y="1261667"/>
            <a:ext cx="5753735" cy="2616101"/>
          </a:xfrm>
        </p:spPr>
        <p:txBody>
          <a:bodyPr/>
          <a:lstStyle/>
          <a:p>
            <a:pPr eaLnBrk="1" hangingPunct="1"/>
            <a:r>
              <a:rPr lang="pt-BR" altLang="pt-BR" sz="5100" b="1" dirty="0">
                <a:solidFill>
                  <a:schemeClr val="tx1"/>
                </a:solidFill>
                <a:latin typeface="Calibri (Corpo)"/>
              </a:rPr>
              <a:t>PRESTAÇÃO DE CONTAS</a:t>
            </a:r>
          </a:p>
          <a:p>
            <a:pPr eaLnBrk="1" hangingPunct="1"/>
            <a:r>
              <a:rPr lang="pt-BR" altLang="pt-BR" sz="3400" b="1" dirty="0">
                <a:solidFill>
                  <a:schemeClr val="tx1"/>
                </a:solidFill>
                <a:latin typeface="Calibri (Corpo)"/>
              </a:rPr>
              <a:t>Educação</a:t>
            </a:r>
          </a:p>
          <a:p>
            <a:pPr eaLnBrk="1" hangingPunct="1"/>
            <a:r>
              <a:rPr lang="pt-BR" altLang="pt-BR" sz="3400" b="1" u="sng" dirty="0">
                <a:solidFill>
                  <a:schemeClr val="tx1"/>
                </a:solidFill>
                <a:latin typeface="Calibri (Corpo)"/>
              </a:rPr>
              <a:t>EXERCÍCIO DE 2022</a:t>
            </a:r>
          </a:p>
        </p:txBody>
      </p:sp>
      <p:pic>
        <p:nvPicPr>
          <p:cNvPr id="4099" name="Imagem 4">
            <a:extLst>
              <a:ext uri="{FF2B5EF4-FFF2-40B4-BE49-F238E27FC236}">
                <a16:creationId xmlns:a16="http://schemas.microsoft.com/office/drawing/2014/main" id="{42563569-BA46-8208-F433-80BCFF165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72" y="4384120"/>
            <a:ext cx="4529851" cy="156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540" y="230654"/>
            <a:ext cx="6037262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ARTIGO 212 DA CONSTITUIÇÃO</a:t>
            </a:r>
          </a:p>
          <a:p>
            <a:pPr marL="2042921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2322713"/>
            <a:ext cx="7568470" cy="24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"O</a:t>
            </a:r>
            <a:r>
              <a:rPr sz="3000" i="1" spc="8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212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  <a:p>
            <a:pPr marL="0" marR="0">
              <a:lnSpc>
                <a:spcPts val="3351"/>
              </a:lnSpc>
              <a:spcBef>
                <a:spcPts val="552"/>
              </a:spcBef>
              <a:spcAft>
                <a:spcPts val="0"/>
              </a:spcAft>
            </a:pP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define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000" i="1" spc="1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obrigatoriedade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mínima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25%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Resultante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3351"/>
              </a:lnSpc>
              <a:spcBef>
                <a:spcPts val="551"/>
              </a:spcBef>
              <a:spcAft>
                <a:spcPts val="0"/>
              </a:spcAft>
            </a:pP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Impostos,</a:t>
            </a:r>
            <a:r>
              <a:rPr sz="3000" i="1" spc="5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3000" i="1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3000" i="1" spc="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Ensino".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61DA52-EB11-D64B-52A8-7682ACF70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29" y="4768810"/>
            <a:ext cx="2466274" cy="873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21" y="230654"/>
            <a:ext cx="709529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NO ENSINO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855372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2484" y="1399762"/>
            <a:ext cx="124668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1510" y="1495964"/>
            <a:ext cx="68215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7185" y="1592167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9178" y="1592167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783111"/>
            <a:ext cx="57748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49165" y="1783111"/>
            <a:ext cx="822438" cy="541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33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4.968.845,20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32.831.406,85</a:t>
            </a:r>
          </a:p>
          <a:p>
            <a:pPr marL="0" marR="0">
              <a:lnSpc>
                <a:spcPts val="921"/>
              </a:lnSpc>
              <a:spcBef>
                <a:spcPts val="6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37.800.252,05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5551" y="1783111"/>
            <a:ext cx="472864" cy="541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13,15</a:t>
            </a:r>
          </a:p>
          <a:p>
            <a:pPr marL="2912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86,85</a:t>
            </a:r>
          </a:p>
          <a:p>
            <a:pPr marL="0" marR="0">
              <a:lnSpc>
                <a:spcPts val="921"/>
              </a:lnSpc>
              <a:spcBef>
                <a:spcPts val="6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" y="1975516"/>
            <a:ext cx="1857583" cy="34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</a:p>
          <a:p>
            <a:pPr marL="28575" marR="0">
              <a:lnSpc>
                <a:spcPts val="921"/>
              </a:lnSpc>
              <a:spcBef>
                <a:spcPts val="604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72049" y="2361787"/>
            <a:ext cx="128755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4518" y="2395124"/>
            <a:ext cx="3756134" cy="28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TÍPICAS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MDE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E</a:t>
            </a:r>
          </a:p>
          <a:p>
            <a:pPr marL="1583613" marR="0">
              <a:lnSpc>
                <a:spcPts val="921"/>
              </a:lnSpc>
              <a:spcBef>
                <a:spcPts val="68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17185" y="2554192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89178" y="2554192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8097" y="2745136"/>
            <a:ext cx="124102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INFANTIL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78298" y="2745136"/>
            <a:ext cx="764167" cy="1117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4.914.423,27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2.267.336,19</a:t>
            </a:r>
          </a:p>
          <a:p>
            <a:pPr marL="0" marR="0">
              <a:lnSpc>
                <a:spcPts val="921"/>
              </a:lnSpc>
              <a:spcBef>
                <a:spcPts val="64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2.647.087,08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8.590.211,96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2.287.890,40</a:t>
            </a:r>
          </a:p>
          <a:p>
            <a:pPr marL="72809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26.484,12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04672" y="2745136"/>
            <a:ext cx="414593" cy="1311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13,00</a:t>
            </a:r>
          </a:p>
          <a:p>
            <a:pPr marL="29133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6,00</a:t>
            </a:r>
          </a:p>
          <a:p>
            <a:pPr marL="29133" marR="0">
              <a:lnSpc>
                <a:spcPts val="921"/>
              </a:lnSpc>
              <a:spcBef>
                <a:spcPts val="64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7,00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22,73</a:t>
            </a:r>
          </a:p>
          <a:p>
            <a:pPr marL="29133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6,05</a:t>
            </a:r>
          </a:p>
          <a:p>
            <a:pPr marL="29133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0,07</a:t>
            </a:r>
          </a:p>
          <a:p>
            <a:pPr marL="0" marR="0">
              <a:lnSpc>
                <a:spcPts val="921"/>
              </a:lnSpc>
              <a:spcBef>
                <a:spcPts val="60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29,60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6352" y="2937541"/>
            <a:ext cx="49015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Creche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6352" y="3129946"/>
            <a:ext cx="65320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Pré-escola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8097" y="3322351"/>
            <a:ext cx="1369063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ENSINO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FUNDAMENTAL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8097" y="3514756"/>
            <a:ext cx="3231945" cy="34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(-)RESULTADO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LÍQUIDO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  <a:p>
            <a:pPr marL="0" marR="0">
              <a:lnSpc>
                <a:spcPts val="921"/>
              </a:lnSpc>
              <a:spcBef>
                <a:spcPts val="593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(-)RESTOS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PAGAR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8097" y="3901027"/>
            <a:ext cx="1962684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GASTOS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49165" y="3901027"/>
            <a:ext cx="82243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11.190.260,71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9997" y="4292065"/>
            <a:ext cx="7568123" cy="50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foi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29,60%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5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evidenciando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1500" b="1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dispositivo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legal.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95B4A4D-7427-905A-6181-2949287CD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43" y="4743993"/>
            <a:ext cx="2765228" cy="979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368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010" y="216420"/>
            <a:ext cx="6082388" cy="72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RECEITA RESULTANTE DE IMPOSTOS COM</a:t>
            </a:r>
          </a:p>
          <a:p>
            <a:pPr marL="1389456" marR="0">
              <a:lnSpc>
                <a:spcPts val="2457"/>
              </a:lnSpc>
              <a:spcBef>
                <a:spcPts val="476"/>
              </a:spcBef>
              <a:spcAft>
                <a:spcPts val="0"/>
              </a:spcAft>
            </a:pPr>
            <a:r>
              <a:rPr sz="2200" b="1" u="sng" dirty="0">
                <a:solidFill>
                  <a:srgbClr val="000000"/>
                </a:solidFill>
                <a:latin typeface="Arial"/>
                <a:cs typeface="Arial"/>
              </a:rPr>
              <a:t>RECEITAS DO FUNDEB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572" y="1256262"/>
            <a:ext cx="177545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1- RECEITA DE IMPOSTOS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5996" y="1256262"/>
            <a:ext cx="893936" cy="530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4.968.845,20</a:t>
            </a:r>
          </a:p>
          <a:p>
            <a:pPr marL="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1.012.019,88</a:t>
            </a:r>
          </a:p>
          <a:p>
            <a:pPr marL="105918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357.306,98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572" y="1435458"/>
            <a:ext cx="5326145" cy="1570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1.1- Receita Resultante do Imposto sobre a Propriedade Predial e Territorial Urbana - IPTU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1.2- Receita Resultante do Imposto sobre Transmissão Inter Vivos - ITBI</a:t>
            </a:r>
          </a:p>
          <a:p>
            <a:pPr marL="35306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1.3- Receita Resultante do Imposto sobre Serviços de Qualquer Natureza - ISS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1.4- Receita Resultante do Imposto de Renda Retido na Fonte - IRRF</a:t>
            </a:r>
          </a:p>
          <a:p>
            <a:pPr marL="0" marR="0">
              <a:lnSpc>
                <a:spcPts val="1117"/>
              </a:lnSpc>
              <a:spcBef>
                <a:spcPts val="32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2- RECEITA DE TRANSFERÊNCIAS CONSTITUCIONAIS E LEGAIS</a:t>
            </a:r>
          </a:p>
          <a:p>
            <a:pPr marL="35306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2.1- Cota-Parte FPM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2.1.1- Parcela referente à CF, art. 159, I, alínea b</a:t>
            </a:r>
          </a:p>
          <a:p>
            <a:pPr marL="35306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2.1.2- Parcela referente à CF, art. 159, I, alíneas d e e</a:t>
            </a:r>
          </a:p>
          <a:p>
            <a:pPr marL="35306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2.2- Cota-Parte ICMS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5384" y="1778358"/>
            <a:ext cx="964567" cy="1399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2.360.946,38</a:t>
            </a:r>
          </a:p>
          <a:p>
            <a:pPr marL="70611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1.238.571,96</a:t>
            </a:r>
          </a:p>
          <a:p>
            <a:pPr marL="0" marR="0">
              <a:lnSpc>
                <a:spcPts val="1117"/>
              </a:lnSpc>
              <a:spcBef>
                <a:spcPts val="32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32.831.406,85</a:t>
            </a:r>
          </a:p>
          <a:p>
            <a:pPr marL="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17.108.313,47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15.660.831,29</a:t>
            </a:r>
          </a:p>
          <a:p>
            <a:pPr marL="70611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1.447.482,18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13.732.511,96</a:t>
            </a:r>
          </a:p>
          <a:p>
            <a:pPr marL="176530" marR="0">
              <a:lnSpc>
                <a:spcPts val="1117"/>
              </a:lnSpc>
              <a:spcBef>
                <a:spcPts val="2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129.233,00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78" y="2997559"/>
            <a:ext cx="189587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2.3- Cota-Parte IPI-Exportação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78" y="3169009"/>
            <a:ext cx="126049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2.4- Cota-Parte ITR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02526" y="3169009"/>
            <a:ext cx="71738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51.184,47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78" y="3340459"/>
            <a:ext cx="1592218" cy="351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2.5- Cota-Parte IPVA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2.6- Cota-Parte IOF-Ouro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25996" y="3340459"/>
            <a:ext cx="893936" cy="351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1.805.566,60</a:t>
            </a:r>
          </a:p>
          <a:p>
            <a:pPr marL="494284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572" y="3683359"/>
            <a:ext cx="5396736" cy="5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2.7- Compensações Financeiras Provenientes de Impostos e Transferências Constitucionais</a:t>
            </a:r>
          </a:p>
          <a:p>
            <a:pPr marL="0" marR="0">
              <a:lnSpc>
                <a:spcPts val="1117"/>
              </a:lnSpc>
              <a:spcBef>
                <a:spcPts val="3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3- TOTAL DA RECEITA RESULTANTE DE IMPOSTOS (1 + 2)</a:t>
            </a:r>
          </a:p>
          <a:p>
            <a:pPr marL="0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4- TOTAL DESTINADO AO FUNDEB - 20% DE ((2.1.1) + (2.2) + (2.3) + (2.4) + (2.5))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73138" y="3683359"/>
            <a:ext cx="6467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4.597,35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55384" y="3866112"/>
            <a:ext cx="964567" cy="36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37.800.252,05</a:t>
            </a:r>
          </a:p>
          <a:p>
            <a:pPr marL="70611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6.275.865,46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8572" y="4228062"/>
            <a:ext cx="6111364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5- VALOR MÍNIMO A SER APLICADO ALÉM DO VALOR DESTINADO AO FUNDEB - 5% DE ((2.1.1) +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(2.2) + (2.3) + (2.4) + (2.5)) + 25% DE ((1.1) + (1.2) + (1.3) + (1.4) + (2.1.2) + (2.6)+ (2.7))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25996" y="4304262"/>
            <a:ext cx="89393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3.174.197,55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8572" y="4561437"/>
            <a:ext cx="251614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6- RECEITAS RECEBIDAS DO FUNDEB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25996" y="4561437"/>
            <a:ext cx="893936" cy="36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8.658.823,77</a:t>
            </a:r>
          </a:p>
          <a:p>
            <a:pPr marL="0" marR="0">
              <a:lnSpc>
                <a:spcPts val="1117"/>
              </a:lnSpc>
              <a:spcBef>
                <a:spcPts val="30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2.287.890,40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8572" y="4742412"/>
            <a:ext cx="45835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7- RESULTADO LÍQUIDO DAS TRANSFERÊNCIAS DO FUNDEB (6.1.1 - 4)¹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91D7158-5D78-678F-FDAF-7DD671676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02" y="4934474"/>
            <a:ext cx="2754306" cy="975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724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499" y="230654"/>
            <a:ext cx="669334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ÍNDICE DE APLICAÇÃO NO ENSINO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3º Quadrimestre de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F14159-2CAB-3358-335F-587374456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52" y="5205931"/>
            <a:ext cx="2322258" cy="6233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AE72A-764E-37C0-F547-9138E3BD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6828F-01D1-B1EF-B009-1988D6618B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647309-BBE3-2250-89FA-119BBCF2A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546232"/>
              </p:ext>
            </p:extLst>
          </p:nvPr>
        </p:nvGraphicFramePr>
        <p:xfrm>
          <a:off x="285800" y="178347"/>
          <a:ext cx="72008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9BE5AB8-63C4-5D0D-5F66-0F7219105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13" y="4930874"/>
            <a:ext cx="2765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2174615"/>
              </p:ext>
            </p:extLst>
          </p:nvPr>
        </p:nvGraphicFramePr>
        <p:xfrm>
          <a:off x="388620" y="221552"/>
          <a:ext cx="6995160" cy="446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02" y="4934474"/>
            <a:ext cx="2765228" cy="97930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14121"/>
              </p:ext>
            </p:extLst>
          </p:nvPr>
        </p:nvGraphicFramePr>
        <p:xfrm>
          <a:off x="581025" y="466379"/>
          <a:ext cx="661035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513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87" y="0"/>
            <a:ext cx="777081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1268" y="1504636"/>
            <a:ext cx="1245874" cy="74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218" y="2810807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OBRIGADO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27AE2D-E701-4B72-05E1-BA2DC5A69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04" y="4562602"/>
            <a:ext cx="2765228" cy="9793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453</Words>
  <Application>Microsoft Office PowerPoint</Application>
  <PresentationFormat>Personalizar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 (Corpo)</vt:lpstr>
      <vt:lpstr>Calibri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Juliana</cp:lastModifiedBy>
  <cp:revision>8</cp:revision>
  <cp:lastPrinted>2023-02-23T14:18:31Z</cp:lastPrinted>
  <dcterms:modified xsi:type="dcterms:W3CDTF">2023-02-23T14:19:15Z</dcterms:modified>
</cp:coreProperties>
</file>