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</p:sldIdLst>
  <p:sldSz cx="7772400" cy="5829300"/>
  <p:notesSz cx="5829300" cy="7772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60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526506" cy="3894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301604" y="0"/>
            <a:ext cx="2526506" cy="3894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D37AC-651B-4C89-8492-81EAFAA07F3C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971550"/>
            <a:ext cx="3494088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583406" y="3740151"/>
            <a:ext cx="4662488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7382933"/>
            <a:ext cx="2526506" cy="3894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301604" y="7382933"/>
            <a:ext cx="2526506" cy="3894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D38FE-08E7-4629-809A-46088A22EC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21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09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24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2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74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6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64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87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3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139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0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38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93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411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8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07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2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24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99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32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7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4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96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D38FE-08E7-4629-809A-46088A22EC4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48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870" y="1184363"/>
            <a:ext cx="7106661" cy="2178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PRESTAÇÃO DE CONTAS</a:t>
            </a:r>
          </a:p>
          <a:p>
            <a:pPr marL="713866" marR="0">
              <a:lnSpc>
                <a:spcPts val="4915"/>
              </a:lnSpc>
              <a:spcBef>
                <a:spcPts val="1053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DOS RECURSOS DO</a:t>
            </a:r>
          </a:p>
          <a:p>
            <a:pPr marL="2313152" marR="0">
              <a:lnSpc>
                <a:spcPts val="4915"/>
              </a:lnSpc>
              <a:spcBef>
                <a:spcPts val="1053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927" y="3593694"/>
            <a:ext cx="4416629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Exercício de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0DD246-AE56-3566-A6C0-62448CBAD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51" y="4385307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785" y="219982"/>
            <a:ext cx="668888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UTILIZAÇÃO DOS RECURSOSO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7246" y="911963"/>
            <a:ext cx="498378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O que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Não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pode ser pago com recursos do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FUNDEB 30%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443509"/>
            <a:ext cx="7568567" cy="118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Quanto</a:t>
            </a:r>
            <a:r>
              <a:rPr sz="14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uso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restante</a:t>
            </a:r>
            <a:r>
              <a:rPr sz="14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Fundo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(máximo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30%),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aplicam-se</a:t>
            </a:r>
            <a:r>
              <a:rPr sz="1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proibições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previstas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71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nº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9.394/1996.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Desse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modo,</a:t>
            </a:r>
            <a:r>
              <a:rPr sz="14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4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são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consideradas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típicas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3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necessárias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à</a:t>
            </a:r>
            <a:r>
              <a:rPr sz="14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consecução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3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objetivos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3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4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4" dirty="0">
                <a:solidFill>
                  <a:srgbClr val="000000"/>
                </a:solidFill>
                <a:latin typeface="Arial"/>
                <a:cs typeface="Arial"/>
              </a:rPr>
              <a:t>instituições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educacionais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oferecem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devem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ser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custeadas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sz="1400" spc="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  <a:p>
            <a:pPr marL="0" marR="0">
              <a:lnSpc>
                <a:spcPts val="1564"/>
              </a:lnSpc>
              <a:spcBef>
                <a:spcPts val="33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Fundeb, ainda que utilizados pelos alunos da educação básica pública. São exemplos: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775393"/>
            <a:ext cx="6399053" cy="64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Aquisição de instrumentos musicais para fanfarras ou bandas escolares;</a:t>
            </a:r>
          </a:p>
          <a:p>
            <a:pPr marL="0" marR="0">
              <a:lnSpc>
                <a:spcPts val="1675"/>
              </a:lnSpc>
              <a:spcBef>
                <a:spcPts val="142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Aquisição e distribuição de uniformes escolares;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3561980"/>
            <a:ext cx="457768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Despesas com festas juninas ou festejos similares;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3955261"/>
            <a:ext cx="6536626" cy="103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Edificação, aquisição de acervo e manutenção de bibliotecas públicas;</a:t>
            </a:r>
          </a:p>
          <a:p>
            <a:pPr marL="0" marR="0">
              <a:lnSpc>
                <a:spcPts val="1675"/>
              </a:lnSpc>
              <a:spcBef>
                <a:spcPts val="142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Edificação de quadras ou ginásios poliesportivos em praças públicas;</a:t>
            </a:r>
          </a:p>
          <a:p>
            <a:pPr marL="0" marR="0">
              <a:lnSpc>
                <a:spcPts val="1675"/>
              </a:lnSpc>
              <a:spcBef>
                <a:spcPts val="14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Aquisição de gêneros alimentícios, a serem utilizados na merenda escolar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DD537E3-8D2C-7AF0-DA50-A78C4CEDA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53" y="4917338"/>
            <a:ext cx="2448272" cy="985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6952" y="241314"/>
            <a:ext cx="5994578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000000"/>
                </a:solidFill>
                <a:latin typeface="Arial"/>
                <a:cs typeface="Arial"/>
              </a:rPr>
              <a:t>LEGISLAÇÃO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441133"/>
            <a:ext cx="448051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Lei nº 14.113, de 25 de dezembro de 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813444"/>
            <a:ext cx="7568752" cy="896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Regulamenta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Fundo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Valorização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(FUNDEB),</a:t>
            </a:r>
            <a:r>
              <a:rPr sz="18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que trata o art. 212-A da Constituição Federal.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02DFDE-DA3F-6C50-080A-47170B119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56" y="4363850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0501" y="219982"/>
            <a:ext cx="680745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DISTRIBUIÇÃO DOS RECURSOS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065751"/>
            <a:ext cx="5597753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cs typeface="Arial"/>
              </a:rPr>
              <a:t>PORTARIA INTERMINISTERIAL Nº 11, DE 24 DE NOVEMBRO DE 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426457"/>
            <a:ext cx="7568834" cy="6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Estabelece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parâmetros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referenciais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anuais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Fundo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3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3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452"/>
              </a:lnSpc>
              <a:spcBef>
                <a:spcPts val="210"/>
              </a:spcBef>
              <a:spcAft>
                <a:spcPts val="0"/>
              </a:spcAft>
            </a:pP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3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Valorização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3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3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3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3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452"/>
              </a:lnSpc>
              <a:spcBef>
                <a:spcPts val="21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2022.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303" y="2226938"/>
            <a:ext cx="627647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cs typeface="Arial"/>
              </a:rPr>
              <a:t>PORTARIA INTERMINISTERIAL MEC/ME Nº 06, DE 28 DE DEZEMBRO DE 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2587643"/>
            <a:ext cx="7568894" cy="6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Altera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3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Portaria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Interministerial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MEC/ME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nº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11,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novembro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2021,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dispõe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sobre</a:t>
            </a:r>
            <a:r>
              <a:rPr sz="13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</a:p>
          <a:p>
            <a:pPr marL="0" marR="0">
              <a:lnSpc>
                <a:spcPts val="1452"/>
              </a:lnSpc>
              <a:spcBef>
                <a:spcPts val="21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parâmetros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referenciais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anuais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Fundo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3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3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3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1452"/>
              </a:lnSpc>
              <a:spcBef>
                <a:spcPts val="21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de Valorização dos Profissionais da Educação - Fundeb para o exercício de 2022.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3382612"/>
            <a:ext cx="4672149" cy="582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Creche e pré tempo integral = R$ 7.702,28 por aluno por ano.</a:t>
            </a:r>
          </a:p>
          <a:p>
            <a:pPr marL="0" marR="0">
              <a:lnSpc>
                <a:spcPts val="1452"/>
              </a:lnSpc>
              <a:spcBef>
                <a:spcPts val="133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Creche parcial = R$ 7.109,80 por aluno por ano.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997" y="4102232"/>
            <a:ext cx="3414912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Pré parcial = R$ 6.517,31 por aluno por ano.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7" y="4462049"/>
            <a:ext cx="4653658" cy="58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Fundamental Séries Iniciais = R$ 5.924,83 por aluno por ano.</a:t>
            </a:r>
          </a:p>
          <a:p>
            <a:pPr marL="0" marR="0">
              <a:lnSpc>
                <a:spcPts val="1452"/>
              </a:lnSpc>
              <a:spcBef>
                <a:spcPts val="133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Fundamental Séries Finais = R$ 6.517,31 por aluno por ano.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DC8EC81-46AF-1AE9-A705-5BBE039A9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8" y="4569615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3083" y="237765"/>
            <a:ext cx="5022313" cy="520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sz="3400" b="1" u="sng" dirty="0">
                <a:solidFill>
                  <a:srgbClr val="000000"/>
                </a:solidFill>
                <a:latin typeface="Arial"/>
                <a:cs typeface="Arial"/>
              </a:rPr>
              <a:t>RECEITAS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6187" y="1232527"/>
            <a:ext cx="2896056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Arrecadação até o Mês de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21930" y="2374172"/>
            <a:ext cx="116897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4855" y="2374172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52313" y="2374172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83629" y="2374172"/>
            <a:ext cx="84698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Diferença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3795" y="2602543"/>
            <a:ext cx="240517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Transf. de Recursos do FUNDEB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79469" y="2602543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6.727.237,44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76926" y="2602543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8.563.755,86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6017" y="2602543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1.836.518,42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1070" y="2833049"/>
            <a:ext cx="2430626" cy="34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Destinadas ao FUNDEB</a:t>
            </a:r>
          </a:p>
          <a:p>
            <a:pPr marL="46634" marR="0">
              <a:lnSpc>
                <a:spcPts val="1005"/>
              </a:lnSpc>
              <a:spcBef>
                <a:spcPts val="8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(FPM, ICMS, ICMS Deson., IPI, ITR, IPVA)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79469" y="290162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5.192.581,25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76926" y="290162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6.276.805,72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86017" y="290162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1.084.224,47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55915" y="3202847"/>
            <a:ext cx="110096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Ganho/Perda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79469" y="3202847"/>
            <a:ext cx="1042243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1.534.656,19</a:t>
            </a:r>
          </a:p>
          <a:p>
            <a:pPr marL="105917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19.601,23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76926" y="3202847"/>
            <a:ext cx="1042243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2.286.950,14</a:t>
            </a:r>
          </a:p>
          <a:p>
            <a:pPr marL="105917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95.067,91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49567" y="3202847"/>
            <a:ext cx="915144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752.293,95</a:t>
            </a:r>
          </a:p>
          <a:p>
            <a:pPr marL="42367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75.466,68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1352" y="3431218"/>
            <a:ext cx="2490063" cy="44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de Aplicações Financeiras</a:t>
            </a:r>
          </a:p>
          <a:p>
            <a:pPr marL="89154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de Receitas do FUNDEB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79469" y="3663857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6.746.838,67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76926" y="3663857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8.658.823,77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86017" y="3663857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1.911.985,10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823A049-1C05-ACE3-F73B-2D3529A3B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91" y="4549618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335" y="230654"/>
            <a:ext cx="703179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RECEITAS DESTINADAS AO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6187" y="854017"/>
            <a:ext cx="2896056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Arrecadação até o Mês de Dezembro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39F270-093A-C573-1B66-A1A7859A4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53" y="4858866"/>
            <a:ext cx="2518048" cy="10164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224" y="216420"/>
            <a:ext cx="713791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RECEITAS DO FUNDEB POR FONTES DE RECURSO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7373" y="1335398"/>
            <a:ext cx="2813671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Arrecadação até Dezembro de 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2042" y="2477029"/>
            <a:ext cx="14395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Fonte de Recurso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7318" y="2477029"/>
            <a:ext cx="75381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Previsto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46561" y="2477029"/>
            <a:ext cx="99938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Arrecadado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2637" y="2477029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81533" y="2477029"/>
            <a:ext cx="7709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Excesso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4754" y="2705401"/>
            <a:ext cx="2854121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TRANSF. FUNDEB (APLIC.</a:t>
            </a:r>
          </a:p>
          <a:p>
            <a:pPr marL="1041806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PROFIS)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3148" y="2796841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4.902.800,00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25149" y="2796841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6.061.176,63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97359" y="2796841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123,63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45897" y="2796841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1.158.376,63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4754" y="3118786"/>
            <a:ext cx="2854121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TRANSF. FUNDEB (APLIC.</a:t>
            </a:r>
          </a:p>
          <a:p>
            <a:pPr marL="1007973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OUTRAS)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43148" y="3210226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2.101.200,00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25149" y="3210226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2.597.647,14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797359" y="3210226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123,63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09448" y="3210226"/>
            <a:ext cx="9151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496.447,14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63585" y="3534304"/>
            <a:ext cx="51645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43148" y="3534304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7.004.000,00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25149" y="3534304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8.658.823,77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97359" y="3534304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123,63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45897" y="3534304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1.654.823,77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A02B952-C399-94EA-174B-9EE7B66ED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2" y="4318580"/>
            <a:ext cx="3253209" cy="128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753" y="227093"/>
            <a:ext cx="6276958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INDICADORES LEGAIS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0754" y="1479970"/>
            <a:ext cx="3671731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Remuneração dos profissionais da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educação básica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0754" y="2772195"/>
            <a:ext cx="3443095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Outras ações obrigatoriamente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consideradas despesas de MDE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0754" y="4126332"/>
            <a:ext cx="3315768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Recursos que podem ficar sem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investimento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79E9E1-C99F-B423-7ED5-1E962FB97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91" y="4544155"/>
            <a:ext cx="3253209" cy="1235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233" y="219982"/>
            <a:ext cx="690925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APLICAÇÃO DO LIMITES LEGAIS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864" y="1060239"/>
            <a:ext cx="277668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Execução Financeira até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455" y="1857541"/>
            <a:ext cx="7089528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Mínimo de 70% de despesas com remuneração dos profissionais da</a:t>
            </a:r>
          </a:p>
          <a:p>
            <a:pPr marL="261084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educação básica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8667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1899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4D993B-08E0-1686-8862-0E7B673F4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36" y="4858866"/>
            <a:ext cx="2398648" cy="970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233" y="219982"/>
            <a:ext cx="690925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APLICAÇÃO DO LIMITES LEGAIS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864" y="1060239"/>
            <a:ext cx="277668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Execução Financeira até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531" y="1857541"/>
            <a:ext cx="6797377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Máximo de 30% com despesas de outras ações obrigatoriamente</a:t>
            </a:r>
          </a:p>
          <a:p>
            <a:pPr marL="1677124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consideradas despesas de MDE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8667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1899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C09ECC-6C22-721B-2391-A2FCAA2B7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1" y="4786858"/>
            <a:ext cx="2396588" cy="9877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233" y="219982"/>
            <a:ext cx="690925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APLICAÇÃO DO LIMITES LEGAIS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864" y="1060239"/>
            <a:ext cx="277668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Execução Financeira até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820" y="1994701"/>
            <a:ext cx="719079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Mínimo de 90% de utilização dos recursoso do FUNDEB no exercício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8667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1899" y="2720888"/>
            <a:ext cx="54793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A25913-F9CA-28A2-58F5-94E6E1D13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1" y="4673090"/>
            <a:ext cx="3253209" cy="1156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8224" y="241314"/>
            <a:ext cx="485188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000000"/>
                </a:solidFill>
                <a:latin typeface="Arial"/>
                <a:cs typeface="Arial"/>
              </a:rPr>
              <a:t>O QUE É O FUNDEB?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131520"/>
            <a:ext cx="7568475" cy="1498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É um fundo especial, formado por 27 fundos (26 estaduais e 1 do Distrito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Federal)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são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compostos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basicamente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contribuições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Estados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Municípios.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8" dirty="0">
                <a:solidFill>
                  <a:srgbClr val="000000"/>
                </a:solidFill>
                <a:latin typeface="Arial"/>
                <a:cs typeface="Arial"/>
              </a:rPr>
              <a:t>União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complementa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8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Fundos,</a:t>
            </a:r>
          </a:p>
          <a:p>
            <a:pPr marL="0" marR="0">
              <a:lnSpc>
                <a:spcPts val="2010"/>
              </a:lnSpc>
              <a:spcBef>
                <a:spcPts val="3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quando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alcançam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capaz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garantir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8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 qualidade mínima.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3089657"/>
            <a:ext cx="7568598" cy="896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Atua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como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mecanismo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redistribuição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desses</a:t>
            </a:r>
            <a:r>
              <a:rPr sz="18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recursos,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levando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1" dirty="0">
                <a:solidFill>
                  <a:srgbClr val="000000"/>
                </a:solidFill>
                <a:latin typeface="Arial"/>
                <a:cs typeface="Arial"/>
              </a:rPr>
              <a:t>consideração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1" dirty="0">
                <a:solidFill>
                  <a:srgbClr val="000000"/>
                </a:solidFill>
                <a:latin typeface="Arial"/>
                <a:cs typeface="Arial"/>
              </a:rPr>
              <a:t>tamanho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redes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0000"/>
                </a:solidFill>
                <a:latin typeface="Arial"/>
                <a:cs typeface="Arial"/>
              </a:rPr>
              <a:t>e,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1" dirty="0">
                <a:solidFill>
                  <a:srgbClr val="000000"/>
                </a:solidFill>
                <a:latin typeface="Arial"/>
                <a:cs typeface="Arial"/>
              </a:rPr>
              <a:t>dessa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61" dirty="0">
                <a:solidFill>
                  <a:srgbClr val="000000"/>
                </a:solidFill>
                <a:latin typeface="Arial"/>
                <a:cs typeface="Arial"/>
              </a:rPr>
              <a:t>forma,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buscando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equalizar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oportunidades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educacionais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país.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680D20-4249-FD86-BDDC-F7A7F34A2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2" y="4085712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9818" y="219982"/>
            <a:ext cx="6468719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FLUXO FINANCEIRO DE RECURSOS DO</a:t>
            </a:r>
          </a:p>
          <a:p>
            <a:pPr marL="2523286" marR="0">
              <a:lnSpc>
                <a:spcPts val="2681"/>
              </a:lnSpc>
              <a:spcBef>
                <a:spcPts val="524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864" y="1164125"/>
            <a:ext cx="277668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Execução Financeira até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293" y="1686556"/>
            <a:ext cx="116897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2088" y="1686556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8544" y="1686556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22" y="1917061"/>
            <a:ext cx="3709417" cy="89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Saldo Financeiro do Exercício Anterior</a:t>
            </a:r>
          </a:p>
          <a:p>
            <a:pPr marL="127101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TRANSF. FUNDEB (APLIC. PROFIS)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TRANSF. FUNDEB (APLIC. OUTRAS)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Ingresso de Receitas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1327" y="1917061"/>
            <a:ext cx="1092993" cy="27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2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296.266,41</a:t>
            </a:r>
          </a:p>
          <a:p>
            <a:pPr marL="88925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144.120,32</a:t>
            </a:r>
          </a:p>
          <a:p>
            <a:pPr marL="88925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152.146,09</a:t>
            </a:r>
          </a:p>
          <a:p>
            <a:pPr marL="25374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6.746.838,67</a:t>
            </a:r>
          </a:p>
          <a:p>
            <a:pPr marL="25374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5.048.438,89</a:t>
            </a:r>
          </a:p>
          <a:p>
            <a:pPr marL="25374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1.698.399,78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-6.484.764,57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-5.035.537,66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-1.449.226,91</a:t>
            </a:r>
          </a:p>
          <a:p>
            <a:pPr marL="88925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558.340,51</a:t>
            </a:r>
          </a:p>
          <a:p>
            <a:pPr marL="88925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157.021,55</a:t>
            </a:r>
          </a:p>
          <a:p>
            <a:pPr marL="88925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401.318,96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7783" y="1917061"/>
            <a:ext cx="1092993" cy="27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2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558.340,51</a:t>
            </a:r>
          </a:p>
          <a:p>
            <a:pPr marL="88925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157.021,55</a:t>
            </a:r>
          </a:p>
          <a:p>
            <a:pPr marL="88925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401.318,96</a:t>
            </a:r>
          </a:p>
          <a:p>
            <a:pPr marL="25374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8.658.823,77</a:t>
            </a:r>
          </a:p>
          <a:p>
            <a:pPr marL="25374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6.061.176,63</a:t>
            </a:r>
          </a:p>
          <a:p>
            <a:pPr marL="25374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2.597.647,14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-9.032.455,31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-6.057.086,19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-2.975.369,12</a:t>
            </a:r>
          </a:p>
          <a:p>
            <a:pPr marL="88925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184.708,97</a:t>
            </a:r>
          </a:p>
          <a:p>
            <a:pPr marL="88925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161.111,99</a:t>
            </a:r>
          </a:p>
          <a:p>
            <a:pPr marL="131292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23.596,98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2836947"/>
            <a:ext cx="3709417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TRANSF. FUNDEB (APLIC. PROFIS)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TRANSF. FUNDEB (APLIC. OUTRAS)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Pagamentos Efetuados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" y="3528463"/>
            <a:ext cx="3709417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TRANSF. FUNDEB (APLIC. PROFIS)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TRANSF. FUNDEB (APLIC. OUTRAS)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Saldo Financeiro do FUNDEB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6623" y="4219977"/>
            <a:ext cx="3582315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TRANSF. FUNDEB (APLIC. PROFIS)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TRANSF. FUNDEB (APLIC. OUTRAS)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AC54749-764F-6CA0-1D7B-5A6A73809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97" y="4858866"/>
            <a:ext cx="2808311" cy="10184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857" y="216420"/>
            <a:ext cx="716874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COMPROMETIMENTO DOS RECURSOS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864" y="716184"/>
            <a:ext cx="277668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Execução Financeira até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0357" y="1236262"/>
            <a:ext cx="91482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37354" y="1236262"/>
            <a:ext cx="660889" cy="904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  <a:p>
            <a:pPr marL="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77.500,45</a:t>
            </a:r>
          </a:p>
          <a:p>
            <a:pPr marL="0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70.491,10</a:t>
            </a:r>
          </a:p>
          <a:p>
            <a:pPr marL="31775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7.009,35</a:t>
            </a:r>
          </a:p>
          <a:p>
            <a:pPr marL="142989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3810" y="1236262"/>
            <a:ext cx="660889" cy="108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  <a:p>
            <a:pPr marL="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36.790,43</a:t>
            </a:r>
          </a:p>
          <a:p>
            <a:pPr marL="0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24.838,67</a:t>
            </a:r>
          </a:p>
          <a:p>
            <a:pPr marL="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11.951,76</a:t>
            </a:r>
          </a:p>
          <a:p>
            <a:pPr marL="31774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2.340,00</a:t>
            </a:r>
          </a:p>
          <a:p>
            <a:pPr marL="142988" marR="0">
              <a:lnSpc>
                <a:spcPts val="1005"/>
              </a:lnSpc>
              <a:spcBef>
                <a:spcPts val="4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22" y="1421047"/>
            <a:ext cx="137817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Empenhos Liquidados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604232"/>
            <a:ext cx="2762898" cy="53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  <a:p>
            <a:pPr marL="0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Empenhos a Liquidar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158587"/>
            <a:ext cx="2762898" cy="53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  <a:p>
            <a:pPr marL="0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Restos a Pagar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80343" y="2158587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80343" y="2343372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35585" y="2343372"/>
            <a:ext cx="597321" cy="35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2.340,00</a:t>
            </a:r>
          </a:p>
          <a:p>
            <a:pPr marL="111214" marR="0">
              <a:lnSpc>
                <a:spcPts val="1005"/>
              </a:lnSpc>
              <a:spcBef>
                <a:spcPts val="4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80343" y="2529758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9522" y="2712942"/>
            <a:ext cx="2762898" cy="1091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  <a:p>
            <a:pPr marL="0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Extra-Orçamentarias a Pagar</a:t>
            </a:r>
          </a:p>
          <a:p>
            <a:pPr marL="63550" marR="0">
              <a:lnSpc>
                <a:spcPts val="1005"/>
              </a:lnSpc>
              <a:spcBef>
                <a:spcPts val="4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63550" marR="0">
              <a:lnSpc>
                <a:spcPts val="1005"/>
              </a:lnSpc>
              <a:spcBef>
                <a:spcPts val="44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  <a:p>
            <a:pPr marL="0" marR="0">
              <a:lnSpc>
                <a:spcPts val="1005"/>
              </a:lnSpc>
              <a:spcBef>
                <a:spcPts val="4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Total de Recursos Comprometidos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80343" y="2712942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46799" y="2712942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80343" y="2897727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46799" y="2897727"/>
            <a:ext cx="37486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05578" y="3084113"/>
            <a:ext cx="724458" cy="1457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75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95.701,70</a:t>
            </a:r>
          </a:p>
          <a:p>
            <a:pPr marL="31775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86.530,45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9.171,25</a:t>
            </a:r>
          </a:p>
          <a:p>
            <a:pPr marL="0" marR="0">
              <a:lnSpc>
                <a:spcPts val="1005"/>
              </a:lnSpc>
              <a:spcBef>
                <a:spcPts val="4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173.202,15</a:t>
            </a:r>
          </a:p>
          <a:p>
            <a:pPr marL="0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157.021,55</a:t>
            </a:r>
          </a:p>
          <a:p>
            <a:pPr marL="31775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16.180,60</a:t>
            </a:r>
          </a:p>
          <a:p>
            <a:pPr marL="0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385.138,36</a:t>
            </a:r>
          </a:p>
          <a:p>
            <a:pPr marL="174764" marR="0">
              <a:lnSpc>
                <a:spcPts val="1005"/>
              </a:lnSpc>
              <a:spcBef>
                <a:spcPts val="4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72034" y="3084113"/>
            <a:ext cx="724458" cy="16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113.690,78</a:t>
            </a:r>
          </a:p>
          <a:p>
            <a:pPr marL="0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104.385,56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9.305,22</a:t>
            </a:r>
          </a:p>
          <a:p>
            <a:pPr marL="0" marR="0">
              <a:lnSpc>
                <a:spcPts val="1005"/>
              </a:lnSpc>
              <a:spcBef>
                <a:spcPts val="4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152.821,21</a:t>
            </a:r>
          </a:p>
          <a:p>
            <a:pPr marL="0" marR="0">
              <a:lnSpc>
                <a:spcPts val="1005"/>
              </a:lnSpc>
              <a:spcBef>
                <a:spcPts val="4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129.224,23</a:t>
            </a:r>
          </a:p>
          <a:p>
            <a:pPr marL="31775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23.596,98</a:t>
            </a:r>
          </a:p>
          <a:p>
            <a:pPr marL="31775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31.887,76</a:t>
            </a:r>
          </a:p>
          <a:p>
            <a:pPr marL="31775" marR="0">
              <a:lnSpc>
                <a:spcPts val="1005"/>
              </a:lnSpc>
              <a:spcBef>
                <a:spcPts val="4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31.887,76</a:t>
            </a:r>
          </a:p>
          <a:p>
            <a:pPr marL="174764" marR="0">
              <a:lnSpc>
                <a:spcPts val="1005"/>
              </a:lnSpc>
              <a:spcBef>
                <a:spcPts val="44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9522" y="3821652"/>
            <a:ext cx="2762898" cy="53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6355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  <a:p>
            <a:pPr marL="0" marR="0">
              <a:lnSpc>
                <a:spcPts val="1005"/>
              </a:lnSpc>
              <a:spcBef>
                <a:spcPts val="4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Superávit/Déficit até o Período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3072" y="4376007"/>
            <a:ext cx="2699348" cy="35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0.1.18.00 - TRANSF. FUNDEB (APLIC. PROFIS)</a:t>
            </a:r>
          </a:p>
          <a:p>
            <a:pPr marL="0" marR="0">
              <a:lnSpc>
                <a:spcPts val="1005"/>
              </a:lnSpc>
              <a:spcBef>
                <a:spcPts val="49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0.1.19.00 - TRANSF. FUNDEB (APLIC. OUTRAS)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05578" y="4560793"/>
            <a:ext cx="72445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385.138,36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F107045-3950-9286-D860-D5D95FCD7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0" y="4820861"/>
            <a:ext cx="3253209" cy="9741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4510" y="216420"/>
            <a:ext cx="747943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PREVISÃO ATUALIZADA DAS DESPESAS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4669" y="1025784"/>
            <a:ext cx="3419092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Previsão Atualizada até o Mês de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97860" y="2167429"/>
            <a:ext cx="153266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PREVISÃO INICIAL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4216" y="2397934"/>
            <a:ext cx="1550085" cy="66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10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Subfunção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Ensino Fundamental</a:t>
            </a:r>
          </a:p>
          <a:p>
            <a:pPr marL="11430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Educação Infantil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8103" y="2397934"/>
            <a:ext cx="1042243" cy="89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38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2.835.000,00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1.932.465,00</a:t>
            </a:r>
          </a:p>
          <a:p>
            <a:pPr marL="105917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34.535,00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74627" y="2397934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90868" y="2397934"/>
            <a:ext cx="118552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Diferença (R$)</a:t>
            </a:r>
          </a:p>
          <a:p>
            <a:pPr marL="71704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1.437.000,00</a:t>
            </a:r>
          </a:p>
          <a:p>
            <a:pPr marL="135254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676.035,00</a:t>
            </a:r>
          </a:p>
          <a:p>
            <a:pPr marL="152247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65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99241" y="2626305"/>
            <a:ext cx="1042243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4.2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34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.000,00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2.608.500,00</a:t>
            </a:r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 38.000,00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821" y="3087315"/>
            <a:ext cx="2244851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Educação de Jovens e Adultos</a:t>
            </a:r>
          </a:p>
          <a:p>
            <a:pPr marL="39822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Educação Especial</a:t>
            </a:r>
          </a:p>
          <a:p>
            <a:pPr marL="694867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Sub-Total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81653" y="3317820"/>
            <a:ext cx="9151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103.000,00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62791" y="3317820"/>
            <a:ext cx="9151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123.500,00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68491" y="3317820"/>
            <a:ext cx="83038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20.500,00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91129" y="3550459"/>
            <a:ext cx="1346150" cy="667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97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4.905.000,00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ATUALIZAÇÕES</a:t>
            </a:r>
          </a:p>
          <a:p>
            <a:pPr marL="290524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119.236,93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99241" y="355045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7.004.000,00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62573" y="355045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2.099.000,00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6007" y="4009336"/>
            <a:ext cx="1846501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Superávit Exerc. Anterior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Excesso de Arrecadação</a:t>
            </a:r>
          </a:p>
          <a:p>
            <a:pPr marL="664997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99241" y="4009336"/>
            <a:ext cx="1042243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385.138,36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1.636.500,00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9.025.638,36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26123" y="4009336"/>
            <a:ext cx="915144" cy="438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265.901,43</a:t>
            </a:r>
          </a:p>
          <a:p>
            <a:pPr marL="42367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93.500,00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18103" y="4239840"/>
            <a:ext cx="1042243" cy="44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1.543.000,00</a:t>
            </a:r>
          </a:p>
          <a:p>
            <a:pPr marL="0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6.567.236,93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62573" y="4472479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2.458.401,43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BBF3A34-9FDC-0531-8BE5-2C0EA1502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28" y="4803516"/>
            <a:ext cx="2520281" cy="10447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3497" y="227093"/>
            <a:ext cx="7541353" cy="91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DESPESAS DO FUNDEB POR SUBFUNÇÃO</a:t>
            </a:r>
          </a:p>
          <a:p>
            <a:pPr marL="1689100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E FONTE DE RECURSO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4979" y="1611572"/>
            <a:ext cx="3538460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Despesas Liquidadas até o Mês de Dezembro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293" y="2134002"/>
            <a:ext cx="116897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2088" y="2134002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8544" y="2134002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22" y="2364508"/>
            <a:ext cx="165122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Ensino Fundamental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46701" y="2364508"/>
            <a:ext cx="1042243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3.631.293,58</a:t>
            </a:r>
            <a:endParaRPr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3.036.270,73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657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13157" y="2364508"/>
            <a:ext cx="1042243" cy="15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4.914.846,07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3.697.983,89</a:t>
            </a:r>
          </a:p>
          <a:p>
            <a:pPr marL="6355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385.138,36</a:t>
            </a:r>
          </a:p>
          <a:p>
            <a:pPr marL="6355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831.723,82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3.826.822,59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3.263.318,84</a:t>
            </a:r>
          </a:p>
          <a:p>
            <a:pPr marL="29657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2592879"/>
            <a:ext cx="3311779" cy="902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(APLIC. PROFIS)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0.3.18.00 – (APLIC. PROFIS) – SUPERÁVIT</a:t>
            </a:r>
          </a:p>
          <a:p>
            <a:pPr marL="127101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(APLIC. OUTRAS)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Educação Infantil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46701" y="3053889"/>
            <a:ext cx="1042243" cy="159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59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5.022,85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2.770.400,99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2.345.383,76</a:t>
            </a:r>
          </a:p>
          <a:p>
            <a:pPr marL="6355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119.236,93</a:t>
            </a:r>
          </a:p>
          <a:p>
            <a:pPr marL="6355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305.780,30</a:t>
            </a:r>
          </a:p>
          <a:p>
            <a:pPr marL="105917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657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522" y="3514899"/>
            <a:ext cx="3311779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10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(APLIC. PROFIS)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0.3.18.00 – (APLIC. PROFIS) – SUPERÁVIT</a:t>
            </a:r>
          </a:p>
          <a:p>
            <a:pPr marL="127101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(APLIC. OUTRAS)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Ensino Especial</a:t>
            </a:r>
          </a:p>
          <a:p>
            <a:pPr>
              <a:lnSpc>
                <a:spcPts val="1340"/>
              </a:lnSpc>
              <a:spcBef>
                <a:spcPts val="491"/>
              </a:spcBef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0.1.18.00 – (APLIC. PROFIS)</a:t>
            </a:r>
          </a:p>
          <a:p>
            <a:pPr>
              <a:lnSpc>
                <a:spcPts val="1340"/>
              </a:lnSpc>
              <a:spcBef>
                <a:spcPts val="491"/>
              </a:spcBef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0.1.19.00 – (APLIC. OUTRAS)</a:t>
            </a:r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76708" y="3975909"/>
            <a:ext cx="91514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563.503,75</a:t>
            </a:r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33019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6701" y="4667424"/>
            <a:ext cx="1042243" cy="1130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1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6.480.937,24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5.445.500,09</a:t>
            </a:r>
          </a:p>
          <a:p>
            <a:pPr marL="6355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119.236,93</a:t>
            </a:r>
          </a:p>
          <a:p>
            <a:pPr marL="6355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916.200,22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13157" y="4900063"/>
            <a:ext cx="1042243" cy="89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9.009.734,37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7.215.725,31</a:t>
            </a:r>
          </a:p>
          <a:p>
            <a:pPr marL="6355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385.138,36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1.408.870,70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6623" y="5128434"/>
            <a:ext cx="3184678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0.1.18.00 – (APLIC. PROFIS)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0.3.18.00 – (APLIC. PROFIS) – SUPERÁVIT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0.1.19.00 – (APLIC. OUTRAS)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C614D1-E108-483E-87C5-3D5432FA04E1}"/>
              </a:ext>
            </a:extLst>
          </p:cNvPr>
          <p:cNvSpPr txBox="1"/>
          <p:nvPr/>
        </p:nvSpPr>
        <p:spPr>
          <a:xfrm>
            <a:off x="5830416" y="4138786"/>
            <a:ext cx="1869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/>
                <a:cs typeface="Arial"/>
              </a:rPr>
              <a:t>268.065,71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254.422,58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13.643,13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8B1C13-5280-49C0-B6F2-EBC55E32B70E}"/>
              </a:ext>
            </a:extLst>
          </p:cNvPr>
          <p:cNvSpPr txBox="1"/>
          <p:nvPr/>
        </p:nvSpPr>
        <p:spPr>
          <a:xfrm>
            <a:off x="4174232" y="4138786"/>
            <a:ext cx="1869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/>
                <a:cs typeface="Arial"/>
              </a:rPr>
              <a:t>79.242,67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76.787,33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2.455,34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1268" y="1504636"/>
            <a:ext cx="1245874" cy="74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218" y="2810807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OBRIGADO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BCB0AB-5A12-7A92-7CF9-19AC5ADE4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56" y="4427865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08" y="230654"/>
            <a:ext cx="639692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 QUEM SE DESTINA O FUNDEB?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025444"/>
            <a:ext cx="7568607" cy="800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destina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exclusiva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6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6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787"/>
              </a:lnSpc>
              <a:spcBef>
                <a:spcPts val="320"/>
              </a:spcBef>
              <a:spcAft>
                <a:spcPts val="0"/>
              </a:spcAft>
            </a:pP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pública,</a:t>
            </a:r>
            <a:r>
              <a:rPr sz="16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bem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como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valorização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6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6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6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787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educação,</a:t>
            </a:r>
            <a:r>
              <a:rPr sz="16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incluída</a:t>
            </a:r>
            <a:r>
              <a:rPr sz="16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sz="16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condigna</a:t>
            </a:r>
            <a:r>
              <a:rPr sz="16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remuneração.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287430"/>
            <a:ext cx="5809692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Os alunos considerados, portanto, são aqueles atendidos: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3008142"/>
            <a:ext cx="7568752" cy="1871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6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etapas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infantil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(creche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6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pré-escola),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fundamental</a:t>
            </a:r>
          </a:p>
          <a:p>
            <a:pPr marL="0" marR="0">
              <a:lnSpc>
                <a:spcPts val="1787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(de oito ou de nove anos) e do ensino médio;</a:t>
            </a:r>
          </a:p>
          <a:p>
            <a:pPr marL="0" marR="0">
              <a:lnSpc>
                <a:spcPts val="1787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6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modalidades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  <a:r>
              <a:rPr sz="16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regular,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6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especial,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6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jovens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1787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adultos e ensino profissional integrado;</a:t>
            </a:r>
          </a:p>
          <a:p>
            <a:pPr marL="0" marR="0">
              <a:lnSpc>
                <a:spcPts val="1787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• Nas escolas localizadas nas zonas urbana e rural; e</a:t>
            </a:r>
          </a:p>
          <a:p>
            <a:pPr marL="0" marR="0">
              <a:lnSpc>
                <a:spcPts val="1787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turnos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regime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atendimento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tempo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integral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parcial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(matutino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1787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vespertino ou noturno).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DAEB38-DFF4-7521-058C-B40007CA5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6" y="4617931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76" y="227093"/>
            <a:ext cx="7166197" cy="91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35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O QUE SÃO AÇÕES DE MANUTENÇÃO E</a:t>
            </a:r>
          </a:p>
          <a:p>
            <a:pPr marL="0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DESENVOLVIMENTO DO ENSINO (MDE)?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2095310"/>
            <a:ext cx="7568223" cy="59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Despesas realizadas com vistas à consecução dos objetivos básicos das</a:t>
            </a:r>
          </a:p>
          <a:p>
            <a:pPr marL="0" marR="0">
              <a:lnSpc>
                <a:spcPts val="2010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instituições educacionais de todos os níveis de ensino.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414D1-DF2B-86EF-FB54-4FB60F59D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10" y="4378071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081" y="230654"/>
            <a:ext cx="7286241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COMPOSIÇÃO DO FUNDO - IMPOSTOS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855372"/>
            <a:ext cx="7568259" cy="705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composição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financeira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resulta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cesta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integrada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Fundos,</a:t>
            </a:r>
            <a:r>
              <a:rPr sz="14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âmbito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Estado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Federal,</a:t>
            </a:r>
            <a:r>
              <a:rPr sz="14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são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compostos</a:t>
            </a:r>
            <a:r>
              <a:rPr sz="14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4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20%</a:t>
            </a:r>
            <a:r>
              <a:rPr sz="1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seguintes fontes de receita: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700545"/>
            <a:ext cx="3870701" cy="47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Fundo de Participação dos Estados (FPE);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Fundo de Participação dos Municípios (FPM);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169162"/>
            <a:ext cx="6686339" cy="1642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Imposto sobre Circulação de Mercadorias e sobre prestação de Serviços (ICMS);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Imposto sobre Produtos Industrializados, proporcional às exportações (IPIexp);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Imposto sobre Transmissão Causa Mortis e Doação (ITCMD);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Imposto sobre a Propriedade de Veículos Automotores (IPVA);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Imposto sobre a Propriedade Territorial Rural (cota-parte dos Municípios) (ITRm);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Arrecadação de imposto que a União eventualmente instituir no exercício de sua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competência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3809354"/>
            <a:ext cx="7447857" cy="47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(cotas-partes dos Estados, Distrito Federal e Municípios);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• Receita da dívida ativa tributária, multas e juros relativos aos impostos acima relacionados.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5B180E-81E3-1A80-69C1-8444A909D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13" y="4455545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7678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225" y="227093"/>
            <a:ext cx="6197895" cy="91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UTILIZAÇÃO DOS RECURSO</a:t>
            </a:r>
            <a:r>
              <a:rPr lang="pt-BR" sz="2800" b="1" u="sng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 DO</a:t>
            </a:r>
          </a:p>
          <a:p>
            <a:pPr marL="2282063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6748" y="1633080"/>
            <a:ext cx="479486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O que pode ser pago com os 70%?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6393" y="3015703"/>
            <a:ext cx="4220743" cy="68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 remuneração dos profissionais</a:t>
            </a:r>
          </a:p>
          <a:p>
            <a:pPr marL="0" marR="0">
              <a:lnSpc>
                <a:spcPts val="2457"/>
              </a:lnSpc>
              <a:spcBef>
                <a:spcPts val="13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da educação básica.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702799-D48F-53EF-535F-34E5713D3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56" y="4237199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225" y="227093"/>
            <a:ext cx="6197895" cy="91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UTILIZAÇÃO DOS RECURSOSO DO</a:t>
            </a:r>
          </a:p>
          <a:p>
            <a:pPr marL="2282063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6748" y="1633080"/>
            <a:ext cx="479486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O que pode ser pago com os 30%?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0665" y="2740171"/>
            <a:ext cx="4091470" cy="123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Outras despesas obrigatoriamente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consideradas despesas de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manutenção e desenvolvimento do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ensino.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610C6F-CD9A-7079-D931-6B8246AC7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75" y="4378071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8352" y="219982"/>
            <a:ext cx="645175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UTILIZAÇÃO DOS RECURSOS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4557" y="1074649"/>
            <a:ext cx="591929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O que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Não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pode ser pago com recursos do FUNDEB: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827623"/>
            <a:ext cx="7568700" cy="563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700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Financiamento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consideradas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7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899"/>
              </a:lnSpc>
              <a:spcBef>
                <a:spcPts val="341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7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7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7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básica;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538912"/>
            <a:ext cx="4640923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- Pagamento de aposentadorias e de pensões;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2965670"/>
            <a:ext cx="7568566" cy="141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7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Garantia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contrapartida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operações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crédito,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internas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7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21" dirty="0">
                <a:solidFill>
                  <a:srgbClr val="000000"/>
                </a:solidFill>
                <a:latin typeface="Arial"/>
                <a:cs typeface="Arial"/>
              </a:rPr>
              <a:t>externas,</a:t>
            </a:r>
          </a:p>
          <a:p>
            <a:pPr marL="0" marR="0">
              <a:lnSpc>
                <a:spcPts val="1899"/>
              </a:lnSpc>
              <a:spcBef>
                <a:spcPts val="341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contraídas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pelos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Estados,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pelo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pelos</a:t>
            </a:r>
            <a:r>
              <a:rPr sz="17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7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  <a:p>
            <a:pPr marL="0" marR="0">
              <a:lnSpc>
                <a:spcPts val="1899"/>
              </a:lnSpc>
              <a:spcBef>
                <a:spcPts val="391"/>
              </a:spcBef>
              <a:spcAft>
                <a:spcPts val="0"/>
              </a:spcAft>
            </a:pP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destinem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financiamento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projetos,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52" dirty="0">
                <a:solidFill>
                  <a:srgbClr val="000000"/>
                </a:solidFill>
                <a:latin typeface="Arial"/>
                <a:cs typeface="Arial"/>
              </a:rPr>
              <a:t>programas</a:t>
            </a:r>
          </a:p>
          <a:p>
            <a:pPr marL="0" marR="0">
              <a:lnSpc>
                <a:spcPts val="1899"/>
              </a:lnSpc>
              <a:spcBef>
                <a:spcPts val="341"/>
              </a:spcBef>
              <a:spcAft>
                <a:spcPts val="0"/>
              </a:spcAft>
            </a:pP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considerados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ação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spc="16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7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899"/>
              </a:lnSpc>
              <a:spcBef>
                <a:spcPts val="391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educação básica;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4530526"/>
            <a:ext cx="5024398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"/>
                <a:cs typeface="Arial"/>
              </a:rPr>
              <a:t>- Pagamento de despesas de exercícios anteriores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A615762-7A9D-1573-7CDB-291265953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06" y="4605164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785" y="219982"/>
            <a:ext cx="668888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UTILIZAÇÃO DOS RECURSOSO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6685" y="950063"/>
            <a:ext cx="498378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O que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Não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pode ser pago com recursos do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FUNDEB 70%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521064"/>
            <a:ext cx="7568838" cy="100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Considerando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exclusividade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uso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parcela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mínima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70%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5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efetivo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rede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pública,</a:t>
            </a:r>
            <a:r>
              <a:rPr sz="1500" spc="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essa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parcela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recurso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pode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ser</a:t>
            </a:r>
            <a:r>
              <a:rPr sz="1500" spc="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destinada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pagamento</a:t>
            </a:r>
            <a:r>
              <a:rPr sz="1500" spc="3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profissionais: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977107"/>
            <a:ext cx="403856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Integrantes da educação do ensino superior;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3370388"/>
            <a:ext cx="7568555" cy="75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Integrantes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etapas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responsabilidade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outro</a:t>
            </a:r>
            <a:r>
              <a:rPr sz="15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ente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governamental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setor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privado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(mesmo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instituição</a:t>
            </a:r>
            <a:r>
              <a:rPr sz="15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73" dirty="0">
                <a:solidFill>
                  <a:srgbClr val="000000"/>
                </a:solidFill>
                <a:latin typeface="Arial"/>
                <a:cs typeface="Arial"/>
              </a:rPr>
              <a:t>comunitária,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confessional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filantrópica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conveniada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público);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4265776"/>
            <a:ext cx="7236552" cy="64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Inativos, mesmo que, quando em atividade, tenham atuado na educação básica; e</a:t>
            </a:r>
          </a:p>
          <a:p>
            <a:pPr marL="0" marR="0">
              <a:lnSpc>
                <a:spcPts val="1675"/>
              </a:lnSpc>
              <a:spcBef>
                <a:spcPts val="142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 Integrantes da educação básica que estejam em desvio de função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152816-C478-482A-B115-9CC07151E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45" y="4909994"/>
            <a:ext cx="2448272" cy="965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1852</Words>
  <Application>Microsoft Office PowerPoint</Application>
  <PresentationFormat>Personalizar</PresentationFormat>
  <Paragraphs>408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Juliana</cp:lastModifiedBy>
  <cp:revision>9</cp:revision>
  <dcterms:modified xsi:type="dcterms:W3CDTF">2023-02-23T13:31:20Z</dcterms:modified>
</cp:coreProperties>
</file>