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303" r:id="rId5"/>
    <p:sldId id="304" r:id="rId6"/>
    <p:sldId id="259" r:id="rId7"/>
    <p:sldId id="305" r:id="rId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 autoAdjust="0"/>
    <p:restoredTop sz="94524" autoAdjust="0"/>
  </p:normalViewPr>
  <p:slideViewPr>
    <p:cSldViewPr>
      <p:cViewPr varScale="1">
        <p:scale>
          <a:sx n="65" d="100"/>
          <a:sy n="65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TOTAL!$C$11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57-4F87-970F-DCB0387BAE7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57-4F87-970F-DCB0387BAE7C}"/>
              </c:ext>
            </c:extLst>
          </c:dPt>
          <c:dLbls>
            <c:dLbl>
              <c:idx val="0"/>
              <c:layout>
                <c:manualLayout>
                  <c:x val="0.1039959304666004"/>
                  <c:y val="-0.1762299805969480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57-4F87-970F-DCB0387BAE7C}"/>
                </c:ext>
              </c:extLst>
            </c:dLbl>
            <c:dLbl>
              <c:idx val="1"/>
              <c:layout>
                <c:manualLayout>
                  <c:x val="-5.5555555555555532E-2"/>
                  <c:y val="3.6742855059784196E-2"/>
                </c:manualLayout>
              </c:layout>
              <c:tx>
                <c:rich>
                  <a:bodyPr/>
                  <a:lstStyle/>
                  <a:p>
                    <a:fld id="{F0887213-15E4-4C54-8B17-B7B9D9AF38CA}" type="VALUE">
                      <a:rPr lang="en-US" sz="1000" b="1"/>
                      <a:pPr/>
                      <a:t>[VALOR]</a:t>
                    </a:fld>
                    <a:endParaRPr lang="pt-BR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236111111111112"/>
                      <c:h val="0.114583333333333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B57-4F87-970F-DCB0387BAE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TOTAL!$B$12:$B$13</c:f>
              <c:strCache>
                <c:ptCount val="2"/>
                <c:pt idx="0">
                  <c:v>Recursos próprios</c:v>
                </c:pt>
                <c:pt idx="1">
                  <c:v>Recursos repassados pelo FNDE</c:v>
                </c:pt>
              </c:strCache>
            </c:strRef>
          </c:cat>
          <c:val>
            <c:numRef>
              <c:f>TOTAL!$C$12:$C$13</c:f>
              <c:numCache>
                <c:formatCode>_("R$"* #,##0.00_);_("R$"* \(#,##0.00\);_("R$"* "-"??_);_(@_)</c:formatCode>
                <c:ptCount val="2"/>
                <c:pt idx="0">
                  <c:v>774069.73</c:v>
                </c:pt>
                <c:pt idx="1">
                  <c:v>140044.20000000001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57-4F87-970F-DCB0387BAE7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3850439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03559E3-AC4C-4C29-84D3-9BB4D6F650BE}" type="datetime1"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cs typeface="Arial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22/02/2023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1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3850439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61A945B-3E6A-46CA-94E6-6DE378EB01FE}" type="slidenum">
              <a:t>‹nº›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004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idx="1"/>
          </p:nvPr>
        </p:nvSpPr>
        <p:spPr>
          <a:xfrm>
            <a:off x="3850439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02CA48E-64B9-4343-AFE1-061882FDFF1D}" type="datetime1">
              <a:rPr lang="pt-BR"/>
              <a:pPr lvl="0"/>
              <a:t>22/02/2023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ço Reservado para Anotações 4"/>
          <p:cNvSpPr txBox="1"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1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3850439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3E140ED-08D1-44FD-B423-49B1442552B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3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lvl="0"/>
            <a:fld id="{8A8EAC68-DC32-4577-8D83-FAB12F878855}" type="datetime1">
              <a:rPr lang="pt-BR" smtClean="0"/>
              <a:pPr lvl="0"/>
              <a:t>22/02/2023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lvl="0"/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 lvl="0"/>
            <a:fld id="{FA62921E-7FDB-4D00-AC30-1129464CFEA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1725FB1-2766-45A5-A3C4-5FE8902832AE}" type="datetime1">
              <a:rPr lang="pt-BR" smtClean="0"/>
              <a:pPr lvl="0"/>
              <a:t>22/02/2023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A6E006-862C-4BC9-8E47-1F57AC249C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1D70853-C208-4F70-A9F6-0E9FD5E3846D}" type="datetime1">
              <a:rPr lang="pt-BR" smtClean="0"/>
              <a:pPr lvl="0"/>
              <a:t>22/02/2023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3E5E11-927C-4506-A9FF-30064B36BB2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0B17FB0-A2C5-4B7D-9FB2-24E2C4E80231}" type="datetime1">
              <a:rPr lang="pt-BR" smtClean="0"/>
              <a:pPr lvl="0"/>
              <a:t>22/02/2023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B1C88FD-799E-4405-9325-143A530E2D1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lvl="0"/>
            <a:fld id="{9344C98E-13C8-407F-8A79-567A02814898}" type="datetime1">
              <a:rPr lang="pt-BR" smtClean="0"/>
              <a:pPr lvl="0"/>
              <a:t>22/02/2023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 lvl="0"/>
            <a:fld id="{33AAFF10-E7C1-4D87-8616-75CC9E4BAD5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A856999-548F-4DDF-B475-B4336DDC7441}" type="datetime1">
              <a:rPr lang="pt-BR" smtClean="0"/>
              <a:pPr lvl="0"/>
              <a:t>22/02/2023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9DE91E-D559-41B9-AD7E-BAD7950D08D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2022983-A863-4665-86E4-C1B8AC8E5C8F}" type="datetime1">
              <a:rPr lang="pt-BR" smtClean="0"/>
              <a:pPr lvl="0"/>
              <a:t>22/02/2023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CA79C6-6BAD-4946-8BDD-3959800FB8B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1078E1B-30D7-4BC5-ADDB-7E632A46B891}" type="datetime1">
              <a:rPr lang="pt-BR" smtClean="0"/>
              <a:pPr lvl="0"/>
              <a:t>22/02/2023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DA8387-AE86-47A4-8980-81CF0AA60206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2D3A200-9734-47C3-9F80-1360DA96E4D1}" type="datetime1">
              <a:rPr lang="pt-BR" smtClean="0"/>
              <a:pPr lvl="0"/>
              <a:t>22/02/2023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E3E798-4429-468A-A708-4820ADB1AC3E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96D0028-0181-4A53-8727-259E8D2DCEF6}" type="datetime1">
              <a:rPr lang="pt-BR" smtClean="0"/>
              <a:pPr lvl="0"/>
              <a:t>22/02/2023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33ED35-A336-40F3-996D-4C0A5DEB022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2F22797-7EAE-4E10-A547-A27B678DB204}" type="datetime1">
              <a:rPr lang="pt-BR" smtClean="0"/>
              <a:pPr lvl="0"/>
              <a:t>22/02/2023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9F800D-C149-4A38-98FD-FE73686C915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lvl="0"/>
            <a:fld id="{7797E75E-C4D6-436C-A78A-1804333906BB}" type="datetime1">
              <a:rPr lang="pt-BR" smtClean="0"/>
              <a:pPr lvl="0"/>
              <a:t>22/02/2023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lvl="0"/>
            <a:fld id="{AC9E8F1A-EA49-4FDD-B8C6-BE2128A55779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 noGrp="1"/>
          </p:cNvSpPr>
          <p:nvPr>
            <p:ph type="subTitle" idx="1"/>
          </p:nvPr>
        </p:nvSpPr>
        <p:spPr>
          <a:xfrm>
            <a:off x="683568" y="1484308"/>
            <a:ext cx="7560839" cy="3816348"/>
          </a:xfrm>
        </p:spPr>
        <p:txBody>
          <a:bodyPr/>
          <a:lstStyle/>
          <a:p>
            <a:pPr lvl="0" algn="ctr" hangingPunct="1">
              <a:spcBef>
                <a:spcPts val="1200"/>
              </a:spcBef>
            </a:pPr>
            <a:r>
              <a:rPr lang="pt-BR" sz="4000" b="1" dirty="0">
                <a:solidFill>
                  <a:srgbClr val="000000"/>
                </a:solidFill>
              </a:rPr>
              <a:t>PRESTAÇÃO DE CONTAS</a:t>
            </a:r>
          </a:p>
          <a:p>
            <a:pPr lvl="0" hangingPunct="1">
              <a:spcBef>
                <a:spcPts val="1000"/>
              </a:spcBef>
            </a:pPr>
            <a:endParaRPr lang="pt-BR" sz="4000" dirty="0"/>
          </a:p>
          <a:p>
            <a:pPr lvl="0" hangingPunct="1">
              <a:spcBef>
                <a:spcPts val="1000"/>
              </a:spcBef>
            </a:pPr>
            <a:r>
              <a:rPr lang="pt-BR" sz="4000" u="sng" dirty="0">
                <a:solidFill>
                  <a:srgbClr val="000000"/>
                </a:solidFill>
              </a:rPr>
              <a:t>MERENDA ESCOLAR 2022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751" y="5085184"/>
            <a:ext cx="3253209" cy="12241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5505896"/>
            <a:ext cx="3004026" cy="1130729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17ADE2F1-072C-6835-4511-F900118D8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35694"/>
              </p:ext>
            </p:extLst>
          </p:nvPr>
        </p:nvGraphicFramePr>
        <p:xfrm>
          <a:off x="971600" y="1124745"/>
          <a:ext cx="6696744" cy="2808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740062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204741077"/>
                    </a:ext>
                  </a:extLst>
                </a:gridCol>
              </a:tblGrid>
              <a:tr h="4457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REPASSES RECEBIDOS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867971"/>
                  </a:ext>
                </a:extLst>
              </a:tr>
              <a:tr h="6379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Saldo em conta em 31/12/2021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 R$               18.497,40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93186"/>
                  </a:ext>
                </a:extLst>
              </a:tr>
              <a:tr h="5432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Recursos recebidos - PNAE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 R$             130.108,00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88403"/>
                  </a:ext>
                </a:extLst>
              </a:tr>
              <a:tr h="6379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Rendimentos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 R$                 1.840,63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391907"/>
                  </a:ext>
                </a:extLst>
              </a:tr>
              <a:tr h="5432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Disponível no exercício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 R$              150.446,03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3238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 noGrp="1"/>
          </p:cNvSpPr>
          <p:nvPr>
            <p:ph type="subTitle" idx="1"/>
          </p:nvPr>
        </p:nvSpPr>
        <p:spPr>
          <a:xfrm>
            <a:off x="1259632" y="836712"/>
            <a:ext cx="6913558" cy="4032448"/>
          </a:xfrm>
        </p:spPr>
        <p:txBody>
          <a:bodyPr anchorCtr="0"/>
          <a:lstStyle/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pt-BR" sz="5400" b="1" dirty="0">
              <a:solidFill>
                <a:srgbClr val="00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pt-BR" sz="5400" b="1" dirty="0">
              <a:solidFill>
                <a:srgbClr val="000000"/>
              </a:solidFill>
            </a:endParaRPr>
          </a:p>
          <a:p>
            <a:pPr lvl="0" algn="ctr" hangingPunct="1">
              <a:lnSpc>
                <a:spcPct val="80000"/>
              </a:lnSpc>
              <a:spcBef>
                <a:spcPts val="700"/>
              </a:spcBef>
            </a:pPr>
            <a:endParaRPr lang="pt-BR" sz="5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751" y="5085184"/>
            <a:ext cx="3253209" cy="1224136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1C402D9-9D12-5643-22F8-A446A82F5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72501"/>
              </p:ext>
            </p:extLst>
          </p:nvPr>
        </p:nvGraphicFramePr>
        <p:xfrm>
          <a:off x="655642" y="548680"/>
          <a:ext cx="7804790" cy="4281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4784">
                  <a:extLst>
                    <a:ext uri="{9D8B030D-6E8A-4147-A177-3AD203B41FA5}">
                      <a16:colId xmlns:a16="http://schemas.microsoft.com/office/drawing/2014/main" val="1255568456"/>
                    </a:ext>
                  </a:extLst>
                </a:gridCol>
                <a:gridCol w="2167997">
                  <a:extLst>
                    <a:ext uri="{9D8B030D-6E8A-4147-A177-3AD203B41FA5}">
                      <a16:colId xmlns:a16="http://schemas.microsoft.com/office/drawing/2014/main" val="152233833"/>
                    </a:ext>
                  </a:extLst>
                </a:gridCol>
                <a:gridCol w="1722009">
                  <a:extLst>
                    <a:ext uri="{9D8B030D-6E8A-4147-A177-3AD203B41FA5}">
                      <a16:colId xmlns:a16="http://schemas.microsoft.com/office/drawing/2014/main" val="1761969460"/>
                    </a:ext>
                  </a:extLst>
                </a:gridCol>
              </a:tblGrid>
              <a:tr h="75958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DESPESAS REALIZADAS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080008"/>
                  </a:ext>
                </a:extLst>
              </a:tr>
              <a:tr h="7595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RECURSO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VALOR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 PAGO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535921"/>
                  </a:ext>
                </a:extLst>
              </a:tr>
              <a:tr h="688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Recursos próprios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 R$            774.069,73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774.069,73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65104"/>
                  </a:ext>
                </a:extLst>
              </a:tr>
              <a:tr h="688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Recursos Vinculados - PNAE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 R$            140.044,20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140.044,20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436388"/>
                  </a:ext>
                </a:extLst>
              </a:tr>
              <a:tr h="688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TOTAL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 R$            914.113,93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914.113,93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491449"/>
                  </a:ext>
                </a:extLst>
              </a:tr>
              <a:tr h="6959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Saldo em conta em 31/12/2022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10.401,83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327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75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445224"/>
            <a:ext cx="3253209" cy="1224136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8CCEF6B-B976-0D5F-B1DF-609AAFDD10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375008"/>
              </p:ext>
            </p:extLst>
          </p:nvPr>
        </p:nvGraphicFramePr>
        <p:xfrm>
          <a:off x="1763688" y="1052736"/>
          <a:ext cx="5544616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1841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31764E-ACCF-EE75-03B5-75905854F74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226024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Analisando os dados constatamos que para cada real que o FNDE repassou o Município complementou com mais R$ 5,53, assim sendo observamos que os recursos repassados pelo Programa PNAE cobrem apenas 15,32 % dos custos da Merenda Escolar servida aos alunos da Rede Municipal de Ensino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047531A-6333-4D8D-81FB-27CA05A4CE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750" y="5301208"/>
            <a:ext cx="3253209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7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13"/>
          <p:cNvSpPr txBox="1"/>
          <p:nvPr/>
        </p:nvSpPr>
        <p:spPr>
          <a:xfrm>
            <a:off x="1693285" y="990057"/>
            <a:ext cx="5168444" cy="408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1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791" y="5593161"/>
            <a:ext cx="3253209" cy="1224136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840A682-35A9-9945-AE24-8B0AA01581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861782"/>
              </p:ext>
            </p:extLst>
          </p:nvPr>
        </p:nvGraphicFramePr>
        <p:xfrm>
          <a:off x="683568" y="908720"/>
          <a:ext cx="7632848" cy="3514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2383">
                  <a:extLst>
                    <a:ext uri="{9D8B030D-6E8A-4147-A177-3AD203B41FA5}">
                      <a16:colId xmlns:a16="http://schemas.microsoft.com/office/drawing/2014/main" val="2695655746"/>
                    </a:ext>
                  </a:extLst>
                </a:gridCol>
                <a:gridCol w="2720465">
                  <a:extLst>
                    <a:ext uri="{9D8B030D-6E8A-4147-A177-3AD203B41FA5}">
                      <a16:colId xmlns:a16="http://schemas.microsoft.com/office/drawing/2014/main" val="4083368599"/>
                    </a:ext>
                  </a:extLst>
                </a:gridCol>
              </a:tblGrid>
              <a:tr h="8740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ADQUIRIDOS DA AGRICULTURA FAMILIAR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046685"/>
                  </a:ext>
                </a:extLst>
              </a:tr>
              <a:tr h="8830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Valor mínimo para gasto em agricultura Familiar (Lei Federal n° 11.947/2009, art. 14)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 R$                   42.013,26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741745"/>
                  </a:ext>
                </a:extLst>
              </a:tr>
              <a:tr h="8830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Valor gasto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 R$                 139.573,00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264353"/>
                  </a:ext>
                </a:extLst>
              </a:tr>
              <a:tr h="8740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Percentual aplicado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99,66%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0429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B21DD-2678-1DD5-30C2-287DAC155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14880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2F08ED1D-2F51-C4B2-8017-E686FA6C891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652120" y="5480198"/>
            <a:ext cx="3255546" cy="1225402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C465B52-B987-2A37-0847-347209879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574163"/>
              </p:ext>
            </p:extLst>
          </p:nvPr>
        </p:nvGraphicFramePr>
        <p:xfrm>
          <a:off x="457200" y="431695"/>
          <a:ext cx="8229599" cy="4995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6870">
                  <a:extLst>
                    <a:ext uri="{9D8B030D-6E8A-4147-A177-3AD203B41FA5}">
                      <a16:colId xmlns:a16="http://schemas.microsoft.com/office/drawing/2014/main" val="179827866"/>
                    </a:ext>
                  </a:extLst>
                </a:gridCol>
                <a:gridCol w="1198486">
                  <a:extLst>
                    <a:ext uri="{9D8B030D-6E8A-4147-A177-3AD203B41FA5}">
                      <a16:colId xmlns:a16="http://schemas.microsoft.com/office/drawing/2014/main" val="1525891602"/>
                    </a:ext>
                  </a:extLst>
                </a:gridCol>
                <a:gridCol w="1422202">
                  <a:extLst>
                    <a:ext uri="{9D8B030D-6E8A-4147-A177-3AD203B41FA5}">
                      <a16:colId xmlns:a16="http://schemas.microsoft.com/office/drawing/2014/main" val="3912570752"/>
                    </a:ext>
                  </a:extLst>
                </a:gridCol>
                <a:gridCol w="1427529">
                  <a:extLst>
                    <a:ext uri="{9D8B030D-6E8A-4147-A177-3AD203B41FA5}">
                      <a16:colId xmlns:a16="http://schemas.microsoft.com/office/drawing/2014/main" val="3053046331"/>
                    </a:ext>
                  </a:extLst>
                </a:gridCol>
                <a:gridCol w="1704512">
                  <a:extLst>
                    <a:ext uri="{9D8B030D-6E8A-4147-A177-3AD203B41FA5}">
                      <a16:colId xmlns:a16="http://schemas.microsoft.com/office/drawing/2014/main" val="2991366078"/>
                    </a:ext>
                  </a:extLst>
                </a:gridCol>
              </a:tblGrid>
              <a:tr h="156807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</a:rPr>
                        <a:t>QUANTIDADE DE REFEIÇÕES SERVIDAS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684051"/>
                  </a:ext>
                </a:extLst>
              </a:tr>
              <a:tr h="107386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Nº ALUNOS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DIAS LETIVOS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QUANTIDADE DE REFEIÇÕES SERVIDAS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QUANTIDADE DE REFEIÇÕES SERVIDAS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166896"/>
                  </a:ext>
                </a:extLst>
              </a:tr>
              <a:tr h="37126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ENSINO FUNDAMENTAL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790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                 158.000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334198"/>
                  </a:ext>
                </a:extLst>
              </a:tr>
              <a:tr h="3712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dirty="0">
                          <a:effectLst/>
                        </a:rPr>
                        <a:t>EDUCAÇÃO INFANTIL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107068"/>
                  </a:ext>
                </a:extLst>
              </a:tr>
              <a:tr h="37126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PRÉ-ESCOLAR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273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200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                   54.600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68923"/>
                  </a:ext>
                </a:extLst>
              </a:tr>
              <a:tr h="37126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CRECHE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268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220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                 176.880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535099"/>
                  </a:ext>
                </a:extLst>
              </a:tr>
              <a:tr h="371262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1.331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                 389.480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831978"/>
                  </a:ext>
                </a:extLst>
              </a:tr>
              <a:tr h="371262">
                <a:tc>
                  <a:txBody>
                    <a:bodyPr/>
                    <a:lstStyle/>
                    <a:p>
                      <a:r>
                        <a:rPr lang="pt-BR" dirty="0"/>
                        <a:t>CUSTO POR REFEIÇÃO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R$ 914.113,93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389.480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 2,35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633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810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8243</TotalTime>
  <Words>230</Words>
  <Application>Microsoft Office PowerPoint</Application>
  <PresentationFormat>Apresentação na tela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Calibri</vt:lpstr>
      <vt:lpstr>Gill Sans MT</vt:lpstr>
      <vt:lpstr>Wingdings</vt:lpstr>
      <vt:lpstr>Wingdings 3</vt:lpstr>
      <vt:lpstr>Origem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MUNICÍPIO DE IRANI</dc:title>
  <dc:creator>ADM</dc:creator>
  <cp:lastModifiedBy>Juliana</cp:lastModifiedBy>
  <cp:revision>215</cp:revision>
  <cp:lastPrinted>2020-09-28T20:40:51Z</cp:lastPrinted>
  <dcterms:created xsi:type="dcterms:W3CDTF">2017-03-29T14:45:44Z</dcterms:created>
  <dcterms:modified xsi:type="dcterms:W3CDTF">2023-02-22T20:04:52Z</dcterms:modified>
</cp:coreProperties>
</file>