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7772400" cy="5829300"/>
  <p:notesSz cx="7772400" cy="58293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59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055" y="1195036"/>
            <a:ext cx="6678401" cy="247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AUDIÊNCIA PÚBLICA</a:t>
            </a:r>
          </a:p>
          <a:p>
            <a:pPr marL="87947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DE AVALIAÇÃO DAS</a:t>
            </a:r>
          </a:p>
          <a:p>
            <a:pPr marL="810895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METAS FISCAIS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411" y="3903815"/>
            <a:ext cx="606966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4771" y="540255"/>
            <a:ext cx="4618798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FUNDEB E MAGISTÉRIO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1162262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1836683"/>
            <a:ext cx="3125289" cy="66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860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do FUNDEB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Pagamento com Profissionais do Magistério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8816" y="1836683"/>
            <a:ext cx="70306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8007" y="1836683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271" y="2065054"/>
            <a:ext cx="1042243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3.017.459,73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2.718.401,84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45097" y="2295559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90,09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7" y="2733407"/>
            <a:ext cx="7568632" cy="126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contabilizou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3.017.459,73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foram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aplicados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professores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efetivo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magistério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importância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2.718.401,84.</a:t>
            </a:r>
            <a:r>
              <a:rPr sz="1500" spc="2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Isto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representa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351"/>
              </a:spcBef>
              <a:spcAft>
                <a:spcPts val="0"/>
              </a:spcAft>
            </a:pP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90,09%,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evidenciando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000000"/>
                </a:solidFill>
                <a:latin typeface="Arial"/>
                <a:cs typeface="Arial"/>
              </a:rPr>
              <a:t>Cumpriu</a:t>
            </a:r>
            <a:r>
              <a:rPr sz="1500" b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Mínimo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70%,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disposto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</a:p>
          <a:p>
            <a:pPr marL="0" marR="0">
              <a:lnSpc>
                <a:spcPts val="1675"/>
              </a:lnSpc>
              <a:spcBef>
                <a:spcPts val="25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26, da Lei 14.113/2020 de 25 de Dezembro de 2020.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997" y="4209401"/>
            <a:ext cx="7568021" cy="501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Obs: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deverá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índice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70%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 básica em efetivo exercício até o último Quadrimestre do exercício.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540255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141/2012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104279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7º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471" cy="238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"Os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devem,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anualmente,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Serviços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Públicos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15%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resultantes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de impostos a que se refere art. 156 e dos recursos de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tratam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158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alínea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inciso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caput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 o § 3º do art. 159, todos da Constituição Federal".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254" y="219982"/>
            <a:ext cx="558789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NA SAÚDE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749283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3848" y="1110955"/>
            <a:ext cx="121352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4758" y="1195728"/>
            <a:ext cx="66610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91557" y="1280500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7719" y="1280500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015" y="1448623"/>
            <a:ext cx="564604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1664" y="1448623"/>
            <a:ext cx="802134" cy="49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4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2.094.775,62</a:t>
            </a:r>
          </a:p>
          <a:p>
            <a:pPr marL="0" marR="0">
              <a:lnSpc>
                <a:spcPts val="893"/>
              </a:lnSpc>
              <a:spcBef>
                <a:spcPts val="4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11.175.938,14</a:t>
            </a:r>
          </a:p>
          <a:p>
            <a:pPr marL="0" marR="0">
              <a:lnSpc>
                <a:spcPts val="893"/>
              </a:lnSpc>
              <a:spcBef>
                <a:spcPts val="45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13.270.713,76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55778" y="1448623"/>
            <a:ext cx="406648" cy="49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53,83</a:t>
            </a:r>
          </a:p>
          <a:p>
            <a:pPr marL="0" marR="0">
              <a:lnSpc>
                <a:spcPts val="893"/>
              </a:lnSpc>
              <a:spcBef>
                <a:spcPts val="4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33,22</a:t>
            </a:r>
          </a:p>
          <a:p>
            <a:pPr marL="0" marR="0">
              <a:lnSpc>
                <a:spcPts val="893"/>
              </a:lnSpc>
              <a:spcBef>
                <a:spcPts val="45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87,05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9015" y="1618168"/>
            <a:ext cx="138897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Receitas de Transferências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9015" y="1789135"/>
            <a:ext cx="177820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LÍQUIDA DE IMPOSTOS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64036" y="1958680"/>
            <a:ext cx="125315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22895" y="2043453"/>
            <a:ext cx="222981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DESPESAS COM SAÚDE (Por Sub Função)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91557" y="2128225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37719" y="2128225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9015" y="2296348"/>
            <a:ext cx="191973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ATENÇÃO BÁSICA (XL) = (IV + XXXII)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02276" y="2296348"/>
            <a:ext cx="660896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674.742,46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84023" y="2296348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5,08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9015" y="2465893"/>
            <a:ext cx="2958590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ASSISTÊNCIA HOSPITALAR E AMBULATORIAL (XLI) = (V +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XXXIII)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59909" y="2526853"/>
            <a:ext cx="74562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1.009.344,10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84023" y="2526853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7,61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9015" y="2757358"/>
            <a:ext cx="2699004" cy="49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VIGILÂNCIA EPIDEMIOLÓGICA (XLIV) = (VIII + XXXVI)</a:t>
            </a:r>
          </a:p>
          <a:p>
            <a:pPr marL="0" marR="0">
              <a:lnSpc>
                <a:spcPts val="893"/>
              </a:lnSpc>
              <a:spcBef>
                <a:spcPts val="4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OUTRAS SUBFUNÇÕES (XLVI) = (X + XXXVIII)</a:t>
            </a:r>
          </a:p>
          <a:p>
            <a:pPr marL="0" marR="0">
              <a:lnSpc>
                <a:spcPts val="893"/>
              </a:lnSpc>
              <a:spcBef>
                <a:spcPts val="45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TOTAL DE GASTOS NA SAÚDE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59909" y="2757358"/>
            <a:ext cx="745628" cy="49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54.114,01</a:t>
            </a:r>
          </a:p>
          <a:p>
            <a:pPr marL="42367" marR="0">
              <a:lnSpc>
                <a:spcPts val="893"/>
              </a:lnSpc>
              <a:spcBef>
                <a:spcPts val="4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976.525,23</a:t>
            </a:r>
          </a:p>
          <a:p>
            <a:pPr marL="0" marR="0">
              <a:lnSpc>
                <a:spcPts val="893"/>
              </a:lnSpc>
              <a:spcBef>
                <a:spcPts val="45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2.714.725,80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384023" y="2757358"/>
            <a:ext cx="350142" cy="321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0,41</a:t>
            </a:r>
          </a:p>
          <a:p>
            <a:pPr marL="0" marR="0">
              <a:lnSpc>
                <a:spcPts val="893"/>
              </a:lnSpc>
              <a:spcBef>
                <a:spcPts val="4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7,36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55778" y="3097870"/>
            <a:ext cx="40664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20,46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9997" y="3476799"/>
            <a:ext cx="7568374" cy="415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1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2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foi</a:t>
            </a:r>
            <a:r>
              <a:rPr sz="12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2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b="1" spc="33" dirty="0">
                <a:solidFill>
                  <a:srgbClr val="000000"/>
                </a:solidFill>
                <a:latin typeface="Arial"/>
                <a:cs typeface="Arial"/>
              </a:rPr>
              <a:t>20,46%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0" marR="0">
              <a:lnSpc>
                <a:spcPts val="1340"/>
              </a:lnSpc>
              <a:spcBef>
                <a:spcPts val="3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evidenciando o 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849855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747312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19 inciso III e Art. 20 inciso III alíneas "a" e "b"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661" cy="198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"As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pessoal,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poderão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ultrapassar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índices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6%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legislativo,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54%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60%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esfera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municipal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consolidada,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sobe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liquida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dos últimos 12 meses".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713" y="529582"/>
            <a:ext cx="631693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3657" y="928847"/>
            <a:ext cx="224109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00"/>
                </a:solidFill>
                <a:latin typeface="Arial"/>
                <a:cs typeface="Arial"/>
              </a:rPr>
              <a:t>(PODER EXECUTIVO)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8525" y="1644151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628172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743425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858677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85867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3087049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3087049"/>
            <a:ext cx="2020684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51.721.620,78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3087049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434940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3550192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6904" y="3778564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22.723.791,37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5097" y="3778564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43,93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713" y="529582"/>
            <a:ext cx="631693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34" y="928847"/>
            <a:ext cx="242173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00"/>
                </a:solidFill>
                <a:latin typeface="Arial"/>
                <a:cs typeface="Arial"/>
              </a:rPr>
              <a:t>(PODER LEGISLATIVO)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0872" y="1644151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318572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433824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549077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54907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777448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2777448"/>
            <a:ext cx="2020684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51.721.620,78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2777448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125339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3240592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39271" y="3468963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1.276.921,91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87464" y="3468963"/>
            <a:ext cx="44901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2,47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713" y="529582"/>
            <a:ext cx="631693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8337" y="928847"/>
            <a:ext cx="181173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00"/>
                </a:solidFill>
                <a:latin typeface="Arial"/>
                <a:cs typeface="Arial"/>
              </a:rPr>
              <a:t>(CONSOLIDADO)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8525" y="1334550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008971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124223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239476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239476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467847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2467847"/>
            <a:ext cx="2020684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51.721.620,78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2467847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2815738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2930991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6904" y="3159363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24.000.713,58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5097" y="3159363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46,40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1268" y="1504636"/>
            <a:ext cx="1245874" cy="74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7576" y="2810807"/>
            <a:ext cx="5053352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OBRIGADA PELA</a:t>
            </a:r>
          </a:p>
          <a:p>
            <a:pPr marL="730250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1868" y="849855"/>
            <a:ext cx="688460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101/2000 - LRF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174718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9º, § 4º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574" cy="238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"Até</a:t>
            </a:r>
            <a:r>
              <a:rPr sz="2400" i="1" spc="7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meses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Maio,</a:t>
            </a:r>
            <a:r>
              <a:rPr sz="2400" i="1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Setembro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Fevereiro,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demonstrará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2400" i="1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fiscais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quadrimestre,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audiência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comissão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referida</a:t>
            </a:r>
            <a:r>
              <a:rPr sz="2400" i="1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400" i="1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1º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166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CF</a:t>
            </a:r>
            <a:r>
              <a:rPr sz="2400" i="1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Casas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Legislativa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estaduais e municipais".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324" y="846306"/>
            <a:ext cx="746181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5405" y="1455369"/>
            <a:ext cx="2671441" cy="359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013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REALIZADAS</a:t>
            </a:r>
          </a:p>
          <a:p>
            <a:pPr marL="0" marR="0">
              <a:lnSpc>
                <a:spcPts val="1049"/>
              </a:lnSpc>
              <a:spcBef>
                <a:spcPts val="48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NO PERÍODO (b)</a:t>
            </a:r>
            <a:r>
              <a:rPr sz="950" b="1" spc="3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ATÉ O</a:t>
            </a:r>
            <a:r>
              <a:rPr sz="95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PERÍODO (c)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8683" y="1477734"/>
            <a:ext cx="1571125" cy="31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PREVISÃO ATUALIZADA</a:t>
            </a:r>
          </a:p>
          <a:p>
            <a:pPr marL="636409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(a)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4234" y="1549337"/>
            <a:ext cx="755746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950" y="1813332"/>
            <a:ext cx="3076702" cy="45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347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CORRENTES</a:t>
            </a:r>
          </a:p>
          <a:p>
            <a:pPr marL="132694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IMPOSTOS, TAXAS E</a:t>
            </a:r>
            <a:r>
              <a:rPr sz="95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CONTRIBUIÇÕES DE MELH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61282" y="1813332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50.418.787,87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42686" y="1813332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17.386.604,41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24103" y="1813332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17.386.604,41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27627" y="2026450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6.748.710,20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09031" y="2026450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2.764.696,50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0448" y="2026450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2.764.696,50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1644" y="2241233"/>
            <a:ext cx="1664180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PATRIMONIAL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AGROPECUÁRIA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INDUSTRIAL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27131" y="2241233"/>
            <a:ext cx="749628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282.225,00</a:t>
            </a:r>
          </a:p>
          <a:p>
            <a:pPr marL="66345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26.625,00</a:t>
            </a:r>
          </a:p>
          <a:p>
            <a:pPr marL="364896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08548" y="2241233"/>
            <a:ext cx="749628" cy="314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620.556,25</a:t>
            </a:r>
          </a:p>
          <a:p>
            <a:pPr marL="364883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89953" y="2241233"/>
            <a:ext cx="749628" cy="314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620.556,25</a:t>
            </a:r>
          </a:p>
          <a:p>
            <a:pPr marL="364896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73432" y="2527605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54849" y="2527605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1644" y="2670785"/>
            <a:ext cx="1518360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DE SERVIÇOS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61282" y="2670785"/>
            <a:ext cx="915512" cy="7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849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170.400,00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42.238.717,67</a:t>
            </a:r>
          </a:p>
          <a:p>
            <a:pPr marL="165849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249.210,00</a:t>
            </a:r>
          </a:p>
          <a:p>
            <a:pPr marL="298539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5.000,00</a:t>
            </a:r>
          </a:p>
          <a:p>
            <a:pPr marL="530745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42686" y="2670785"/>
            <a:ext cx="915512" cy="7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551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1.146,06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13.600.590,38</a:t>
            </a:r>
          </a:p>
          <a:p>
            <a:pPr marL="232206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77.832,80</a:t>
            </a:r>
          </a:p>
          <a:p>
            <a:pPr marL="298551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2.503,70</a:t>
            </a:r>
          </a:p>
          <a:p>
            <a:pPr marL="530745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24103" y="2670785"/>
            <a:ext cx="915512" cy="7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539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1.146,06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13.600.590,38</a:t>
            </a:r>
          </a:p>
          <a:p>
            <a:pPr marL="232194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77.832,80</a:t>
            </a:r>
          </a:p>
          <a:p>
            <a:pPr marL="298539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2.503,70</a:t>
            </a:r>
          </a:p>
          <a:p>
            <a:pPr marL="530745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5297" y="2813977"/>
            <a:ext cx="2128252" cy="744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347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TRANSFERÊNCIAS CORRENTES</a:t>
            </a:r>
          </a:p>
          <a:p>
            <a:pPr marL="66347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OUTRAS RECEITAS CORRENTES</a:t>
            </a:r>
          </a:p>
          <a:p>
            <a:pPr marL="0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  <a:p>
            <a:pPr marL="66347" marR="0">
              <a:lnSpc>
                <a:spcPts val="1049"/>
              </a:lnSpc>
              <a:spcBef>
                <a:spcPts val="6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OPERAÇÕES DE CRÉDITO</a:t>
            </a:r>
          </a:p>
          <a:p>
            <a:pPr marL="66347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ALIENAÇÃO DE BENS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92028" y="3386722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73432" y="3386722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54849" y="3386722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8950" y="3529914"/>
            <a:ext cx="3069520" cy="889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694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AMORTIZAÇÕES DE EMPRÉSTIMOS</a:t>
            </a:r>
          </a:p>
          <a:p>
            <a:pPr marL="132694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TRANSFERÊNCIAS DE CAPITAL</a:t>
            </a:r>
          </a:p>
          <a:p>
            <a:pPr marL="132694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OUTRAS RECEITAS DE CAPITAL</a:t>
            </a:r>
          </a:p>
          <a:p>
            <a:pPr marL="0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(INTRA-ORÇAMENTÁRIAS) (II)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OPERAÇÕES DE CRÉDITO/REFINANCIAMENTO (IV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59821" y="3529914"/>
            <a:ext cx="616898" cy="31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5.000,00</a:t>
            </a:r>
          </a:p>
          <a:p>
            <a:pPr marL="232206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641238" y="3529914"/>
            <a:ext cx="616898" cy="31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2.503,70</a:t>
            </a:r>
          </a:p>
          <a:p>
            <a:pPr marL="232194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22643" y="3529914"/>
            <a:ext cx="616898" cy="31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2.503,70</a:t>
            </a:r>
          </a:p>
          <a:p>
            <a:pPr marL="232206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92028" y="3816287"/>
            <a:ext cx="384649" cy="31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4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73432" y="3816287"/>
            <a:ext cx="384649" cy="31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4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54849" y="3816287"/>
            <a:ext cx="384649" cy="31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4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92028" y="4175925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873432" y="4175925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354849" y="4175925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8950" y="4399661"/>
            <a:ext cx="2227774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TOTAL DAS RECEITAS (V) = (III + IV)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61282" y="4399661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50.423.787,87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342686" y="4399661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17.389.108,11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824103" y="4399661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17.389.108,11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540255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20872" y="1162262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804762"/>
            <a:ext cx="586280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Comparativo da Execução da Receita Orçamentária Até o Período por Categoria Econômica: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2810" y="1987515"/>
            <a:ext cx="97070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7858" y="1987515"/>
            <a:ext cx="135877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ARRECADADO ATÉ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7524" y="2063715"/>
            <a:ext cx="7945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6239" y="2063715"/>
            <a:ext cx="8017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1126" y="2139915"/>
            <a:ext cx="872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O PERÍODO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2319112"/>
            <a:ext cx="3186556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 INTRA-ORÇAMENTÁRIAS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 INTRA-ORÇAMENTÁRIAS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4692" y="2319112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50.418.787,87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33795" y="2319112"/>
            <a:ext cx="964567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17.386.604,41</a:t>
            </a:r>
          </a:p>
          <a:p>
            <a:pPr marL="31775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2.503,70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17.389.108,11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68718" y="2319112"/>
            <a:ext cx="470210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34,48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50,07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34,49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4692" y="2471512"/>
            <a:ext cx="964567" cy="64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754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5.000,00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50.423.787,87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997" y="3263424"/>
            <a:ext cx="7568477" cy="1354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Considerando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todas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fontes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recursos,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  <a:p>
            <a:pPr marL="0" marR="0">
              <a:lnSpc>
                <a:spcPts val="2234"/>
              </a:lnSpc>
              <a:spcBef>
                <a:spcPts val="4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realizada consolidada foi de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R$ 17.389.108,11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para uma previsão</a:t>
            </a:r>
          </a:p>
          <a:p>
            <a:pPr marL="0" marR="0">
              <a:lnSpc>
                <a:spcPts val="2234"/>
              </a:lnSpc>
              <a:spcBef>
                <a:spcPts val="478"/>
              </a:spcBef>
              <a:spcAft>
                <a:spcPts val="0"/>
              </a:spcAft>
            </a:pP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anual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50.423.787,87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correspondendo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</a:p>
          <a:p>
            <a:pPr marL="0" marR="0">
              <a:lnSpc>
                <a:spcPts val="2234"/>
              </a:lnSpc>
              <a:spcBef>
                <a:spcPts val="52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realização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34,49%.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985" y="529582"/>
            <a:ext cx="653648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1058884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701384"/>
            <a:ext cx="5636999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de Execução das Despesas do Anexo 01 da RREO (Resumido com Despesa Liquidada):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3528" y="1884137"/>
            <a:ext cx="2642781" cy="38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554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 LIQUIDADA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NO PERÍODO</a:t>
            </a:r>
            <a:r>
              <a:rPr sz="1000" b="1" spc="34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ATÉ O PERÍODO (h)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3623" y="1907949"/>
            <a:ext cx="1161162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388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DOTAÇÃO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 (e)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22" y="1984149"/>
            <a:ext cx="1974760" cy="916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719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</a:p>
          <a:p>
            <a:pPr marL="0" marR="0">
              <a:lnSpc>
                <a:spcPts val="1117"/>
              </a:lnSpc>
              <a:spcBef>
                <a:spcPts val="10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Pessoal e Encargos Sociais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Juros e Encargos da Dívida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Outras Despesas Correntes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Investimentos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1841" y="2263359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21.415.694,94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3756" y="2263359"/>
            <a:ext cx="893936" cy="78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8.108.740,53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20.247,97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6.477.060,75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1.917.162,16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45046" y="2263359"/>
            <a:ext cx="893936" cy="78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8.108.740,53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20.247,97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6.477.060,75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1.917.162,16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11841" y="2415759"/>
            <a:ext cx="964567" cy="172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101.175,00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23.190.065,64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10.307.147,96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450.000,00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214.150,00</a:t>
            </a:r>
          </a:p>
          <a:p>
            <a:pPr marL="247142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31.000,00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55.709.233,54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55.709.233,54</a:t>
            </a:r>
          </a:p>
          <a:p>
            <a:pPr marL="564896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2872959"/>
            <a:ext cx="1429912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Inversões Financeiras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Amortização da Dívida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40286" y="3025359"/>
            <a:ext cx="717388" cy="332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52.753,56</a:t>
            </a:r>
          </a:p>
          <a:p>
            <a:pPr marL="31775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21576" y="3025359"/>
            <a:ext cx="717388" cy="332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52.753,56</a:t>
            </a:r>
          </a:p>
          <a:p>
            <a:pPr marL="31775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522" y="3177759"/>
            <a:ext cx="2728595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RESERVA DE CONTINGÊNCIA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DESPESAS (INTRA-ORÇAMENTÁRIAS) (IX)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SUBTOTAL DAS DESPESAS (X) = (VIII + IX)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(XIV) = (XII + XIII)</a:t>
            </a:r>
          </a:p>
          <a:p>
            <a:pPr marL="0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RESERVA DO RPPS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58040" y="3330159"/>
            <a:ext cx="39957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39330" y="3330159"/>
            <a:ext cx="39957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93144" y="3482559"/>
            <a:ext cx="964567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16.575.964,97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endParaRPr lang="pt-BR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16.575.964,97</a:t>
            </a:r>
          </a:p>
          <a:p>
            <a:pPr marL="564896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74434" y="3482559"/>
            <a:ext cx="96456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16.575.964,97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pt-BR" sz="1000" b="1" dirty="0">
                <a:solidFill>
                  <a:srgbClr val="000000"/>
                </a:solidFill>
                <a:latin typeface="Arial"/>
                <a:cs typeface="Arial"/>
              </a:rPr>
              <a:t>6.575.964,97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985" y="529582"/>
            <a:ext cx="653648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1058884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6680" y="839196"/>
            <a:ext cx="577499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522" y="2007873"/>
            <a:ext cx="3338936" cy="38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63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Prefeitura Municipal de Irani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6096" y="2017398"/>
            <a:ext cx="1311230" cy="3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Até Abril/2023</a:t>
            </a:r>
          </a:p>
          <a:p>
            <a:pPr marL="346773" marR="0">
              <a:lnSpc>
                <a:spcPts val="1117"/>
              </a:lnSpc>
              <a:spcBef>
                <a:spcPts val="3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11.132.743,35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6281" y="2017398"/>
            <a:ext cx="1311218" cy="3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Até Abril/2022</a:t>
            </a:r>
          </a:p>
          <a:p>
            <a:pPr marL="417372" marR="0">
              <a:lnSpc>
                <a:spcPts val="1117"/>
              </a:lnSpc>
              <a:spcBef>
                <a:spcPts val="3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9.450.762,61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522" y="2407923"/>
            <a:ext cx="22483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Fundo Municipal de Saúde de Irani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3482" y="2407923"/>
            <a:ext cx="893936" cy="38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4.101.842,48</a:t>
            </a:r>
          </a:p>
          <a:p>
            <a:pPr marL="105917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823.087,64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3654" y="2407923"/>
            <a:ext cx="893936" cy="38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3.372.131,25</a:t>
            </a:r>
          </a:p>
          <a:p>
            <a:pPr marL="105917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593.552,93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607948"/>
            <a:ext cx="2982573" cy="58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Fundo Municipal de Assistência Social de Irani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Câmara Municipal de Vereadores de Irani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59399" y="2807973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518.291,50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39572" y="2807973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377.769,44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82870" y="3007998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16.575.964,97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63042" y="3007998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13.794.216,23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540" y="540255"/>
            <a:ext cx="6037262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ARTIGO 212 DA CONSTITUIÇÃO</a:t>
            </a:r>
          </a:p>
          <a:p>
            <a:pPr marL="2042921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2322713"/>
            <a:ext cx="7568470" cy="24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"O</a:t>
            </a:r>
            <a:r>
              <a:rPr sz="3000" i="1" spc="8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212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  <a:p>
            <a:pPr marL="0" marR="0">
              <a:lnSpc>
                <a:spcPts val="3351"/>
              </a:lnSpc>
              <a:spcBef>
                <a:spcPts val="552"/>
              </a:spcBef>
              <a:spcAft>
                <a:spcPts val="0"/>
              </a:spcAft>
            </a:pP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define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000" i="1" spc="1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obrigatoriedade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mínima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25%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Resultante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3351"/>
              </a:lnSpc>
              <a:spcBef>
                <a:spcPts val="551"/>
              </a:spcBef>
              <a:spcAft>
                <a:spcPts val="0"/>
              </a:spcAft>
            </a:pP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Impostos,</a:t>
            </a:r>
            <a:r>
              <a:rPr sz="3000" i="1" spc="5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3000" i="1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3000" i="1" spc="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Ensino".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867" y="526033"/>
            <a:ext cx="7308626" cy="72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GASTOS COM MANUTENÇÃO E DESENVOLVIMENTO</a:t>
            </a:r>
          </a:p>
          <a:p>
            <a:pPr marL="2357386" marR="0">
              <a:lnSpc>
                <a:spcPts val="2457"/>
              </a:lnSpc>
              <a:spcBef>
                <a:spcPts val="476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DE ENSINO - MDE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7342" y="1403460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572" y="1765929"/>
            <a:ext cx="4744762" cy="661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Total das Receitas Resultantes de Impostos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Custeadas com a Receita Resultante de Impostos e Recursos do FUNDEB</a:t>
            </a:r>
          </a:p>
          <a:p>
            <a:pPr marL="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20 - TOTAL DAS DESPESAS COM AÇÕES TÍPICAS DE MDE CUSTEADAS C...</a:t>
            </a:r>
          </a:p>
          <a:p>
            <a:pPr marL="95326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20.1 - Ensino Infantil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36588" y="1765929"/>
            <a:ext cx="88335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13.271.866,70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4119" y="1931664"/>
            <a:ext cx="264571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Empenhadas</a:t>
            </a:r>
            <a:r>
              <a:rPr sz="900" b="1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Liquidadas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83682" y="2095798"/>
            <a:ext cx="819782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latin typeface="Arial"/>
                <a:cs typeface="Arial"/>
              </a:rPr>
              <a:t>2.236.816,49</a:t>
            </a:r>
          </a:p>
          <a:p>
            <a:pPr marL="95326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402.054,42</a:t>
            </a:r>
          </a:p>
          <a:p>
            <a:pPr marL="95326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939.424,02</a:t>
            </a:r>
          </a:p>
          <a:p>
            <a:pPr marL="444855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00138" y="2095798"/>
            <a:ext cx="819782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1.411.684,81</a:t>
            </a:r>
          </a:p>
          <a:p>
            <a:pPr marL="95325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265.912,46</a:t>
            </a:r>
          </a:p>
          <a:p>
            <a:pPr marL="95325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522.571,15</a:t>
            </a:r>
          </a:p>
          <a:p>
            <a:pPr marL="444855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898" y="2427269"/>
            <a:ext cx="1524704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20.2 - Ensino Fundamental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3898" y="2593004"/>
            <a:ext cx="2045779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20.3 - Educação de Jovens e Adultos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20.4 - Educação Especial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9008" y="2758739"/>
            <a:ext cx="724458" cy="66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78.808,90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314.132,91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502.396,24</a:t>
            </a:r>
          </a:p>
          <a:p>
            <a:pPr marL="349529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95464" y="2758739"/>
            <a:ext cx="724458" cy="66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1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26.808,90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227.269,39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369.122,91</a:t>
            </a:r>
          </a:p>
          <a:p>
            <a:pPr marL="349529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3898" y="2924474"/>
            <a:ext cx="151178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20.5 - Administração Geral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3898" y="3090208"/>
            <a:ext cx="14862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20.6- Transporte (Escolar)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3898" y="3255944"/>
            <a:ext cx="78767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20.7- Outras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572" y="3583299"/>
            <a:ext cx="448356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TOTAL DAS DESPESAS DE MDE CUSTEADAS COM RECURSOS DE IMPOSTOS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00138" y="3583299"/>
            <a:ext cx="8197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1.411.684,81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8572" y="3907453"/>
            <a:ext cx="356631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23 - TOTAL DAS RECEITAS TRANSFERIDAS AO FUNDEB = (L4)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00138" y="3907453"/>
            <a:ext cx="819782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2.235.417,44</a:t>
            </a:r>
          </a:p>
          <a:p>
            <a:pPr marL="444855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8572" y="4073189"/>
            <a:ext cx="4299870" cy="66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24 - (-) RECEITAS DO FUNDEB NÃO UTILIZADAS NO EXERCÍCIO, EM ...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25 - VALOR APLICADO ATÉ O PRIMEIRO QUADRIMESTRE QUE INTEGRAR...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26 - (-) RESTOS A PAGAR NÃO PROCESSADOS INSCRITOS NO EXERCÍC...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27 - (-) CANCELAMENTO, NO EXERCÍCIO, DE RESTOS A PAGAR INSCR...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059015" y="4238924"/>
            <a:ext cx="660889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31.887,76</a:t>
            </a:r>
          </a:p>
          <a:p>
            <a:pPr marL="285978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44994" y="4570394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8572" y="4896149"/>
            <a:ext cx="266139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TOTAL DAS DESPESAS PARA FINS DE LIMITE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00138" y="4896149"/>
            <a:ext cx="8197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3.678.990,01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8572" y="5383524"/>
            <a:ext cx="278838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Percentual Aplicado em Educação (Mínimo 25%)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79830" y="5383524"/>
            <a:ext cx="5400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27,72%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1233</Words>
  <Application>Microsoft Office PowerPoint</Application>
  <PresentationFormat>Personalizar</PresentationFormat>
  <Paragraphs>374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Calibri</vt:lpstr>
      <vt:lpstr>Arial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User</cp:lastModifiedBy>
  <cp:revision>3</cp:revision>
  <dcterms:modified xsi:type="dcterms:W3CDTF">2023-05-24T20:03:32Z</dcterms:modified>
</cp:coreProperties>
</file>