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300" r:id="rId6"/>
    <p:sldId id="262" r:id="rId7"/>
    <p:sldId id="302" r:id="rId8"/>
    <p:sldId id="301" r:id="rId9"/>
    <p:sldId id="303" r:id="rId10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8F557-E38D-40AC-A72A-63129D390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883719-0F36-4F74-8EE1-E7A101F53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4719DF-68AA-443C-B42A-FA3FD4C2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851C52-3E62-4CB0-A0A0-B3C533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B12C22-F8A2-4745-9518-BEDFB356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31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582F0-F64D-4D5D-8264-5D942E5E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2D187A-BD0D-4748-9912-1DEB96247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48EECE-98DA-4970-9CBF-F7ED089D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52D7CE-176F-4C68-98BC-F4F2EAC0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8B11D2-1C00-4F0C-97A0-FD948948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58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088090-AD70-47E1-9077-03B11E738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55F340-15D9-466A-B35A-843CE2047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AD522B-4F2F-406C-A8ED-FF6F89B8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6B3008-FC91-4645-B160-5B94525E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C19CBE-A290-4C1C-8885-566A43BC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95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F55BA-C637-499B-A75C-85909BF3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227515-8D59-4023-BAAB-C7872FCD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7E9E14-719E-4B8D-AB5F-540AED42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09D6A-E878-42E5-8885-5248666D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54218D-F225-4C68-A967-70A97911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9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C3DDE-CE52-4BB8-A160-61AA13FD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1774F7-2A83-4AA5-BDED-1BCA7835E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437C05-E05B-43D8-A618-62950F4E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4ACDFC-A244-4CC9-BD08-002C8A98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05A35A-5D49-408E-B908-3427AC44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76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A4F98-9E4C-4D78-BBF6-C2983A6D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B9B3F-DEDA-4DA4-9F52-CB0D562E5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7FD2D8-B941-4203-ABC9-E34E2FB91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7E639D-5E06-4736-8A14-9C91C1F7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2802B8-2ED1-46FA-8F80-0FF6DA1E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EBE02D-10B6-4A0A-8970-BC3A7724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04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A18DB-A8EB-4EDF-AA33-2DD260FE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F63F94-8FAB-4EAC-B105-881BF063E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98322E-E2B9-4E10-B374-EDB85FF8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1ADA1F-5049-434D-B685-10CB79371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6D1B52-AC87-421A-91B6-75C67F175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FD2ECAD-B319-405F-BEDF-8E2B5426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6C7EA0-3E15-4D65-8212-E51745F8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88A88F3-B248-4E06-A5FC-6D693C86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5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30E87-3E25-435A-A8FA-954878BF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4573CF-C218-4609-A73A-D5E2AAC0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C597E0-42A4-4C95-B754-41B0D0BC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F4BA97-4ADF-4B99-A869-AB4FF3EF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7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829377F-11AE-4C8C-92E8-4D87023E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686743-C095-4CE2-99DA-EA44EF1E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4DEADE-CD1C-4491-B755-BC85019D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74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9BE1C-2C99-4779-B849-54494261C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437C6-4487-42EA-8861-91E8E4EC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2E6470-F72C-49E5-A158-12AE2A166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850DB7-398E-476C-9FE9-BEB6D479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BC142-0BFE-4D37-883C-A10E2621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05F42-6DFE-46BB-8E9A-E5F0E7BB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57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7A62C-982E-4118-AC31-4FA24E13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DCFE6B-CCFE-4F11-8718-0D0199628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8A0C95-6C39-4CAB-AFFE-094496C62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7E7AF7-B34C-45A6-B636-1EE54635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A65C06-78BF-4348-9BE8-336B18BB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E64219-EF8E-41A2-B2F0-785CF3E4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07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B5B348A-197E-43EB-9BD2-ED23ADA4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539170-6900-46AA-B0B6-00FAA6EFD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E2C115-B842-4B0F-A195-36AD21FBB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B29C-02D7-4985-A132-424A26F19099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BF5124-565B-4FE6-8332-9531A1F7F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128D9B-D037-43EF-B586-65F086040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5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60AF874-DB13-43CC-B7AB-DA9460FC1D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609A7C9B-0173-4A5E-8BAE-BB0FC36F9E99}"/>
              </a:ext>
            </a:extLst>
          </p:cNvPr>
          <p:cNvSpPr/>
          <p:nvPr/>
        </p:nvSpPr>
        <p:spPr>
          <a:xfrm>
            <a:off x="286146" y="666516"/>
            <a:ext cx="115288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PRESTAÇÃO DE CONTAS</a:t>
            </a:r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 </a:t>
            </a:r>
          </a:p>
          <a:p>
            <a:pPr algn="ctr"/>
            <a:endParaRPr lang="pt-BR" sz="6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  <a:p>
            <a:pPr algn="ctr"/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FUNDEB</a:t>
            </a:r>
          </a:p>
          <a:p>
            <a:pPr algn="ctr"/>
            <a:endParaRPr lang="pt-BR" sz="6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  <a:p>
            <a:pPr algn="ctr"/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1º QUADRIMESTRE DE 2023</a:t>
            </a:r>
            <a:endParaRPr lang="pt-BR" sz="44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6" name="Picture 2" descr="EDUCAÇAO 1">
            <a:extLst>
              <a:ext uri="{FF2B5EF4-FFF2-40B4-BE49-F238E27FC236}">
                <a16:creationId xmlns:a16="http://schemas.microsoft.com/office/drawing/2014/main" id="{4069AB53-9941-423D-AA58-48016826D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641266">
            <a:off x="1005822" y="1261149"/>
            <a:ext cx="2108715" cy="3548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793557B-9684-4E1E-B9A6-10FEE985C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89802" y="973288"/>
            <a:ext cx="3602198" cy="34220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426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AD855F7-6CC1-4054-B646-7337D40D963D}"/>
              </a:ext>
            </a:extLst>
          </p:cNvPr>
          <p:cNvSpPr/>
          <p:nvPr/>
        </p:nvSpPr>
        <p:spPr>
          <a:xfrm>
            <a:off x="455320" y="1553208"/>
            <a:ext cx="11528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FUNDEB RECEBIDO 1º QUADRIMESTRE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85CB85E-C3C2-441D-BCE2-D0EA85D36F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46836D6-76DA-42A3-B340-3C800FF2E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06" y="2854036"/>
            <a:ext cx="10592239" cy="141229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D2EBF25-487C-45D7-925C-EBF5590EA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2" y="4387149"/>
            <a:ext cx="2470850" cy="247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7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3BC0143-A5A0-49BD-83D7-8CF0C0FBD8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402B6E3-824E-4FEE-8436-3A2F51DC7059}"/>
              </a:ext>
            </a:extLst>
          </p:cNvPr>
          <p:cNvSpPr/>
          <p:nvPr/>
        </p:nvSpPr>
        <p:spPr>
          <a:xfrm>
            <a:off x="3988230" y="1302326"/>
            <a:ext cx="78712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RECEITA DESTINADA AO FUNDEB </a:t>
            </a:r>
          </a:p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1º QUADRIMESTRE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A9F8AB0-33B0-4818-83E1-526FA54B1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3" y="738850"/>
            <a:ext cx="4040493" cy="563424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5E549BB-D56E-4E07-B774-B32086811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533" y="4024489"/>
            <a:ext cx="7957704" cy="103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7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EA15DB2-8644-494E-B403-CC2C76B2E9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E7074E7-BA26-4C28-94B5-F2376CE8C448}"/>
              </a:ext>
            </a:extLst>
          </p:cNvPr>
          <p:cNvSpPr/>
          <p:nvPr/>
        </p:nvSpPr>
        <p:spPr>
          <a:xfrm>
            <a:off x="0" y="514118"/>
            <a:ext cx="115288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Resumo FUNDEB</a:t>
            </a:r>
          </a:p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1º Quadrimestre 2022/2023:</a:t>
            </a:r>
            <a:endParaRPr lang="pt-BR" sz="5400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35D2C357-070D-47EC-B279-0DB615F7B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80" y="2244437"/>
            <a:ext cx="11421288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5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163782" y="174784"/>
            <a:ext cx="1217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FUNDEB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651C153-3AB6-4611-AEBD-654A7813B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365" y="1774501"/>
            <a:ext cx="8515584" cy="3587210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B3C029E4-DBA5-4AAC-AAFB-C07B14B7E99C}"/>
              </a:ext>
            </a:extLst>
          </p:cNvPr>
          <p:cNvSpPr txBox="1"/>
          <p:nvPr/>
        </p:nvSpPr>
        <p:spPr>
          <a:xfrm>
            <a:off x="1662547" y="1246911"/>
            <a:ext cx="8742218" cy="26007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0" marR="0" algn="just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Mínimo de 70% de despesas com remuneração dos profissionais da</a:t>
            </a:r>
            <a:r>
              <a:rPr lang="pt-BR"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 </a:t>
            </a: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educação</a:t>
            </a:r>
            <a:r>
              <a:rPr lang="pt-BR"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 </a:t>
            </a: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básica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F2782D6-BEB1-4A4C-AB56-A7DA919298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5337233-0986-4693-9646-21E06900FC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102D88A-BCB7-4374-96AC-7C68097788F2}"/>
              </a:ext>
            </a:extLst>
          </p:cNvPr>
          <p:cNvSpPr/>
          <p:nvPr/>
        </p:nvSpPr>
        <p:spPr>
          <a:xfrm>
            <a:off x="1494410" y="195462"/>
            <a:ext cx="11528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25%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E66C2B2-19F3-44E6-83D5-47C830337798}"/>
              </a:ext>
            </a:extLst>
          </p:cNvPr>
          <p:cNvSpPr txBox="1"/>
          <p:nvPr/>
        </p:nvSpPr>
        <p:spPr>
          <a:xfrm>
            <a:off x="393055" y="1256002"/>
            <a:ext cx="11459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t"/>
            <a:r>
              <a:rPr lang="pt-BR" sz="1800" b="1" i="0" u="none" strike="noStrike" dirty="0">
                <a:latin typeface="+mn-lt"/>
              </a:rPr>
              <a:t>Obrigatório</a:t>
            </a:r>
            <a:r>
              <a:rPr lang="pt-BR" sz="1800" b="1" i="0" u="none" strike="noStrike" baseline="0" dirty="0">
                <a:latin typeface="+mn-lt"/>
              </a:rPr>
              <a:t> Aplicação de 25 % das Receitas de Impostos e Transferências,  no Ensino Fundamental e Educação Infantil. </a:t>
            </a:r>
          </a:p>
          <a:p>
            <a:pPr algn="ctr" rtl="0" fontAlgn="t"/>
            <a:r>
              <a:rPr lang="pt-BR" sz="1800" b="1" i="0" u="none" strike="noStrike" baseline="0" dirty="0">
                <a:latin typeface="+mn-lt"/>
              </a:rPr>
              <a:t>Art. 212 CF.</a:t>
            </a:r>
            <a:endParaRPr lang="pt-BR" sz="1800" b="1" i="0" u="none" strike="noStrike" dirty="0">
              <a:latin typeface="+mn-lt"/>
            </a:endParaRPr>
          </a:p>
          <a:p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F455E51-B5BD-434E-B809-1EE1AF9E7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7" y="2088448"/>
            <a:ext cx="5971308" cy="280220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5B14121-8086-4713-A9BD-1B279E3C6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5617" y="3103417"/>
            <a:ext cx="5377728" cy="2873951"/>
          </a:xfrm>
          <a:prstGeom prst="rect">
            <a:avLst/>
          </a:prstGeom>
        </p:spPr>
      </p:pic>
      <p:cxnSp>
        <p:nvCxnSpPr>
          <p:cNvPr id="36" name="Conector: Curvo 35">
            <a:extLst>
              <a:ext uri="{FF2B5EF4-FFF2-40B4-BE49-F238E27FC236}">
                <a16:creationId xmlns:a16="http://schemas.microsoft.com/office/drawing/2014/main" id="{C5EB8FA5-A548-48A4-9831-D5F36F68648B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45185" y="4135583"/>
            <a:ext cx="2854033" cy="651161"/>
          </a:xfrm>
          <a:prstGeom prst="curvedConnector3">
            <a:avLst>
              <a:gd name="adj1" fmla="val 114078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37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06F7F5D-207B-441A-B5E7-BA1A0E07A31F}"/>
              </a:ext>
            </a:extLst>
          </p:cNvPr>
          <p:cNvSpPr/>
          <p:nvPr/>
        </p:nvSpPr>
        <p:spPr>
          <a:xfrm>
            <a:off x="219792" y="458700"/>
            <a:ext cx="115288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TOTAL RECEITAS ADICIONAIS AO FINANCIAMENTO DO ENSINO</a:t>
            </a:r>
          </a:p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 1º QUADRIMESTRE DE 2023:</a:t>
            </a:r>
            <a:endParaRPr lang="pt-BR" sz="66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3C1B5B0-B642-4AB7-AD3E-08C2D2475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747" y="3317297"/>
            <a:ext cx="9181481" cy="205826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25CE5FE-6779-4D23-9B32-C4DD35EA61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8EEF93E-A0F6-4746-A93C-F32A465C7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1527BC0-3892-47C8-B6E2-C252E2A21472}"/>
              </a:ext>
            </a:extLst>
          </p:cNvPr>
          <p:cNvSpPr/>
          <p:nvPr/>
        </p:nvSpPr>
        <p:spPr>
          <a:xfrm>
            <a:off x="178229" y="486409"/>
            <a:ext cx="115288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TOTAL GERAL DE DESPESAS COM EDUCAÇÃO 1º QUADRIMESTRE DE 2023:</a:t>
            </a:r>
            <a:endParaRPr lang="pt-BR" sz="66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9524B4A-A0DD-4E44-A42B-228A517A4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74" y="2660507"/>
            <a:ext cx="10606455" cy="19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9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>
            <a:extLst>
              <a:ext uri="{FF2B5EF4-FFF2-40B4-BE49-F238E27FC236}">
                <a16:creationId xmlns:a16="http://schemas.microsoft.com/office/drawing/2014/main" id="{796C6A9A-38CA-4FFE-A977-A8E8691DF675}"/>
              </a:ext>
            </a:extLst>
          </p:cNvPr>
          <p:cNvSpPr/>
          <p:nvPr/>
        </p:nvSpPr>
        <p:spPr>
          <a:xfrm>
            <a:off x="-136957" y="-318656"/>
            <a:ext cx="12328957" cy="7176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DD12A77-AA51-40CA-A930-73740334E422}"/>
              </a:ext>
            </a:extLst>
          </p:cNvPr>
          <p:cNvSpPr txBox="1"/>
          <p:nvPr/>
        </p:nvSpPr>
        <p:spPr>
          <a:xfrm>
            <a:off x="5668831" y="1524000"/>
            <a:ext cx="1327714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585"/>
              </a:lnSpc>
              <a:spcBef>
                <a:spcPts val="0"/>
              </a:spcBef>
              <a:spcAft>
                <a:spcPts val="0"/>
              </a:spcAft>
            </a:pPr>
            <a:r>
              <a:rPr sz="5000" b="1" dirty="0">
                <a:solidFill>
                  <a:srgbClr val="000000"/>
                </a:solidFill>
                <a:latin typeface="Arial"/>
                <a:cs typeface="Arial"/>
              </a:rPr>
              <a:t>FIM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4C75686-77A0-4973-8FE0-433C668A7684}"/>
              </a:ext>
            </a:extLst>
          </p:cNvPr>
          <p:cNvSpPr txBox="1"/>
          <p:nvPr/>
        </p:nvSpPr>
        <p:spPr>
          <a:xfrm>
            <a:off x="3693364" y="2907789"/>
            <a:ext cx="5086068" cy="1483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139"/>
              </a:lnSpc>
              <a:spcBef>
                <a:spcPts val="0"/>
              </a:spcBef>
              <a:spcAft>
                <a:spcPts val="0"/>
              </a:spcAft>
            </a:pP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OBRIGAD</a:t>
            </a:r>
            <a:r>
              <a:rPr lang="pt-BR" sz="4600" b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 PELA</a:t>
            </a:r>
          </a:p>
          <a:p>
            <a:pPr marL="746607" marR="0">
              <a:lnSpc>
                <a:spcPts val="5139"/>
              </a:lnSpc>
              <a:spcBef>
                <a:spcPts val="1151"/>
              </a:spcBef>
              <a:spcAft>
                <a:spcPts val="0"/>
              </a:spcAft>
            </a:pP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PRESENÇA!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0AA50C3-BCAF-4C55-806F-E433982211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43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99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Gotham-Bold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</dc:creator>
  <cp:lastModifiedBy>Juliana</cp:lastModifiedBy>
  <cp:revision>38</cp:revision>
  <cp:lastPrinted>2023-05-24T19:11:33Z</cp:lastPrinted>
  <dcterms:created xsi:type="dcterms:W3CDTF">2023-05-23T11:16:04Z</dcterms:created>
  <dcterms:modified xsi:type="dcterms:W3CDTF">2023-05-24T19:34:57Z</dcterms:modified>
</cp:coreProperties>
</file>