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theme/themeOverride3.xml" ContentType="application/vnd.openxmlformats-officedocument.themeOverrid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theme/themeOverride4.xml" ContentType="application/vnd.openxmlformats-officedocument.themeOverrid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10.xml" ContentType="application/vnd.openxmlformats-officedocument.drawingml.chart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338" r:id="rId5"/>
    <p:sldId id="260" r:id="rId6"/>
    <p:sldId id="261" r:id="rId7"/>
    <p:sldId id="335" r:id="rId8"/>
    <p:sldId id="325" r:id="rId9"/>
    <p:sldId id="326" r:id="rId10"/>
    <p:sldId id="327" r:id="rId11"/>
    <p:sldId id="329" r:id="rId12"/>
    <p:sldId id="328" r:id="rId13"/>
    <p:sldId id="336" r:id="rId14"/>
    <p:sldId id="333" r:id="rId15"/>
    <p:sldId id="262" r:id="rId16"/>
    <p:sldId id="324" r:id="rId17"/>
  </p:sldIdLst>
  <p:sldSz cx="9144000" cy="6858000" type="screen4x3"/>
  <p:notesSz cx="6797675" cy="9926638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ir Antonio Grisa" initials="JAG" lastIdx="1" clrIdx="0">
    <p:extLst>
      <p:ext uri="{19B8F6BF-5375-455C-9EA6-DF929625EA0E}">
        <p15:presenceInfo xmlns:p15="http://schemas.microsoft.com/office/powerpoint/2012/main" userId="372682488769645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4660"/>
  </p:normalViewPr>
  <p:slideViewPr>
    <p:cSldViewPr>
      <p:cViewPr varScale="1">
        <p:scale>
          <a:sx n="110" d="100"/>
          <a:sy n="110" d="100"/>
        </p:scale>
        <p:origin x="16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192.168.0.100\Contabil$\CONTABILIDADE\PLANEJAMENTO\2020\LDO\RELATORIO%20LDO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\\192.168.0.100\DepIrani$\Administracao\2023\Audiencia%20Publica\RELATORIO%20LDO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192.168.0.100\DepIrani$\Contabilidade\2022\AUDIENCIAS%20P&#218;BLICAS\LDO%202023\RELATORIO%20LDO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192.168.0.100\DepIrani$\Contabilidade\2022\AUDIENCIAS%20P&#218;BLICAS\LDO%202023\RELATORIO%20LDO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\\192.168.0.100\Contabil$\CONTABILIDADE\PLANEJAMENTO\2020\LDO\RELATORIO%20LDO.xlsx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192.168.0.100\DepIrani$\Contabilidade\2022\AUDIENCIAS%20P&#218;BLICAS\LDO%202023\RELATORIO%20LDO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192.168.0.100\DepIrani$\Contabilidade\2022\AUDIENCIAS%20P&#218;BLICAS\LDO%202023\RELATORIO%20LDO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oleObject" Target="file:///\\192.168.0.100\Contabil$\CONTABILIDADE\PLANEJAMENTO\2020\LDO\RELATORIO%20LDO.xlsx" TargetMode="External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oleObject" Target="file:///\\192.168.0.100\Contabil$\CONTABILIDADE\PLANEJAMENTO\2020\LDO\RELATORIO%20LDO.xlsx" TargetMode="External"/><Relationship Id="rId1" Type="http://schemas.openxmlformats.org/officeDocument/2006/relationships/themeOverride" Target="../theme/themeOverride4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\\192.168.0.100\DepIrani$\Administracao\2023\Audiencia%20Publica\RELATORIO%20LD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9052477867089881E-2"/>
          <c:y val="0.16114831310913319"/>
          <c:w val="0.93432745010031015"/>
          <c:h val="0.81603192453574558"/>
        </c:manualLayout>
      </c:layout>
      <c:barChart>
        <c:barDir val="col"/>
        <c:grouping val="stacked"/>
        <c:varyColors val="0"/>
        <c:ser>
          <c:idx val="0"/>
          <c:order val="0"/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BA73-489F-B585-D519D4FFCE6B}"/>
              </c:ext>
            </c:extLst>
          </c:dPt>
          <c:dLbls>
            <c:dLbl>
              <c:idx val="0"/>
              <c:layout>
                <c:manualLayout>
                  <c:x val="1.6650769355465837E-2"/>
                  <c:y val="-0.3033988762661702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55.418.052,20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A73-489F-B585-D519D4FFCE6B}"/>
                </c:ext>
              </c:extLst>
            </c:dLbl>
            <c:dLbl>
              <c:idx val="1"/>
              <c:layout>
                <c:manualLayout>
                  <c:x val="-2.4464831804281344E-3"/>
                  <c:y val="-5.266773193693086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5.000,00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A73-489F-B585-D519D4FFCE6B}"/>
                </c:ext>
              </c:extLst>
            </c:dLbl>
            <c:dLbl>
              <c:idx val="2"/>
              <c:layout>
                <c:manualLayout>
                  <c:x val="2.4464831804281344E-3"/>
                  <c:y val="0.1271393643031784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-6.499.264,33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A73-489F-B585-D519D4FFCE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'[RELATORIO LDO.xlsx]RECEITA'!$A$3:$A$5</c:f>
              <c:strCache>
                <c:ptCount val="3"/>
                <c:pt idx="0">
                  <c:v>RECEITA CORRENTE</c:v>
                </c:pt>
                <c:pt idx="1">
                  <c:v>RECEITA DE CAPITAL</c:v>
                </c:pt>
                <c:pt idx="2">
                  <c:v>DEDUÇÕES FUNDEB</c:v>
                </c:pt>
              </c:strCache>
            </c:strRef>
          </c:cat>
          <c:val>
            <c:numRef>
              <c:f>'[RELATORIO LDO.xlsx]RECEITA'!$B$3:$B$5</c:f>
              <c:numCache>
                <c:formatCode>_("R$"* #,##0.00_);_("R$"* \(#,##0.00\);_("R$"* "-"??_);_(@_)</c:formatCode>
                <c:ptCount val="3"/>
                <c:pt idx="0">
                  <c:v>41077871</c:v>
                </c:pt>
                <c:pt idx="1">
                  <c:v>5000</c:v>
                </c:pt>
                <c:pt idx="2">
                  <c:v>-5198000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73-489F-B585-D519D4FFCE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42716568"/>
        <c:axId val="542716176"/>
      </c:barChart>
      <c:catAx>
        <c:axId val="542716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542716176"/>
        <c:crosses val="autoZero"/>
        <c:auto val="1"/>
        <c:lblAlgn val="ctr"/>
        <c:lblOffset val="100"/>
        <c:noMultiLvlLbl val="0"/>
      </c:catAx>
      <c:valAx>
        <c:axId val="542716176"/>
        <c:scaling>
          <c:orientation val="minMax"/>
        </c:scaling>
        <c:delete val="1"/>
        <c:axPos val="l"/>
        <c:majorGridlines>
          <c:spPr>
            <a:ln>
              <a:solidFill>
                <a:schemeClr val="lt1">
                  <a:shade val="50000"/>
                </a:schemeClr>
              </a:solidFill>
            </a:ln>
          </c:spPr>
        </c:majorGridlines>
        <c:numFmt formatCode="_(&quot;R$&quot;* #,##0.00_);_(&quot;R$&quot;* \(#,##0.00\);_(&quot;R$&quot;* &quot;-&quot;??_);_(@_)" sourceLinked="1"/>
        <c:majorTickMark val="out"/>
        <c:minorTickMark val="none"/>
        <c:tickLblPos val="nextTo"/>
        <c:crossAx val="54271656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solidFill>
      <a:schemeClr val="bg1">
        <a:lumMod val="85000"/>
      </a:schemeClr>
    </a:solidFill>
  </c:spPr>
  <c:externalData r:id="rId2">
    <c:autoUpdate val="0"/>
  </c:externalData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7647427046613117"/>
          <c:y val="8.6590785907859083E-2"/>
          <c:w val="0.50120202731077534"/>
          <c:h val="0.90289260717410325"/>
        </c:manualLayout>
      </c:layout>
      <c:bar3DChart>
        <c:barDir val="bar"/>
        <c:grouping val="stack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8.3210561145379988E-2"/>
                  <c:y val="2.26114517566855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B38-4A3F-B00A-B16B4A4B2B39}"/>
                </c:ext>
              </c:extLst>
            </c:dLbl>
            <c:dLbl>
              <c:idx val="1"/>
              <c:layout>
                <c:manualLayout>
                  <c:x val="4.2617960426179602E-2"/>
                  <c:y val="-2.59403372243839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B38-4A3F-B00A-B16B4A4B2B39}"/>
                </c:ext>
              </c:extLst>
            </c:dLbl>
            <c:dLbl>
              <c:idx val="2"/>
              <c:layout>
                <c:manualLayout>
                  <c:x val="9.0696565115953184E-2"/>
                  <c:y val="-3.91000072463471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B38-4A3F-B00A-B16B4A4B2B39}"/>
                </c:ext>
              </c:extLst>
            </c:dLbl>
            <c:dLbl>
              <c:idx val="3"/>
              <c:layout>
                <c:manualLayout>
                  <c:x val="5.6554675423718628E-2"/>
                  <c:y val="4.2609307982843607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38-4A3F-B00A-B16B4A4B2B39}"/>
                </c:ext>
              </c:extLst>
            </c:dLbl>
            <c:dLbl>
              <c:idx val="4"/>
              <c:layout>
                <c:manualLayout>
                  <c:x val="0.22868485627200844"/>
                  <c:y val="-4.74840486890432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B38-4A3F-B00A-B16B4A4B2B39}"/>
                </c:ext>
              </c:extLst>
            </c:dLbl>
            <c:dLbl>
              <c:idx val="5"/>
              <c:layout>
                <c:manualLayout>
                  <c:x val="0.12241405544311501"/>
                  <c:y val="-6.78343552700625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784867722946179E-2"/>
                      <c:h val="4.773745519713261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B38-4A3F-B00A-B16B4A4B2B39}"/>
                </c:ext>
              </c:extLst>
            </c:dLbl>
            <c:dLbl>
              <c:idx val="6"/>
              <c:layout>
                <c:manualLayout>
                  <c:x val="6.6118378151219917E-2"/>
                  <c:y val="-2.26114517566872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B38-4A3F-B00A-B16B4A4B2B39}"/>
                </c:ext>
              </c:extLst>
            </c:dLbl>
            <c:dLbl>
              <c:idx val="7"/>
              <c:layout>
                <c:manualLayout>
                  <c:x val="4.464738711314053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B38-4A3F-B00A-B16B4A4B2B39}"/>
                </c:ext>
              </c:extLst>
            </c:dLbl>
            <c:dLbl>
              <c:idx val="8"/>
              <c:layout>
                <c:manualLayout>
                  <c:x val="4.261796042617967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B38-4A3F-B00A-B16B4A4B2B39}"/>
                </c:ext>
              </c:extLst>
            </c:dLbl>
            <c:dLbl>
              <c:idx val="9"/>
              <c:layout>
                <c:manualLayout>
                  <c:x val="5.9248907868081201E-2"/>
                  <c:y val="-2.59398018796037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B38-4A3F-B00A-B16B4A4B2B39}"/>
                </c:ext>
              </c:extLst>
            </c:dLbl>
            <c:dLbl>
              <c:idx val="10"/>
              <c:layout>
                <c:manualLayout>
                  <c:x val="4.8706240487062402E-2"/>
                  <c:y val="2.59403372243839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B38-4A3F-B00A-B16B4A4B2B39}"/>
                </c:ext>
              </c:extLst>
            </c:dLbl>
            <c:dLbl>
              <c:idx val="11"/>
              <c:layout>
                <c:manualLayout>
                  <c:x val="9.7412480974124888E-2"/>
                  <c:y val="4.755673553190347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B38-4A3F-B00A-B16B4A4B2B39}"/>
                </c:ext>
              </c:extLst>
            </c:dLbl>
            <c:dLbl>
              <c:idx val="12"/>
              <c:layout>
                <c:manualLayout>
                  <c:x val="5.4794520547945202E-2"/>
                  <c:y val="2.59403372243839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B38-4A3F-B00A-B16B4A4B2B39}"/>
                </c:ext>
              </c:extLst>
            </c:dLbl>
            <c:dLbl>
              <c:idx val="13"/>
              <c:layout>
                <c:manualLayout>
                  <c:x val="0.1562658548959918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B38-4A3F-B00A-B16B4A4B2B39}"/>
                </c:ext>
              </c:extLst>
            </c:dLbl>
            <c:dLbl>
              <c:idx val="14"/>
              <c:layout>
                <c:manualLayout>
                  <c:x val="0.26188742990582992"/>
                  <c:y val="-4.76213644026204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B38-4A3F-B00A-B16B4A4B2B39}"/>
                </c:ext>
              </c:extLst>
            </c:dLbl>
            <c:dLbl>
              <c:idx val="15"/>
              <c:layout>
                <c:manualLayout>
                  <c:x val="6.29122272957888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B38-4A3F-B00A-B16B4A4B2B39}"/>
                </c:ext>
              </c:extLst>
            </c:dLbl>
            <c:dLbl>
              <c:idx val="16"/>
              <c:layout>
                <c:manualLayout>
                  <c:x val="6.7776884629283843E-2"/>
                  <c:y val="-5.1881367651624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B38-4A3F-B00A-B16B4A4B2B39}"/>
                </c:ext>
              </c:extLst>
            </c:dLbl>
            <c:dLbl>
              <c:idx val="17"/>
              <c:layout>
                <c:manualLayout>
                  <c:x val="7.7650125459940933E-2"/>
                  <c:y val="-7.78211695312281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B38-4A3F-B00A-B16B4A4B2B39}"/>
                </c:ext>
              </c:extLst>
            </c:dLbl>
            <c:dLbl>
              <c:idx val="18"/>
              <c:layout>
                <c:manualLayout>
                  <c:x val="0.15972814614801253"/>
                  <c:y val="-7.78207830577201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B38-4A3F-B00A-B16B4A4B2B39}"/>
                </c:ext>
              </c:extLst>
            </c:dLbl>
            <c:dLbl>
              <c:idx val="19"/>
              <c:layout>
                <c:manualLayout>
                  <c:x val="0.1071864083316347"/>
                  <c:y val="-2.053441033551611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662611096177938"/>
                      <c:h val="4.997759856630824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7B38-4A3F-B00A-B16B4A4B2B39}"/>
                </c:ext>
              </c:extLst>
            </c:dLbl>
            <c:dLbl>
              <c:idx val="20"/>
              <c:layout>
                <c:manualLayout>
                  <c:x val="0.2438497171811828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098933451838687"/>
                      <c:h val="4.81850036935005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5-7B38-4A3F-B00A-B16B4A4B2B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'DESPESAS POR UNIDADE'!$A$3:$A$23</c:f>
              <c:strCache>
                <c:ptCount val="21"/>
                <c:pt idx="0">
                  <c:v>CAMARA DE VEREADORES</c:v>
                </c:pt>
                <c:pt idx="1">
                  <c:v>GABINETE DO PREFEITO E VICE</c:v>
                </c:pt>
                <c:pt idx="2">
                  <c:v>SECRETARIA DE ADMINISTRAÇÃO E FINANÇAS</c:v>
                </c:pt>
                <c:pt idx="3">
                  <c:v>SECRETARIA DA INDUSTRIA, COMÈRCIO E SERVIÇOS</c:v>
                </c:pt>
                <c:pt idx="4">
                  <c:v>SECRETARIA MUNIC. DE EDUCAÇÃO, CULTURA E ESPORTES</c:v>
                </c:pt>
                <c:pt idx="5">
                  <c:v>SECRETARIA DOS TRANSPORTES</c:v>
                </c:pt>
                <c:pt idx="6">
                  <c:v>ENCARGOS GERAIS DO MUNICÍPIO</c:v>
                </c:pt>
                <c:pt idx="7">
                  <c:v>FUNDEC-FUNDO MUNICIPAL DE DEFESA CIVIL</c:v>
                </c:pt>
                <c:pt idx="8">
                  <c:v>FUNDO ROTATIVO HABITACIONAL</c:v>
                </c:pt>
                <c:pt idx="9">
                  <c:v>FUNDO MUNICIPAL DA CRIANÇA E DO ADOLESCENTE</c:v>
                </c:pt>
                <c:pt idx="10">
                  <c:v>FUNDO DE DESENVOLVIMENTO AGROPECUÁRIO</c:v>
                </c:pt>
                <c:pt idx="11">
                  <c:v>FUNDO MUNICIPAL DO MEIO AMBIENTE</c:v>
                </c:pt>
                <c:pt idx="12">
                  <c:v>FUNDO MUNICIPAL DA CULTURA</c:v>
                </c:pt>
                <c:pt idx="13">
                  <c:v>SECRETARIA DE URBANISMO E OBRAS PUBLICAS</c:v>
                </c:pt>
                <c:pt idx="14">
                  <c:v>FUNDO MUNICIPAL DE PAVIMENTAÇÃO DE VIAS PÚBLICAS</c:v>
                </c:pt>
                <c:pt idx="15">
                  <c:v>FUNDO MUNICIPAL DO IDOSO</c:v>
                </c:pt>
                <c:pt idx="16">
                  <c:v>SERVIÇOS DE UTILIDADE PÚBLICA</c:v>
                </c:pt>
                <c:pt idx="17">
                  <c:v>FUNDO MUNICIPAL DE SANEAMENTO</c:v>
                </c:pt>
                <c:pt idx="18">
                  <c:v>RESERVA DE CONTINGÊNCIA</c:v>
                </c:pt>
                <c:pt idx="19">
                  <c:v>FUNDO MUNICIPAL DE ASSISTENCIA SOCIAL</c:v>
                </c:pt>
                <c:pt idx="20">
                  <c:v>FUNDO MUNICIPAL DE SAÚDE DE IRANI</c:v>
                </c:pt>
              </c:strCache>
            </c:strRef>
          </c:cat>
          <c:val>
            <c:numRef>
              <c:f>'DESPESAS POR UNIDADE'!$E$3:$E$23</c:f>
              <c:numCache>
                <c:formatCode>0.00%</c:formatCode>
                <c:ptCount val="21"/>
                <c:pt idx="0">
                  <c:v>3.4053339504514266E-2</c:v>
                </c:pt>
                <c:pt idx="1">
                  <c:v>1.5013200361214372E-2</c:v>
                </c:pt>
                <c:pt idx="2">
                  <c:v>7.2304939680197605E-2</c:v>
                </c:pt>
                <c:pt idx="3">
                  <c:v>1.2894347096174213E-2</c:v>
                </c:pt>
                <c:pt idx="4">
                  <c:v>0.32226448114821871</c:v>
                </c:pt>
                <c:pt idx="5">
                  <c:v>8.3200251067191047E-2</c:v>
                </c:pt>
                <c:pt idx="6">
                  <c:v>2.1790524579667809E-2</c:v>
                </c:pt>
                <c:pt idx="7">
                  <c:v>5.4748631140462173E-4</c:v>
                </c:pt>
                <c:pt idx="8">
                  <c:v>4.3476152901372337E-3</c:v>
                </c:pt>
                <c:pt idx="9">
                  <c:v>2.6040815524136979E-4</c:v>
                </c:pt>
                <c:pt idx="10">
                  <c:v>2.0966203404377826E-2</c:v>
                </c:pt>
                <c:pt idx="11">
                  <c:v>9.2471515308014676E-4</c:v>
                </c:pt>
                <c:pt idx="12">
                  <c:v>1.2203743624364721E-2</c:v>
                </c:pt>
                <c:pt idx="13">
                  <c:v>3.2770997109183263E-2</c:v>
                </c:pt>
                <c:pt idx="14">
                  <c:v>1.942693363048658E-2</c:v>
                </c:pt>
                <c:pt idx="15">
                  <c:v>1.1131058992684272E-3</c:v>
                </c:pt>
                <c:pt idx="16">
                  <c:v>6.7649280687123101E-3</c:v>
                </c:pt>
                <c:pt idx="17">
                  <c:v>2.5824370872918376E-2</c:v>
                </c:pt>
                <c:pt idx="18">
                  <c:v>5.9723692234742241E-4</c:v>
                </c:pt>
                <c:pt idx="19">
                  <c:v>4.3981002215104183E-2</c:v>
                </c:pt>
                <c:pt idx="20">
                  <c:v>0.26875016990619544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7B38-4A3F-B00A-B16B4A4B2B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25720672"/>
        <c:axId val="525717144"/>
        <c:axId val="0"/>
      </c:bar3DChart>
      <c:catAx>
        <c:axId val="5257206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pt-BR"/>
          </a:p>
        </c:txPr>
        <c:crossAx val="525717144"/>
        <c:crosses val="autoZero"/>
        <c:auto val="1"/>
        <c:lblAlgn val="ctr"/>
        <c:lblOffset val="100"/>
        <c:noMultiLvlLbl val="0"/>
      </c:catAx>
      <c:valAx>
        <c:axId val="525717144"/>
        <c:scaling>
          <c:orientation val="minMax"/>
        </c:scaling>
        <c:delete val="1"/>
        <c:axPos val="b"/>
        <c:majorGridlines/>
        <c:numFmt formatCode="0.00%" sourceLinked="1"/>
        <c:majorTickMark val="out"/>
        <c:minorTickMark val="none"/>
        <c:tickLblPos val="nextTo"/>
        <c:crossAx val="525720672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>
        <a:lumMod val="85000"/>
      </a:schemeClr>
    </a:solidFill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2327254765375656E-2"/>
          <c:y val="0.22056797309341961"/>
          <c:w val="0.93888888888888888"/>
          <c:h val="0.7566121953696725"/>
        </c:manualLayout>
      </c:layout>
      <c:barChart>
        <c:barDir val="col"/>
        <c:grouping val="stacked"/>
        <c:varyColors val="0"/>
        <c:ser>
          <c:idx val="0"/>
          <c:order val="0"/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027D-485C-B46D-6E7C68BFBC7B}"/>
              </c:ext>
            </c:extLst>
          </c:dPt>
          <c:dLbls>
            <c:dLbl>
              <c:idx val="0"/>
              <c:layout>
                <c:manualLayout>
                  <c:x val="1.6650769355465837E-2"/>
                  <c:y val="-0.370941090149847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27D-485C-B46D-6E7C68BFBC7B}"/>
                </c:ext>
              </c:extLst>
            </c:dLbl>
            <c:dLbl>
              <c:idx val="1"/>
              <c:layout>
                <c:manualLayout>
                  <c:x val="-2.4464831804281344E-3"/>
                  <c:y val="-5.26677319369308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27D-485C-B46D-6E7C68BFBC7B}"/>
                </c:ext>
              </c:extLst>
            </c:dLbl>
            <c:dLbl>
              <c:idx val="2"/>
              <c:layout>
                <c:manualLayout>
                  <c:x val="5.8161252770772129E-4"/>
                  <c:y val="0.177000192049164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27D-485C-B46D-6E7C68BFBC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RECEITA!$A$3:$A$5</c:f>
              <c:strCache>
                <c:ptCount val="3"/>
                <c:pt idx="0">
                  <c:v>RECEITA CORRENTE</c:v>
                </c:pt>
                <c:pt idx="1">
                  <c:v>RECEITA DE CAPITAL</c:v>
                </c:pt>
                <c:pt idx="2">
                  <c:v>DEDUÇÕES FUNDEB</c:v>
                </c:pt>
              </c:strCache>
            </c:strRef>
          </c:cat>
          <c:val>
            <c:numRef>
              <c:f>RECEITA!$B$3:$B$5</c:f>
              <c:numCache>
                <c:formatCode>_-"R$"* #,##0.00_-;\-"R$"* #,##0.00_-;_-"R$"* "-"??_-;_-@_-</c:formatCode>
                <c:ptCount val="3"/>
                <c:pt idx="0">
                  <c:v>56918052.200000003</c:v>
                </c:pt>
                <c:pt idx="1">
                  <c:v>5000</c:v>
                </c:pt>
                <c:pt idx="2">
                  <c:v>-6499264.3300000001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27D-485C-B46D-6E7C68BFBC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3668320"/>
        <c:axId val="386406392"/>
      </c:barChart>
      <c:catAx>
        <c:axId val="383668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386406392"/>
        <c:crosses val="autoZero"/>
        <c:auto val="1"/>
        <c:lblAlgn val="ctr"/>
        <c:lblOffset val="100"/>
        <c:noMultiLvlLbl val="0"/>
      </c:catAx>
      <c:valAx>
        <c:axId val="386406392"/>
        <c:scaling>
          <c:orientation val="minMax"/>
        </c:scaling>
        <c:delete val="1"/>
        <c:axPos val="l"/>
        <c:majorGridlines/>
        <c:numFmt formatCode="_-&quot;R$&quot;* #,##0.00_-;\-&quot;R$&quot;* #,##0.00_-;_-&quot;R$&quot;* &quot;-&quot;??_-;_-@_-" sourceLinked="1"/>
        <c:majorTickMark val="out"/>
        <c:minorTickMark val="none"/>
        <c:tickLblPos val="nextTo"/>
        <c:crossAx val="383668320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>
        <a:lumMod val="85000"/>
      </a:schemeClr>
    </a:solidFill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2327254765375656E-2"/>
          <c:y val="0.22056797309341961"/>
          <c:w val="0.93888888888888888"/>
          <c:h val="0.75661213640534986"/>
        </c:manualLayout>
      </c:layout>
      <c:barChart>
        <c:barDir val="col"/>
        <c:grouping val="stacked"/>
        <c:varyColors val="0"/>
        <c:ser>
          <c:idx val="0"/>
          <c:order val="0"/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5D00-4EC3-B69B-78DCE13DC49D}"/>
              </c:ext>
            </c:extLst>
          </c:dPt>
          <c:dLbls>
            <c:dLbl>
              <c:idx val="0"/>
              <c:layout>
                <c:manualLayout>
                  <c:x val="6.5578995325554631E-3"/>
                  <c:y val="-0.30831098055659706"/>
                </c:manualLayout>
              </c:layout>
              <c:tx>
                <c:rich>
                  <a:bodyPr/>
                  <a:lstStyle/>
                  <a:p>
                    <a:pPr>
                      <a:defRPr sz="1400" b="1"/>
                    </a:pPr>
                    <a:r>
                      <a:rPr lang="en-US" b="1" dirty="0"/>
                      <a:t>63.701.993,01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5D00-4EC3-B69B-78DCE13DC49D}"/>
                </c:ext>
              </c:extLst>
            </c:dLbl>
            <c:dLbl>
              <c:idx val="1"/>
              <c:layout>
                <c:manualLayout>
                  <c:x val="-2.4464831804281344E-3"/>
                  <c:y val="-5.26677319369308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D00-4EC3-B69B-78DCE13DC49D}"/>
                </c:ext>
              </c:extLst>
            </c:dLbl>
            <c:dLbl>
              <c:idx val="2"/>
              <c:layout>
                <c:manualLayout>
                  <c:x val="9.3433002735320934E-3"/>
                  <c:y val="8.9838656954949081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FF0000"/>
                        </a:solidFill>
                      </a:rPr>
                      <a:t>-7.084.572,77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378551786274354"/>
                      <c:h val="4.775484677923701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5D00-4EC3-B69B-78DCE13DC4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RECEITA!$A$3:$A$5</c:f>
              <c:strCache>
                <c:ptCount val="3"/>
                <c:pt idx="0">
                  <c:v>RECEITA CORRENTE</c:v>
                </c:pt>
                <c:pt idx="1">
                  <c:v>RECEITA DE CAPITAL</c:v>
                </c:pt>
                <c:pt idx="2">
                  <c:v>DEDUÇÕES FUNDEB</c:v>
                </c:pt>
              </c:strCache>
            </c:strRef>
          </c:cat>
          <c:val>
            <c:numRef>
              <c:f>RECEITA!$B$3:$B$5</c:f>
              <c:numCache>
                <c:formatCode>_-"R$"* #,##0.00_-;\-"R$"* #,##0.00_-;_-"R$"* "-"??_-;_-@_-</c:formatCode>
                <c:ptCount val="3"/>
                <c:pt idx="0">
                  <c:v>56918052.200000003</c:v>
                </c:pt>
                <c:pt idx="1">
                  <c:v>5000</c:v>
                </c:pt>
                <c:pt idx="2">
                  <c:v>-6499264.3300000001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00-4EC3-B69B-78DCE13DC4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3668320"/>
        <c:axId val="386406392"/>
      </c:barChart>
      <c:catAx>
        <c:axId val="383668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pt-BR"/>
          </a:p>
        </c:txPr>
        <c:crossAx val="386406392"/>
        <c:crosses val="autoZero"/>
        <c:auto val="1"/>
        <c:lblAlgn val="ctr"/>
        <c:lblOffset val="100"/>
        <c:noMultiLvlLbl val="0"/>
      </c:catAx>
      <c:valAx>
        <c:axId val="386406392"/>
        <c:scaling>
          <c:orientation val="minMax"/>
        </c:scaling>
        <c:delete val="1"/>
        <c:axPos val="l"/>
        <c:majorGridlines/>
        <c:numFmt formatCode="_-&quot;R$&quot;* #,##0.00_-;\-&quot;R$&quot;* #,##0.00_-;_-&quot;R$&quot;* &quot;-&quot;??_-;_-@_-" sourceLinked="1"/>
        <c:majorTickMark val="out"/>
        <c:minorTickMark val="none"/>
        <c:tickLblPos val="nextTo"/>
        <c:crossAx val="383668320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>
        <a:lumMod val="85000"/>
      </a:schemeClr>
    </a:solidFill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9052477867089881E-2"/>
          <c:y val="0.16114831310913319"/>
          <c:w val="0.93432745010031015"/>
          <c:h val="0.81603192453574558"/>
        </c:manualLayout>
      </c:layout>
      <c:barChart>
        <c:barDir val="col"/>
        <c:grouping val="stacked"/>
        <c:varyColors val="0"/>
        <c:ser>
          <c:idx val="0"/>
          <c:order val="0"/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BA73-489F-B585-D519D4FFCE6B}"/>
              </c:ext>
            </c:extLst>
          </c:dPt>
          <c:dLbls>
            <c:dLbl>
              <c:idx val="0"/>
              <c:layout>
                <c:manualLayout>
                  <c:x val="1.6650769355465837E-2"/>
                  <c:y val="-0.3033988762661702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55.418.052,20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A73-489F-B585-D519D4FFCE6B}"/>
                </c:ext>
              </c:extLst>
            </c:dLbl>
            <c:dLbl>
              <c:idx val="1"/>
              <c:layout>
                <c:manualLayout>
                  <c:x val="-2.4464831804281344E-3"/>
                  <c:y val="-5.266773193693086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5.000,00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A73-489F-B585-D519D4FFCE6B}"/>
                </c:ext>
              </c:extLst>
            </c:dLbl>
            <c:dLbl>
              <c:idx val="2"/>
              <c:layout>
                <c:manualLayout>
                  <c:x val="2.4464831804281344E-3"/>
                  <c:y val="0.1271393643031784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-6.499.264,33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A73-489F-B585-D519D4FFCE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'[RELATORIO LDO.xlsx]RECEITA'!$A$3:$A$5</c:f>
              <c:strCache>
                <c:ptCount val="3"/>
                <c:pt idx="0">
                  <c:v>RECEITA CORRENTE</c:v>
                </c:pt>
                <c:pt idx="1">
                  <c:v>RECEITA DE CAPITAL</c:v>
                </c:pt>
                <c:pt idx="2">
                  <c:v>DEDUÇÕES FUNDEB</c:v>
                </c:pt>
              </c:strCache>
            </c:strRef>
          </c:cat>
          <c:val>
            <c:numRef>
              <c:f>'[RELATORIO LDO.xlsx]RECEITA'!$B$3:$B$5</c:f>
              <c:numCache>
                <c:formatCode>_("R$"* #,##0.00_);_("R$"* \(#,##0.00\);_("R$"* "-"??_);_(@_)</c:formatCode>
                <c:ptCount val="3"/>
                <c:pt idx="0">
                  <c:v>41077871</c:v>
                </c:pt>
                <c:pt idx="1">
                  <c:v>5000</c:v>
                </c:pt>
                <c:pt idx="2">
                  <c:v>-5198000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73-489F-B585-D519D4FFCE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42716568"/>
        <c:axId val="542716176"/>
      </c:barChart>
      <c:catAx>
        <c:axId val="542716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542716176"/>
        <c:crosses val="autoZero"/>
        <c:auto val="1"/>
        <c:lblAlgn val="ctr"/>
        <c:lblOffset val="100"/>
        <c:noMultiLvlLbl val="0"/>
      </c:catAx>
      <c:valAx>
        <c:axId val="542716176"/>
        <c:scaling>
          <c:orientation val="minMax"/>
        </c:scaling>
        <c:delete val="1"/>
        <c:axPos val="l"/>
        <c:majorGridlines>
          <c:spPr>
            <a:ln>
              <a:solidFill>
                <a:schemeClr val="lt1">
                  <a:shade val="50000"/>
                </a:schemeClr>
              </a:solidFill>
            </a:ln>
          </c:spPr>
        </c:majorGridlines>
        <c:numFmt formatCode="_(&quot;R$&quot;* #,##0.00_);_(&quot;R$&quot;* \(#,##0.00\);_(&quot;R$&quot;* &quot;-&quot;??_);_(@_)" sourceLinked="1"/>
        <c:majorTickMark val="out"/>
        <c:minorTickMark val="none"/>
        <c:tickLblPos val="nextTo"/>
        <c:crossAx val="54271656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solidFill>
      <a:schemeClr val="bg1">
        <a:lumMod val="85000"/>
      </a:schemeClr>
    </a:solidFill>
  </c:sp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2327254765375656E-2"/>
          <c:y val="0.22056797309341961"/>
          <c:w val="0.93888888888888888"/>
          <c:h val="0.7566121953696725"/>
        </c:manualLayout>
      </c:layout>
      <c:barChart>
        <c:barDir val="col"/>
        <c:grouping val="stacked"/>
        <c:varyColors val="0"/>
        <c:ser>
          <c:idx val="0"/>
          <c:order val="0"/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027D-485C-B46D-6E7C68BFBC7B}"/>
              </c:ext>
            </c:extLst>
          </c:dPt>
          <c:dLbls>
            <c:dLbl>
              <c:idx val="0"/>
              <c:layout>
                <c:manualLayout>
                  <c:x val="1.6650769355465837E-2"/>
                  <c:y val="-0.370941090149847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27D-485C-B46D-6E7C68BFBC7B}"/>
                </c:ext>
              </c:extLst>
            </c:dLbl>
            <c:dLbl>
              <c:idx val="1"/>
              <c:layout>
                <c:manualLayout>
                  <c:x val="-2.4464831804281344E-3"/>
                  <c:y val="-5.26677319369308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27D-485C-B46D-6E7C68BFBC7B}"/>
                </c:ext>
              </c:extLst>
            </c:dLbl>
            <c:dLbl>
              <c:idx val="2"/>
              <c:layout>
                <c:manualLayout>
                  <c:x val="5.8161252770772129E-4"/>
                  <c:y val="0.177000192049164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27D-485C-B46D-6E7C68BFBC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RECEITA!$A$3:$A$5</c:f>
              <c:strCache>
                <c:ptCount val="3"/>
                <c:pt idx="0">
                  <c:v>RECEITA CORRENTE</c:v>
                </c:pt>
                <c:pt idx="1">
                  <c:v>RECEITA DE CAPITAL</c:v>
                </c:pt>
                <c:pt idx="2">
                  <c:v>DEDUÇÕES FUNDEB</c:v>
                </c:pt>
              </c:strCache>
            </c:strRef>
          </c:cat>
          <c:val>
            <c:numRef>
              <c:f>RECEITA!$B$3:$B$5</c:f>
              <c:numCache>
                <c:formatCode>_-"R$"* #,##0.00_-;\-"R$"* #,##0.00_-;_-"R$"* "-"??_-;_-@_-</c:formatCode>
                <c:ptCount val="3"/>
                <c:pt idx="0">
                  <c:v>56918052.200000003</c:v>
                </c:pt>
                <c:pt idx="1">
                  <c:v>5000</c:v>
                </c:pt>
                <c:pt idx="2">
                  <c:v>-6499264.3300000001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27D-485C-B46D-6E7C68BFBC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3668320"/>
        <c:axId val="386406392"/>
      </c:barChart>
      <c:catAx>
        <c:axId val="383668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386406392"/>
        <c:crosses val="autoZero"/>
        <c:auto val="1"/>
        <c:lblAlgn val="ctr"/>
        <c:lblOffset val="100"/>
        <c:noMultiLvlLbl val="0"/>
      </c:catAx>
      <c:valAx>
        <c:axId val="386406392"/>
        <c:scaling>
          <c:orientation val="minMax"/>
        </c:scaling>
        <c:delete val="1"/>
        <c:axPos val="l"/>
        <c:majorGridlines/>
        <c:numFmt formatCode="_-&quot;R$&quot;* #,##0.00_-;\-&quot;R$&quot;* #,##0.00_-;_-&quot;R$&quot;* &quot;-&quot;??_-;_-@_-" sourceLinked="1"/>
        <c:majorTickMark val="out"/>
        <c:minorTickMark val="none"/>
        <c:tickLblPos val="nextTo"/>
        <c:crossAx val="383668320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>
        <a:lumMod val="85000"/>
      </a:schemeClr>
    </a:solidFill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2327254765375656E-2"/>
          <c:y val="0.22056797309341961"/>
          <c:w val="0.93888888888888888"/>
          <c:h val="0.75661213640534986"/>
        </c:manualLayout>
      </c:layout>
      <c:bar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3668320"/>
        <c:axId val="386406392"/>
      </c:barChart>
      <c:catAx>
        <c:axId val="383668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pt-BR"/>
          </a:p>
        </c:txPr>
        <c:crossAx val="386406392"/>
        <c:crosses val="autoZero"/>
        <c:auto val="1"/>
        <c:lblAlgn val="ctr"/>
        <c:lblOffset val="100"/>
        <c:noMultiLvlLbl val="0"/>
      </c:catAx>
      <c:valAx>
        <c:axId val="386406392"/>
        <c:scaling>
          <c:orientation val="minMax"/>
        </c:scaling>
        <c:delete val="1"/>
        <c:axPos val="l"/>
        <c:majorGridlines/>
        <c:numFmt formatCode="_-&quot;R$&quot;* #,##0.00_-;\-&quot;R$&quot;* #,##0.00_-;_-&quot;R$&quot;* &quot;-&quot;??_-;_-@_-" sourceLinked="1"/>
        <c:majorTickMark val="out"/>
        <c:minorTickMark val="none"/>
        <c:tickLblPos val="nextTo"/>
        <c:crossAx val="383668320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>
        <a:lumMod val="85000"/>
      </a:schemeClr>
    </a:solidFill>
  </c:sp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5831936993794947E-2"/>
          <c:y val="0.19729544301030519"/>
          <c:w val="0.82559774964838251"/>
          <c:h val="0.59266117516713024"/>
        </c:manualLayout>
      </c:layout>
      <c:lineChart>
        <c:grouping val="stacked"/>
        <c:varyColors val="0"/>
        <c:ser>
          <c:idx val="0"/>
          <c:order val="0"/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pPr>
                      <a:defRPr sz="2000"/>
                    </a:pPr>
                    <a:r>
                      <a:rPr lang="en-US" dirty="0"/>
                      <a:t>50.423.787,87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360734898074881"/>
                      <c:h val="0.10849382753861361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1AA1-4AD8-98E2-DA9857A5CB0E}"/>
                </c:ext>
              </c:extLst>
            </c:dLbl>
            <c:dLbl>
              <c:idx val="1"/>
              <c:layout>
                <c:manualLayout>
                  <c:x val="-6.4971141558304801E-2"/>
                  <c:y val="5.4666153380874029E-2"/>
                </c:manualLayout>
              </c:layout>
              <c:tx>
                <c:rich>
                  <a:bodyPr/>
                  <a:lstStyle/>
                  <a:p>
                    <a:pPr>
                      <a:defRPr sz="2000"/>
                    </a:pPr>
                    <a:r>
                      <a:rPr lang="en-US" dirty="0"/>
                      <a:t>56.622.420,24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382059302111032"/>
                      <c:h val="8.814065095619866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1AA1-4AD8-98E2-DA9857A5CB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RECEITA!$A$7:$A$8</c:f>
              <c:strCache>
                <c:ptCount val="2"/>
                <c:pt idx="0">
                  <c:v>RECEITA ORÇADA LÍQUIDA 2019</c:v>
                </c:pt>
                <c:pt idx="1">
                  <c:v>RECEITA ORÇADA LÍQUIDA 2019</c:v>
                </c:pt>
              </c:strCache>
            </c:strRef>
          </c:cat>
          <c:val>
            <c:numRef>
              <c:f>RECEITA!$B$7:$B$8</c:f>
              <c:numCache>
                <c:formatCode>_("R$"* #,##0.00_);_("R$"* \(#,##0.00\);_("R$"* "-"??_);_(@_)</c:formatCode>
                <c:ptCount val="2"/>
                <c:pt idx="0">
                  <c:v>35324442.280000001</c:v>
                </c:pt>
                <c:pt idx="1">
                  <c:v>42200000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AA1-4AD8-98E2-DA9857A5CB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2716960"/>
        <c:axId val="542720096"/>
      </c:lineChart>
      <c:catAx>
        <c:axId val="54271696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542720096"/>
        <c:crosses val="autoZero"/>
        <c:auto val="1"/>
        <c:lblAlgn val="ctr"/>
        <c:lblOffset val="100"/>
        <c:noMultiLvlLbl val="0"/>
      </c:catAx>
      <c:valAx>
        <c:axId val="542720096"/>
        <c:scaling>
          <c:orientation val="minMax"/>
        </c:scaling>
        <c:delete val="1"/>
        <c:axPos val="l"/>
        <c:numFmt formatCode="_(&quot;R$&quot;* #,##0.00_);_(&quot;R$&quot;* \(#,##0.00\);_(&quot;R$&quot;* &quot;-&quot;??_);_(@_)" sourceLinked="1"/>
        <c:majorTickMark val="out"/>
        <c:minorTickMark val="none"/>
        <c:tickLblPos val="nextTo"/>
        <c:crossAx val="5427169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chemeClr val="bg1">
        <a:lumMod val="85000"/>
      </a:schemeClr>
    </a:solidFill>
  </c:sp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289766970618033E-2"/>
          <c:y val="0.15776852850066184"/>
          <c:w val="0.95542046605876396"/>
          <c:h val="0.76833271924198387"/>
        </c:manualLayout>
      </c:layout>
      <c:bar3DChart>
        <c:barDir val="col"/>
        <c:grouping val="stack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9.13682801601991E-2"/>
                  <c:y val="-0.40823191695632638"/>
                </c:manualLayout>
              </c:layout>
              <c:tx>
                <c:rich>
                  <a:bodyPr/>
                  <a:lstStyle/>
                  <a:p>
                    <a:pPr>
                      <a:defRPr sz="1400" b="1"/>
                    </a:pPr>
                    <a:r>
                      <a:rPr lang="en-US" sz="2400" b="1" dirty="0"/>
                      <a:t>53.299.782,90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303224547130813"/>
                      <c:h val="8.1897897897897906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4319-4234-9514-49A067032D99}"/>
                </c:ext>
              </c:extLst>
            </c:dLbl>
            <c:dLbl>
              <c:idx val="1"/>
              <c:layout>
                <c:manualLayout>
                  <c:x val="7.7991446288337485E-2"/>
                  <c:y val="-0.10388555484618478"/>
                </c:manualLayout>
              </c:layout>
              <c:tx>
                <c:rich>
                  <a:bodyPr/>
                  <a:lstStyle/>
                  <a:p>
                    <a:pPr>
                      <a:defRPr sz="2400" b="1"/>
                    </a:pPr>
                    <a:r>
                      <a:rPr lang="en-US" sz="2400" b="1" dirty="0"/>
                      <a:t>3.288.820,34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141212926073488"/>
                      <c:h val="9.3909909909909897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4319-4234-9514-49A067032D99}"/>
                </c:ext>
              </c:extLst>
            </c:dLbl>
            <c:dLbl>
              <c:idx val="2"/>
              <c:layout>
                <c:manualLayout>
                  <c:x val="6.2248573509984556E-2"/>
                  <c:y val="-0.1195355985907167"/>
                </c:manualLayout>
              </c:layout>
              <c:tx>
                <c:rich>
                  <a:bodyPr/>
                  <a:lstStyle/>
                  <a:p>
                    <a:pPr>
                      <a:defRPr sz="2400"/>
                    </a:pPr>
                    <a:r>
                      <a:rPr lang="en-US" sz="2400" b="1" dirty="0"/>
                      <a:t>33.817,00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815398075240596"/>
                      <c:h val="0.10111711711711711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4319-4234-9514-49A067032D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'[RELATORIO LDO.xlsx]DESPESA'!$A$2:$A$4</c:f>
              <c:strCache>
                <c:ptCount val="3"/>
                <c:pt idx="0">
                  <c:v>DESPESAS CORRENTES</c:v>
                </c:pt>
                <c:pt idx="1">
                  <c:v>DESPESAS DE CAPITAL</c:v>
                </c:pt>
                <c:pt idx="2">
                  <c:v>RESERVA DE CONTINGÊNCIA</c:v>
                </c:pt>
              </c:strCache>
            </c:strRef>
          </c:cat>
          <c:val>
            <c:numRef>
              <c:f>'[RELATORIO LDO.xlsx]DESPESA'!$B$2:$B$4</c:f>
              <c:numCache>
                <c:formatCode>_("R$"* #,##0.00_);_("R$"* \(#,##0.00\);_("R$"* "-"??_);_(@_)</c:formatCode>
                <c:ptCount val="3"/>
                <c:pt idx="0">
                  <c:v>33893771</c:v>
                </c:pt>
                <c:pt idx="1">
                  <c:v>1955100</c:v>
                </c:pt>
                <c:pt idx="2">
                  <c:v>36000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319-4234-9514-49A067032D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42720880"/>
        <c:axId val="542719704"/>
        <c:axId val="0"/>
      </c:bar3DChart>
      <c:catAx>
        <c:axId val="542720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542719704"/>
        <c:crosses val="autoZero"/>
        <c:auto val="1"/>
        <c:lblAlgn val="ctr"/>
        <c:lblOffset val="100"/>
        <c:noMultiLvlLbl val="0"/>
      </c:catAx>
      <c:valAx>
        <c:axId val="542719704"/>
        <c:scaling>
          <c:orientation val="minMax"/>
        </c:scaling>
        <c:delete val="1"/>
        <c:axPos val="l"/>
        <c:majorGridlines/>
        <c:numFmt formatCode="_(&quot;R$&quot;* #,##0.00_);_(&quot;R$&quot;* \(#,##0.00\);_(&quot;R$&quot;* &quot;-&quot;??_);_(@_)" sourceLinked="1"/>
        <c:majorTickMark val="out"/>
        <c:minorTickMark val="none"/>
        <c:tickLblPos val="nextTo"/>
        <c:crossAx val="542720880"/>
        <c:crosses val="autoZero"/>
        <c:crossBetween val="between"/>
      </c:valAx>
    </c:plotArea>
    <c:plotVisOnly val="1"/>
    <c:dispBlanksAs val="gap"/>
    <c:showDLblsOverMax val="0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139514510049326E-2"/>
          <c:y val="0.22489759748068278"/>
          <c:w val="0.55539514284956082"/>
          <c:h val="0.76657889362685772"/>
        </c:manualLayout>
      </c:layout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'NATUREZA DESP'!$B$18:$B$21</c:f>
              <c:strCache>
                <c:ptCount val="4"/>
                <c:pt idx="0">
                  <c:v>FOLHA E ENCARGOS (INCLUINDO CONSORCIOS)</c:v>
                </c:pt>
                <c:pt idx="1">
                  <c:v>DESPESAS CORRENTES</c:v>
                </c:pt>
                <c:pt idx="2">
                  <c:v>INVESTIMENTOS</c:v>
                </c:pt>
                <c:pt idx="3">
                  <c:v>RESERVA DE CONTINGÊNCIA</c:v>
                </c:pt>
              </c:strCache>
            </c:strRef>
          </c:cat>
          <c:val>
            <c:numRef>
              <c:f>'NATUREZA DESP'!$E$18:$E$21</c:f>
              <c:numCache>
                <c:formatCode>0.00%</c:formatCode>
                <c:ptCount val="4"/>
                <c:pt idx="0">
                  <c:v>0.47631304058860202</c:v>
                </c:pt>
                <c:pt idx="1">
                  <c:v>0.46500636388198308</c:v>
                </c:pt>
                <c:pt idx="2">
                  <c:v>5.8083358607067558E-2</c:v>
                </c:pt>
                <c:pt idx="3">
                  <c:v>5.9723692234742252E-4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79-43C2-8367-29D3E1518A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784215091045659"/>
          <c:y val="0.30336609646039886"/>
          <c:w val="0.30618395356718608"/>
          <c:h val="0.4094397037895896"/>
        </c:manualLayout>
      </c:layout>
      <c:overlay val="0"/>
      <c:txPr>
        <a:bodyPr/>
        <a:lstStyle/>
        <a:p>
          <a:pPr>
            <a:defRPr sz="1200"/>
          </a:pPr>
          <a:endParaRPr lang="pt-BR"/>
        </a:p>
      </c:txPr>
    </c:legend>
    <c:plotVisOnly val="1"/>
    <c:dispBlanksAs val="gap"/>
    <c:showDLblsOverMax val="0"/>
  </c:chart>
  <c:spPr>
    <a:gradFill>
      <a:gsLst>
        <a:gs pos="0">
          <a:srgbClr val="8488C4"/>
        </a:gs>
        <a:gs pos="53000">
          <a:srgbClr val="D4DEFF"/>
        </a:gs>
        <a:gs pos="83000">
          <a:srgbClr val="D4DEFF"/>
        </a:gs>
        <a:gs pos="100000">
          <a:srgbClr val="96AB94"/>
        </a:gs>
      </a:gsLst>
      <a:lin ang="5400000" scaled="0"/>
    </a:gradFill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0.09371</cdr:x>
      <cdr:y>0.04673</cdr:y>
    </cdr:from>
    <cdr:to>
      <cdr:x>0.96364</cdr:x>
      <cdr:y>0.18949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638175" y="237252"/>
          <a:ext cx="5924550" cy="7247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2000" b="1" dirty="0"/>
            <a:t>RECEITA ESTIMADA POR CATEGORIA ECONÔMICA PARA 2023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0.0826</cdr:x>
      <cdr:y>0.01803</cdr:y>
    </cdr:from>
    <cdr:to>
      <cdr:x>0.94243</cdr:x>
      <cdr:y>0.09562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628651" y="105636"/>
          <a:ext cx="6543675" cy="4544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1800" b="1"/>
            <a:t>DESPESAS FIXADAS POR UNIDADE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0.09371</cdr:x>
      <cdr:y>0.04673</cdr:y>
    </cdr:from>
    <cdr:to>
      <cdr:x>0.96364</cdr:x>
      <cdr:y>0.18949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638175" y="237252"/>
          <a:ext cx="5924550" cy="7247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2000" b="1"/>
            <a:t>RECEITA ESTIMADA POR CATEGORIA ECONÔMICA PARA 2023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0.09371</cdr:x>
      <cdr:y>0.04673</cdr:y>
    </cdr:from>
    <cdr:to>
      <cdr:x>0.96364</cdr:x>
      <cdr:y>0.18949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638175" y="237252"/>
          <a:ext cx="5924550" cy="7247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2000" b="1" dirty="0"/>
            <a:t>RECEITA ESTIMADA POR CATEGORIA ECONÔMICA PARA 2024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0.09371</cdr:x>
      <cdr:y>0.04673</cdr:y>
    </cdr:from>
    <cdr:to>
      <cdr:x>0.96364</cdr:x>
      <cdr:y>0.18949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638175" y="237252"/>
          <a:ext cx="5924550" cy="7247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2000" b="1" dirty="0"/>
            <a:t>RECEITA ESTIMADA POR CATEGORIA ECONÔMICA PARA 2023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0.09371</cdr:x>
      <cdr:y>0.04673</cdr:y>
    </cdr:from>
    <cdr:to>
      <cdr:x>0.96364</cdr:x>
      <cdr:y>0.18949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638175" y="237252"/>
          <a:ext cx="5924550" cy="7247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2000" b="1"/>
            <a:t>RECEITA ESTIMADA POR CATEGORIA ECONÔMICA PARA 2023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0.09371</cdr:x>
      <cdr:y>0.04673</cdr:y>
    </cdr:from>
    <cdr:to>
      <cdr:x>0.96364</cdr:x>
      <cdr:y>0.18949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638175" y="237252"/>
          <a:ext cx="5924550" cy="7247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2000" b="1" dirty="0"/>
            <a:t>RECEITA ESTIMADA POR CATEGORIA ECONÔMICA PARA 2024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0.09001</cdr:x>
      <cdr:y>0.04494</cdr:y>
    </cdr:from>
    <cdr:to>
      <cdr:x>0.93671</cdr:x>
      <cdr:y>0.14232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609601" y="228600"/>
          <a:ext cx="5734050" cy="495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2000" b="1" dirty="0"/>
            <a:t>COMPARATIVO DA RECEITA ORÇADA 2023 E 2024</a:t>
          </a:r>
        </a:p>
        <a:p xmlns:a="http://schemas.openxmlformats.org/drawingml/2006/main">
          <a:pPr algn="ctr"/>
          <a:r>
            <a:rPr lang="pt-BR" sz="2000" b="1" dirty="0"/>
            <a:t>	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0.1719</cdr:x>
      <cdr:y>0.05373</cdr:y>
    </cdr:from>
    <cdr:to>
      <cdr:x>0.91678</cdr:x>
      <cdr:y>0.14038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200152" y="295275"/>
          <a:ext cx="5200650" cy="476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0.15689</cdr:x>
      <cdr:y>0.04506</cdr:y>
    </cdr:from>
    <cdr:to>
      <cdr:x>0.89359</cdr:x>
      <cdr:y>0.14385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1095376" y="247650"/>
          <a:ext cx="5143500" cy="542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2000" b="1" i="0"/>
            <a:t>DESPESA FIXADA POR CATEGORIA ECONÔMICA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0.22274</cdr:x>
      <cdr:y>0.10526</cdr:y>
    </cdr:from>
    <cdr:to>
      <cdr:x>0.82599</cdr:x>
      <cdr:y>0.18421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828801" y="457200"/>
          <a:ext cx="4953000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2000" b="1"/>
            <a:t>DESPESAS FIXADAS POR TIPO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2E60BB82-BA8B-F5C2-379A-9B849B99A31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A2EA751-F2C9-B622-F039-42C49FD24F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95131E7-3635-4503-94EB-4DBA7E2963C3}" type="datetimeFigureOut">
              <a:rPr lang="pt-BR"/>
              <a:pPr>
                <a:defRPr/>
              </a:pPr>
              <a:t>22/08/2023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3B31187-83A2-DB09-BFF3-24798FE753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3BB44F6-5132-66DE-7476-F6E97D5F5FF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BCA17D6-153E-4603-A8CC-3350ED58EB1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6B99D032-44CA-05E6-5495-E87AA2B15A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191244D-BF98-8965-6602-4255DBB724D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560B2E-1CAB-4075-B0E4-70DCD30C58AC}" type="datetimeFigureOut">
              <a:rPr lang="pt-BR"/>
              <a:pPr>
                <a:defRPr/>
              </a:pPr>
              <a:t>22/08/2023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262A4FE1-D4A2-D697-18C1-1E8CF35AB2B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38F6294E-0539-72CD-9AF7-6830318101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DFE6F28-D65D-98D4-5987-2377FC6B00F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7B38EFF-73BD-82EB-B1F1-20CBB8B838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76D90EC1-019A-479E-AAAF-B57C112B509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Imagem de Slide 1">
            <a:extLst>
              <a:ext uri="{FF2B5EF4-FFF2-40B4-BE49-F238E27FC236}">
                <a16:creationId xmlns:a16="http://schemas.microsoft.com/office/drawing/2014/main" id="{F82A0743-B5E8-929B-63D1-EAC8389C15A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Espaço Reservado para Anotações 2">
            <a:extLst>
              <a:ext uri="{FF2B5EF4-FFF2-40B4-BE49-F238E27FC236}">
                <a16:creationId xmlns:a16="http://schemas.microsoft.com/office/drawing/2014/main" id="{D7F97B4E-E6CC-4BE1-B642-F3C6BBD73F9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14340" name="Espaço Reservado para Número de Slide 3">
            <a:extLst>
              <a:ext uri="{FF2B5EF4-FFF2-40B4-BE49-F238E27FC236}">
                <a16:creationId xmlns:a16="http://schemas.microsoft.com/office/drawing/2014/main" id="{7B2E75F7-94D1-1DEC-BAED-4681814D60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108BF50-44FA-4A6D-B5C4-143C2C7D2BE1}" type="slidenum">
              <a:rPr lang="pt-BR" altLang="pt-BR">
                <a:latin typeface="Calibri" panose="020F0502020204030204" pitchFamily="34" charset="0"/>
              </a:rPr>
              <a:pPr/>
              <a:t>11</a:t>
            </a:fld>
            <a:endParaRPr lang="pt-BR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D6C105-BFFE-C223-461B-30B55D12D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683A0-B556-4D9B-86FE-8FBCB8A5813C}" type="datetimeFigureOut">
              <a:rPr lang="pt-BR"/>
              <a:pPr>
                <a:defRPr/>
              </a:pPr>
              <a:t>22/08/2023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C4787A-9DDA-3636-C2EE-2682D9982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9914078-E49B-0E37-B699-6709D4A52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9D31B-380A-4C29-8B9B-D58511F36AF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9106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68CAFA-A124-D136-AD17-96DF7767E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9040B-9163-4AA0-AFFE-3054BF149DA2}" type="datetimeFigureOut">
              <a:rPr lang="pt-BR"/>
              <a:pPr>
                <a:defRPr/>
              </a:pPr>
              <a:t>22/08/2023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9F33A1-8C8A-B5D7-A2DC-27839B79E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45CD938-2B87-1EF5-EBB2-AA0116F8E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695E9-B18F-4350-899D-5C1109FE637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0578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77651D2-EBFE-2647-B909-D8120C42F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9E19C-4D5D-4952-821A-542C4FF53F96}" type="datetimeFigureOut">
              <a:rPr lang="pt-BR"/>
              <a:pPr>
                <a:defRPr/>
              </a:pPr>
              <a:t>22/08/2023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8F4C49-3C98-08A2-D3A7-788946FB2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CC9D57B-AB1E-9642-D10C-05F10595A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14A4D-D620-4C26-A613-3768FAC2E53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3924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7C1E45D-4721-8BED-E2EC-F2567DF25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FD28A-8C83-409C-AD5D-AE1DE7775853}" type="datetimeFigureOut">
              <a:rPr lang="pt-BR"/>
              <a:pPr>
                <a:defRPr/>
              </a:pPr>
              <a:t>22/08/2023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606F11E-E571-0375-5110-74E41DBC3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D75A7D1-9080-CB31-82FA-431C40609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F3826-716B-4E96-ACD6-034A33E942E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75886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E70ABD-27C7-665D-5DB5-E94F66AB2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19F2-89E6-4394-85ED-7E6B1E5F3842}" type="datetimeFigureOut">
              <a:rPr lang="pt-BR"/>
              <a:pPr>
                <a:defRPr/>
              </a:pPr>
              <a:t>22/08/2023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6563DD-15AF-DC2D-7879-3D17438ED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8D183F-5E6A-DCAC-ED4F-F8FCEC5D8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16EE27-EDFE-4027-AD97-B7FBA55F2F5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38570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6DC6A50B-457A-FC19-D773-D881472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B5FE7-5F13-4A98-A86E-9779EE37C3E0}" type="datetimeFigureOut">
              <a:rPr lang="pt-BR"/>
              <a:pPr>
                <a:defRPr/>
              </a:pPr>
              <a:t>22/08/2023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F60909F5-1066-86B1-51E1-3AC6238CC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C84A5518-37EB-F64D-83C3-A8656F8B4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E1041-98C6-4ADB-9B6C-CE7E732D6ED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748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F2EDBD88-A7A0-6A05-7451-073B08FDC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E0AD6-4F24-42F9-9FA4-E8CE5E97A043}" type="datetimeFigureOut">
              <a:rPr lang="pt-BR"/>
              <a:pPr>
                <a:defRPr/>
              </a:pPr>
              <a:t>22/08/2023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626231F5-5406-D178-02AB-441E540C9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5FF19AAE-C395-2796-0F63-79B60D566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06878-A3E9-41C4-B9CA-0F2DEC610EE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99856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E405B952-1769-6926-1CD9-897BD8B05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3142B-8D4A-49ED-9840-A9442A5444D3}" type="datetimeFigureOut">
              <a:rPr lang="pt-BR"/>
              <a:pPr>
                <a:defRPr/>
              </a:pPr>
              <a:t>22/08/2023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C165015E-3B09-CB67-63AB-5F2CF93AF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30DB656E-A46B-6D93-7F60-70AC4ECC3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D804E-97C9-473C-9A67-D5FEC9BE802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77116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AC9BF66A-6630-58C5-8E63-DE734A2BE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32E9F-A65D-4247-9350-5BCBFFCA543A}" type="datetimeFigureOut">
              <a:rPr lang="pt-BR"/>
              <a:pPr>
                <a:defRPr/>
              </a:pPr>
              <a:t>22/08/2023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C1ACAA8E-62C6-6D55-6833-2C3ABEC60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4D64F5BD-4CCF-C756-4FE5-DC2B1329E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2D84D-4DFA-48DD-BA5E-D9F06599B0B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57603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654DC208-55BF-6656-77C0-7FDC55881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8D1D3-A7E2-465E-AA5F-89896B46688A}" type="datetimeFigureOut">
              <a:rPr lang="pt-BR"/>
              <a:pPr>
                <a:defRPr/>
              </a:pPr>
              <a:t>22/08/2023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C0C4DB78-B48D-BAFC-E01E-0531E865C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9BA91569-077B-05EC-F3DD-C85B8F13D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CBA33-4EA1-4408-8A39-B0A0DFF6991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2653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5C165737-B947-9B4F-51A0-F13FBBE6D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9E3DF-98DE-4DF7-BF65-D16B3BA158E9}" type="datetimeFigureOut">
              <a:rPr lang="pt-BR"/>
              <a:pPr>
                <a:defRPr/>
              </a:pPr>
              <a:t>22/08/2023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6C35ED64-7409-6917-C9ED-D123EAA22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FF26BE6B-59DF-5602-6567-C3C610CBB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AF8BA-6044-4432-BE51-140D8856108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8058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57109A78-FCD2-C438-9E46-ABB304B5281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DBF338BE-1ADB-94D0-8749-F1D0B1C88FC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CC6DFF-90F0-7435-8D41-5AF0E41D87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82A003-9EEC-43B2-8895-B9E500FFC2AC}" type="datetimeFigureOut">
              <a:rPr lang="pt-BR"/>
              <a:pPr>
                <a:defRPr/>
              </a:pPr>
              <a:t>22/08/2023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1C07361-2965-E5AD-7106-FE641B5310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580A9EC-766C-920C-EEB3-5297302236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D991957-E494-4220-8E2C-D9F3BEDE2DA4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7.xml"/><Relationship Id="rId5" Type="http://schemas.openxmlformats.org/officeDocument/2006/relationships/image" Target="../media/image1.png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>
            <a:extLst>
              <a:ext uri="{FF2B5EF4-FFF2-40B4-BE49-F238E27FC236}">
                <a16:creationId xmlns:a16="http://schemas.microsoft.com/office/drawing/2014/main" id="{FE3946D5-4C42-2E9E-A8E5-AA77CE8D08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387975"/>
            <a:ext cx="7488238" cy="1470025"/>
          </a:xfrm>
        </p:spPr>
        <p:txBody>
          <a:bodyPr/>
          <a:lstStyle/>
          <a:p>
            <a:pPr algn="r" eaLnBrk="1" hangingPunct="1"/>
            <a:br>
              <a:rPr lang="pt-BR" altLang="pt-BR" sz="2000" b="1"/>
            </a:br>
            <a:endParaRPr lang="pt-BR" altLang="pt-BR" sz="2000" b="1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EA4D8BE-2F80-85E4-6854-30D64B8A74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8888" y="692150"/>
            <a:ext cx="7058025" cy="482441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300" dirty="0">
                <a:solidFill>
                  <a:schemeClr val="tx1"/>
                </a:solidFill>
              </a:rPr>
              <a:t>AUDIÊNCIA PÚBLICA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sz="20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pt-BR" sz="20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pt-BR" sz="22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7000" b="1" dirty="0">
                <a:solidFill>
                  <a:schemeClr val="tx1"/>
                </a:solidFill>
              </a:rPr>
              <a:t>Meta e Objetivos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7000" b="1" dirty="0">
                <a:solidFill>
                  <a:schemeClr val="tx1"/>
                </a:solidFill>
              </a:rPr>
              <a:t>LDO  e LOA 2024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endParaRPr lang="pt-BR" sz="30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4300" dirty="0">
                <a:solidFill>
                  <a:schemeClr val="tx1"/>
                </a:solidFill>
              </a:rPr>
              <a:t>Irani/SC, 31/08/2023</a:t>
            </a:r>
          </a:p>
        </p:txBody>
      </p:sp>
      <p:pic>
        <p:nvPicPr>
          <p:cNvPr id="2" name="Picture 5">
            <a:extLst>
              <a:ext uri="{FF2B5EF4-FFF2-40B4-BE49-F238E27FC236}">
                <a16:creationId xmlns:a16="http://schemas.microsoft.com/office/drawing/2014/main" id="{98AB9A94-6185-DB76-9312-BB012370D1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9" y="5301208"/>
            <a:ext cx="3384376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D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>
            <a:extLst>
              <a:ext uri="{FF2B5EF4-FFF2-40B4-BE49-F238E27FC236}">
                <a16:creationId xmlns:a16="http://schemas.microsoft.com/office/drawing/2014/main" id="{DCE9E4F4-383E-B4A7-4EEA-E4C5465824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5150" y="5387975"/>
            <a:ext cx="5976938" cy="1470025"/>
          </a:xfrm>
        </p:spPr>
        <p:txBody>
          <a:bodyPr/>
          <a:lstStyle/>
          <a:p>
            <a:pPr algn="r" eaLnBrk="1" hangingPunct="1"/>
            <a:br>
              <a:rPr lang="pt-BR" altLang="pt-BR" sz="2000" b="1"/>
            </a:br>
            <a:endParaRPr lang="pt-BR" altLang="pt-BR" sz="2000" b="1"/>
          </a:p>
        </p:txBody>
      </p:sp>
      <p:sp>
        <p:nvSpPr>
          <p:cNvPr id="12291" name="CaixaDeTexto 9">
            <a:extLst>
              <a:ext uri="{FF2B5EF4-FFF2-40B4-BE49-F238E27FC236}">
                <a16:creationId xmlns:a16="http://schemas.microsoft.com/office/drawing/2014/main" id="{015A1E89-9EDC-3DB6-5077-B25CD1941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969" y="77789"/>
            <a:ext cx="6337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800" b="1" dirty="0">
                <a:latin typeface="Arial" panose="020B0604020202020204" pitchFamily="34" charset="0"/>
              </a:rPr>
              <a:t>DESPESAS POR PROGRAMAS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D6E3B682-CA57-03B4-4F12-0B529140F0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35650"/>
              </p:ext>
            </p:extLst>
          </p:nvPr>
        </p:nvGraphicFramePr>
        <p:xfrm>
          <a:off x="251520" y="572919"/>
          <a:ext cx="849694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6019912" imgH="304912" progId="Excel.Sheet.12">
                  <p:embed/>
                </p:oleObj>
              </mc:Choice>
              <mc:Fallback>
                <p:oleObj name="Worksheet" r:id="rId2" imgW="6019912" imgH="30491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51520" y="572919"/>
                        <a:ext cx="8496943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5">
            <a:extLst>
              <a:ext uri="{FF2B5EF4-FFF2-40B4-BE49-F238E27FC236}">
                <a16:creationId xmlns:a16="http://schemas.microsoft.com/office/drawing/2014/main" id="{B1BBE270-19B7-0F60-C2D1-6FA0D629C8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5" y="5445224"/>
            <a:ext cx="2952327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54A6DD6-8467-B9BE-169A-D36BE7D449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038083"/>
              </p:ext>
            </p:extLst>
          </p:nvPr>
        </p:nvGraphicFramePr>
        <p:xfrm>
          <a:off x="251520" y="877719"/>
          <a:ext cx="8496943" cy="42010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7799">
                  <a:extLst>
                    <a:ext uri="{9D8B030D-6E8A-4147-A177-3AD203B41FA5}">
                      <a16:colId xmlns:a16="http://schemas.microsoft.com/office/drawing/2014/main" val="1095735470"/>
                    </a:ext>
                  </a:extLst>
                </a:gridCol>
                <a:gridCol w="4777848">
                  <a:extLst>
                    <a:ext uri="{9D8B030D-6E8A-4147-A177-3AD203B41FA5}">
                      <a16:colId xmlns:a16="http://schemas.microsoft.com/office/drawing/2014/main" val="3650341624"/>
                    </a:ext>
                  </a:extLst>
                </a:gridCol>
                <a:gridCol w="3001296">
                  <a:extLst>
                    <a:ext uri="{9D8B030D-6E8A-4147-A177-3AD203B41FA5}">
                      <a16:colId xmlns:a16="http://schemas.microsoft.com/office/drawing/2014/main" val="500527946"/>
                    </a:ext>
                  </a:extLst>
                </a:gridCol>
              </a:tblGrid>
              <a:tr h="37617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1601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SISTEMA HABITACIONAL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 R$                              246.172,50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684413"/>
                  </a:ext>
                </a:extLst>
              </a:tr>
              <a:tr h="37617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1701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SANEAMENTO BÁSICO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 R$                           1.452.238,38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8300514"/>
                  </a:ext>
                </a:extLst>
              </a:tr>
              <a:tr h="37617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1801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CONSERVAÇÃO AMBIENTAL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 R$                                52.359,61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3676284"/>
                  </a:ext>
                </a:extLst>
              </a:tr>
              <a:tr h="37617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2001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ASSISTÊNCIA AO PRODUTOR RURAL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 R$                           1.187.157,18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7365507"/>
                  </a:ext>
                </a:extLst>
              </a:tr>
              <a:tr h="37617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2201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DESENVOLVIMENTO INDUSTRIAL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 R$                              467.109,14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4459887"/>
                  </a:ext>
                </a:extLst>
              </a:tr>
              <a:tr h="37617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2301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PROMOÇÃO DO TURISMO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 R$                              263.000,00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0332027"/>
                  </a:ext>
                </a:extLst>
              </a:tr>
              <a:tr h="37617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2601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ESTRADAS VICINAIS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 R$                           4.710.999,58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4100345"/>
                  </a:ext>
                </a:extLst>
              </a:tr>
              <a:tr h="37617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2701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ESPORTE É VIDA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 R$                              608.556,25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9296986"/>
                  </a:ext>
                </a:extLst>
              </a:tr>
              <a:tr h="37617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2800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OUTROS ENCARGOS ESPECIAIS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 R$                           1.243.832,24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2325711"/>
                  </a:ext>
                </a:extLst>
              </a:tr>
              <a:tr h="37617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9999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RESERVA DE CONTINGÊNCIA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 R$                                33.817,00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125143"/>
                  </a:ext>
                </a:extLst>
              </a:tr>
              <a:tr h="439274">
                <a:tc>
                  <a:txBody>
                    <a:bodyPr/>
                    <a:lstStyle/>
                    <a:p>
                      <a:pPr algn="ctr" fontAlgn="ctr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 </a:t>
                      </a:r>
                      <a:r>
                        <a:rPr lang="pt-BR" sz="1800" b="1" u="none" strike="noStrike" dirty="0">
                          <a:effectLst/>
                        </a:rPr>
                        <a:t>R$                      56.622.420,24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833334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8" name="Título 2">
            <a:extLst>
              <a:ext uri="{FF2B5EF4-FFF2-40B4-BE49-F238E27FC236}">
                <a16:creationId xmlns:a16="http://schemas.microsoft.com/office/drawing/2014/main" id="{EB0D4F3F-24CE-8A05-5948-EB918EC299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750" y="5738813"/>
            <a:ext cx="287338" cy="866775"/>
          </a:xfrm>
        </p:spPr>
        <p:txBody>
          <a:bodyPr/>
          <a:lstStyle/>
          <a:p>
            <a:br>
              <a:rPr lang="pt-BR" altLang="pt-BR"/>
            </a:br>
            <a:endParaRPr lang="pt-BR" altLang="pt-BR"/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7D1D2576-E8F7-664E-AAC0-86B13FC718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5" y="5445224"/>
            <a:ext cx="2952327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0894A1F4-4E6F-4804-4772-FBF8AC8E18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707100"/>
              </p:ext>
            </p:extLst>
          </p:nvPr>
        </p:nvGraphicFramePr>
        <p:xfrm>
          <a:off x="251520" y="44624"/>
          <a:ext cx="8496943" cy="52227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3672297649"/>
                    </a:ext>
                  </a:extLst>
                </a:gridCol>
                <a:gridCol w="1613024">
                  <a:extLst>
                    <a:ext uri="{9D8B030D-6E8A-4147-A177-3AD203B41FA5}">
                      <a16:colId xmlns:a16="http://schemas.microsoft.com/office/drawing/2014/main" val="659063116"/>
                    </a:ext>
                  </a:extLst>
                </a:gridCol>
                <a:gridCol w="1339304">
                  <a:extLst>
                    <a:ext uri="{9D8B030D-6E8A-4147-A177-3AD203B41FA5}">
                      <a16:colId xmlns:a16="http://schemas.microsoft.com/office/drawing/2014/main" val="3173304056"/>
                    </a:ext>
                  </a:extLst>
                </a:gridCol>
                <a:gridCol w="1446195">
                  <a:extLst>
                    <a:ext uri="{9D8B030D-6E8A-4147-A177-3AD203B41FA5}">
                      <a16:colId xmlns:a16="http://schemas.microsoft.com/office/drawing/2014/main" val="3521180619"/>
                    </a:ext>
                  </a:extLst>
                </a:gridCol>
                <a:gridCol w="642036">
                  <a:extLst>
                    <a:ext uri="{9D8B030D-6E8A-4147-A177-3AD203B41FA5}">
                      <a16:colId xmlns:a16="http://schemas.microsoft.com/office/drawing/2014/main" val="3664804652"/>
                    </a:ext>
                  </a:extLst>
                </a:gridCol>
              </a:tblGrid>
              <a:tr h="43297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DESPESAS POR UNIDADE E CATEGORIA ECONÔMICA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0736572"/>
                  </a:ext>
                </a:extLst>
              </a:tr>
              <a:tr h="5412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UNIDADE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DESPESAS CORRENTES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DESPESAS DE CAPITAL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TOTAL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%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4788915"/>
                  </a:ext>
                </a:extLst>
              </a:tr>
              <a:tr h="54121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CAMARA DE VEREADORES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  1.894.155,75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    34.026,75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R$ 1.928.182,50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3,41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1669352"/>
                  </a:ext>
                </a:extLst>
              </a:tr>
              <a:tr h="54121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GABINETE DO PREFEITO E VICE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     850.083,74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                   -  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    850.083,74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1,50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3705983"/>
                  </a:ext>
                </a:extLst>
              </a:tr>
              <a:tr h="54121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SECRETARIA DE ADMINISTRAÇÃO E FINANÇAS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  3.928.080,68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 166.000,00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R$ 4.094.080,68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7,23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9104922"/>
                  </a:ext>
                </a:extLst>
              </a:tr>
              <a:tr h="54121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SECRETARIA DA INDUSTRIA, COMÈRCIO E SERVIÇOS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     530.109,14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 200.000,00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    730.109,14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1,29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3803095"/>
                  </a:ext>
                </a:extLst>
              </a:tr>
              <a:tr h="54121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SECRETARIA MUNIC. DE EDUCAÇÃO, CULTURA E ESPORTES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R$ 17.523.469,63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 723.925,25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R$18.247.394,88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32,23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3560609"/>
                  </a:ext>
                </a:extLst>
              </a:tr>
              <a:tr h="54121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SECRETARIA DOS TRANSPORTES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   4.630.999,58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    80.000,00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R$ 4.710.999,58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8,32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4458938"/>
                  </a:ext>
                </a:extLst>
              </a:tr>
              <a:tr h="50062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ENCARGOS GERAIS DO MUNICÍPIO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   1.049.067,49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 184.764,75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R$ 1.233.832,24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2,18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3805272"/>
                  </a:ext>
                </a:extLst>
              </a:tr>
              <a:tr h="50062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FUNDEC-FUNDO MUNICIPAL DE DEFESA CIVIL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         30.000,00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      1.000,00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      31.000,00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0,05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612584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>
            <a:extLst>
              <a:ext uri="{FF2B5EF4-FFF2-40B4-BE49-F238E27FC236}">
                <a16:creationId xmlns:a16="http://schemas.microsoft.com/office/drawing/2014/main" id="{3E8BDE20-A67F-B0FB-6AFA-D5CB07967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8175" y="5516563"/>
            <a:ext cx="5903913" cy="1341437"/>
          </a:xfrm>
        </p:spPr>
        <p:txBody>
          <a:bodyPr/>
          <a:lstStyle/>
          <a:p>
            <a:pPr algn="r" eaLnBrk="1" hangingPunct="1"/>
            <a:br>
              <a:rPr lang="pt-BR" altLang="pt-BR" sz="2000" b="1"/>
            </a:br>
            <a:endParaRPr lang="pt-BR" altLang="pt-BR" sz="2000" b="1"/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2B4CE572-D9FC-AA67-3C98-E3174B32B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5" y="5589240"/>
            <a:ext cx="2952327" cy="1080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B36860D7-29E9-2398-28FE-2074C2053C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964361"/>
              </p:ext>
            </p:extLst>
          </p:nvPr>
        </p:nvGraphicFramePr>
        <p:xfrm>
          <a:off x="323528" y="188641"/>
          <a:ext cx="8496943" cy="5278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val="4021821177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31874401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4135836647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406308625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val="2974868592"/>
                    </a:ext>
                  </a:extLst>
                </a:gridCol>
              </a:tblGrid>
              <a:tr h="3167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FUNDO ROTATIVO HABITACIONAL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   173.172,50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  73.000,00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    246.172,50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0,43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8112420"/>
                  </a:ext>
                </a:extLst>
              </a:tr>
              <a:tr h="47772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FUNDO MUNICIPAL DA CRIANÇA E DO ADOLESCENTE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     14.744,94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                  -  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      14.744,94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0,03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7969078"/>
                  </a:ext>
                </a:extLst>
              </a:tr>
              <a:tr h="5006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FUNDO DE DESENVOLVIMENTO AGROPECUÁRIO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R$ 1.066.003,13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R$ 121.154,05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R$  1.187.157,18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2,10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8164612"/>
                  </a:ext>
                </a:extLst>
              </a:tr>
              <a:tr h="3167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FUNDO MUNICIPAL DO MEIO AMBIENTE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     46.369,01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    5.990,60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       52.359,61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0,09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8948051"/>
                  </a:ext>
                </a:extLst>
              </a:tr>
              <a:tr h="3167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FUNDO MUNICIPAL DA CULTURA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   631.005,50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  60.000,00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 R$      691.005,50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1,22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6701377"/>
                  </a:ext>
                </a:extLst>
              </a:tr>
              <a:tr h="47772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SECRETARIA DE URBANISMO E OBRAS PUBLICAS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R$ 1.553.170,97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R$ 302.402,20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 R$   1.855.573,17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3,28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7089766"/>
                  </a:ext>
                </a:extLst>
              </a:tr>
              <a:tr h="47772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FUNDO MUNICIPAL DE PAVIMENTAÇÃO DE VIAS PÚBLICAS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                     -  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 1.100.000,00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 R$   1.100.000,00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1,94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1995001"/>
                  </a:ext>
                </a:extLst>
              </a:tr>
              <a:tr h="3167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FUNDO MUNICIPAL DO IDOSO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     34.026,75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  29.000,00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 R$        63.026,75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0,11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7748446"/>
                  </a:ext>
                </a:extLst>
              </a:tr>
              <a:tr h="3167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SERVIÇOS DE UTILIDADE PÚBLICA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  354.899,01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  28.147,59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 R$      383.046,60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0,68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4791569"/>
                  </a:ext>
                </a:extLst>
              </a:tr>
              <a:tr h="3167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FUNDO MUNICIPAL DE SANEAMENTO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R$ 1.452.238,38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  10.000,00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  1.462.238,38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2,58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1123821"/>
                  </a:ext>
                </a:extLst>
              </a:tr>
              <a:tr h="31678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RESERVA DE CONTINGÊNCIA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    33.817,00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                 -  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       33.817,00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0,06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8003995"/>
                  </a:ext>
                </a:extLst>
              </a:tr>
              <a:tr h="47772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FUNDO MUNICIPAL DE ASSISTENCIA SOCIAL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R$ 2.424.626,27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 65.684,52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  2.490.310,79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4,40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6182767"/>
                  </a:ext>
                </a:extLst>
              </a:tr>
              <a:tr h="32229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FUNDO MUNICIPAL DE SAÚDE DE IRANI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R$ 15.113.560,43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R$ 103.724,63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 R$ 15.217.285,06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26,88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040036"/>
                  </a:ext>
                </a:extLst>
              </a:tr>
              <a:tr h="13260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TOTAL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R$ 53.333.599,90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 3.288.820,34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>
                          <a:effectLst/>
                        </a:rPr>
                        <a:t> R$ 56.622.420,24 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 100,00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737" marR="8737" marT="87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96756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:a16="http://schemas.microsoft.com/office/drawing/2014/main" id="{74488F52-C2F3-36EB-FD3F-DA46D6C32D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805264"/>
            <a:ext cx="2736304" cy="105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7757352"/>
              </p:ext>
            </p:extLst>
          </p:nvPr>
        </p:nvGraphicFramePr>
        <p:xfrm>
          <a:off x="323528" y="188641"/>
          <a:ext cx="8280920" cy="5616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13713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>
            <a:extLst>
              <a:ext uri="{FF2B5EF4-FFF2-40B4-BE49-F238E27FC236}">
                <a16:creationId xmlns:a16="http://schemas.microsoft.com/office/drawing/2014/main" id="{3F42CF6A-6BE4-EE5C-CB77-2A3A76FF5D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949280"/>
            <a:ext cx="2808312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D63CCA39-22F6-8C92-7FCA-F82CB0C5A4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163738"/>
              </p:ext>
            </p:extLst>
          </p:nvPr>
        </p:nvGraphicFramePr>
        <p:xfrm>
          <a:off x="395536" y="188640"/>
          <a:ext cx="8280920" cy="55404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56366">
                  <a:extLst>
                    <a:ext uri="{9D8B030D-6E8A-4147-A177-3AD203B41FA5}">
                      <a16:colId xmlns:a16="http://schemas.microsoft.com/office/drawing/2014/main" val="3027701996"/>
                    </a:ext>
                  </a:extLst>
                </a:gridCol>
                <a:gridCol w="2624554">
                  <a:extLst>
                    <a:ext uri="{9D8B030D-6E8A-4147-A177-3AD203B41FA5}">
                      <a16:colId xmlns:a16="http://schemas.microsoft.com/office/drawing/2014/main" val="1957028401"/>
                    </a:ext>
                  </a:extLst>
                </a:gridCol>
              </a:tblGrid>
              <a:tr h="311436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pt-BR" sz="2000" b="1" u="none" strike="noStrike" dirty="0">
                          <a:effectLst/>
                        </a:rPr>
                        <a:t>METAS FISCAIS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940970"/>
                  </a:ext>
                </a:extLst>
              </a:tr>
              <a:tr h="24914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>
                          <a:effectLst/>
                        </a:rPr>
                        <a:t>RECEITA TOTAL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 dirty="0">
                          <a:effectLst/>
                        </a:rPr>
                        <a:t>56.622.420,24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8922176"/>
                  </a:ext>
                </a:extLst>
              </a:tr>
              <a:tr h="256936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>
                          <a:effectLst/>
                        </a:rPr>
                        <a:t>Receitas Primárias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 dirty="0">
                          <a:effectLst/>
                        </a:rPr>
                        <a:t>55.597.018,98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9713440"/>
                  </a:ext>
                </a:extLst>
              </a:tr>
              <a:tr h="28807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>
                          <a:effectLst/>
                        </a:rPr>
                        <a:t>Impostos, Taxas e Contribuição de Melhoria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 dirty="0">
                          <a:effectLst/>
                        </a:rPr>
                        <a:t>8.364.593,75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6551476"/>
                  </a:ext>
                </a:extLst>
              </a:tr>
              <a:tr h="256936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>
                          <a:effectLst/>
                        </a:rPr>
                        <a:t>Contribuições (COSIP)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 dirty="0">
                          <a:effectLst/>
                        </a:rPr>
                        <a:t>878.588,50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2155239"/>
                  </a:ext>
                </a:extLst>
              </a:tr>
              <a:tr h="303651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>
                          <a:effectLst/>
                        </a:rPr>
                        <a:t>Transferências Correntes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>
                          <a:effectLst/>
                        </a:rPr>
                        <a:t>46.068.428,08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0565750"/>
                  </a:ext>
                </a:extLst>
              </a:tr>
              <a:tr h="241364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>
                          <a:effectLst/>
                        </a:rPr>
                        <a:t>Demais Transferências Primárias Correntes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 dirty="0">
                          <a:effectLst/>
                        </a:rPr>
                        <a:t>285.408,65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8891645"/>
                  </a:ext>
                </a:extLst>
              </a:tr>
              <a:tr h="170145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0074181"/>
                  </a:ext>
                </a:extLst>
              </a:tr>
              <a:tr h="281036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 dirty="0">
                          <a:effectLst/>
                        </a:rPr>
                        <a:t>DESPESA TOTAL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 dirty="0">
                          <a:effectLst/>
                        </a:rPr>
                        <a:t>56.622.420,24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9580133"/>
                  </a:ext>
                </a:extLst>
              </a:tr>
              <a:tr h="264721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>
                          <a:effectLst/>
                        </a:rPr>
                        <a:t>Despesa Primária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 dirty="0">
                          <a:effectLst/>
                        </a:rPr>
                        <a:t>56.256.087,11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1301679"/>
                  </a:ext>
                </a:extLst>
              </a:tr>
              <a:tr h="236504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>
                          <a:effectLst/>
                        </a:rPr>
                        <a:t>Despesa Primária Corrente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>
                          <a:effectLst/>
                        </a:rPr>
                        <a:t>53.152.031,52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6761187"/>
                  </a:ext>
                </a:extLst>
              </a:tr>
              <a:tr h="236504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>
                          <a:effectLst/>
                        </a:rPr>
                        <a:t>Pessoal e Encargos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 dirty="0">
                          <a:effectLst/>
                        </a:rPr>
                        <a:t>26.969.997,15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911251"/>
                  </a:ext>
                </a:extLst>
              </a:tr>
              <a:tr h="236504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>
                          <a:effectLst/>
                        </a:rPr>
                        <a:t>Outras Despesas Corrente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>
                          <a:effectLst/>
                        </a:rPr>
                        <a:t>26.182.034,37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5924561"/>
                  </a:ext>
                </a:extLst>
              </a:tr>
              <a:tr h="236504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>
                          <a:effectLst/>
                        </a:rPr>
                        <a:t>Despesas Primárias de Capital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 dirty="0">
                          <a:effectLst/>
                        </a:rPr>
                        <a:t>3.104.055,59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481406"/>
                  </a:ext>
                </a:extLst>
              </a:tr>
              <a:tr h="174258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0946931"/>
                  </a:ext>
                </a:extLst>
              </a:tr>
              <a:tr h="24914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>
                          <a:effectLst/>
                        </a:rPr>
                        <a:t>RESULTADO PRIMÁRIO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 dirty="0">
                          <a:effectLst/>
                        </a:rPr>
                        <a:t>-659.068,13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6372281"/>
                  </a:ext>
                </a:extLst>
              </a:tr>
              <a:tr h="24914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322513"/>
                  </a:ext>
                </a:extLst>
              </a:tr>
              <a:tr h="236504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>
                          <a:effectLst/>
                        </a:rPr>
                        <a:t>Juros , Encargos e Variações Monetárias (Ativos) 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 dirty="0">
                          <a:effectLst/>
                        </a:rPr>
                        <a:t>810.569,63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9940849"/>
                  </a:ext>
                </a:extLst>
              </a:tr>
              <a:tr h="311436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>
                          <a:effectLst/>
                        </a:rPr>
                        <a:t>Juros , Encargos e Variações Monetárias (Passivo) 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 dirty="0">
                          <a:effectLst/>
                        </a:rPr>
                        <a:t>147.751,38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6960608"/>
                  </a:ext>
                </a:extLst>
              </a:tr>
              <a:tr h="26544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>
                          <a:effectLst/>
                        </a:rPr>
                        <a:t>RESULTADO NOMINAL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 dirty="0">
                          <a:effectLst/>
                        </a:rPr>
                        <a:t>                           3.750,12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785260"/>
                  </a:ext>
                </a:extLst>
              </a:tr>
              <a:tr h="241364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u="none" strike="noStrike">
                          <a:effectLst/>
                        </a:rPr>
                        <a:t>DIVIDA PÚBLICA CONSOLIDADO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600" u="none" strike="noStrike" dirty="0">
                          <a:effectLst/>
                        </a:rPr>
                        <a:t>184.764,75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26" marR="6226" marT="622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565484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>
            <a:extLst>
              <a:ext uri="{FF2B5EF4-FFF2-40B4-BE49-F238E27FC236}">
                <a16:creationId xmlns:a16="http://schemas.microsoft.com/office/drawing/2014/main" id="{571AB164-8875-D190-964A-93D772AC76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850" y="5387975"/>
            <a:ext cx="7488238" cy="1470025"/>
          </a:xfrm>
        </p:spPr>
        <p:txBody>
          <a:bodyPr/>
          <a:lstStyle/>
          <a:p>
            <a:pPr algn="r" eaLnBrk="1" hangingPunct="1"/>
            <a:br>
              <a:rPr lang="pt-BR" altLang="pt-BR" sz="2000" b="1"/>
            </a:br>
            <a:endParaRPr lang="pt-BR" altLang="pt-BR" sz="2000" b="1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14D9DF7-EEB6-4F49-75A8-42495B1A171B}"/>
              </a:ext>
            </a:extLst>
          </p:cNvPr>
          <p:cNvSpPr txBox="1"/>
          <p:nvPr/>
        </p:nvSpPr>
        <p:spPr>
          <a:xfrm>
            <a:off x="1188244" y="332656"/>
            <a:ext cx="6767512" cy="41088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pt-BR" b="1" dirty="0">
              <a:latin typeface="Arial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pt-BR" b="1" dirty="0">
                <a:latin typeface="Arial" charset="0"/>
                <a:cs typeface="Arial" charset="0"/>
              </a:rPr>
              <a:t>PRINCIPAIS PROJETOS PARA 2023</a:t>
            </a:r>
          </a:p>
          <a:p>
            <a:pPr marL="285750" indent="-285750" algn="just" eaLnBrk="1" hangingPunct="1">
              <a:buFontTx/>
              <a:buChar char="-"/>
              <a:defRPr/>
            </a:pPr>
            <a:endParaRPr lang="pt-BR" dirty="0">
              <a:latin typeface="Arial" charset="0"/>
              <a:cs typeface="Arial" charset="0"/>
            </a:endParaRPr>
          </a:p>
          <a:p>
            <a:pPr marL="285750" indent="-285750" algn="just" eaLnBrk="1" hangingPunct="1">
              <a:lnSpc>
                <a:spcPct val="150000"/>
              </a:lnSpc>
              <a:buFontTx/>
              <a:buChar char="-"/>
              <a:defRPr/>
            </a:pPr>
            <a:r>
              <a:rPr lang="pt-BR" b="1" dirty="0">
                <a:latin typeface="Arial" charset="0"/>
                <a:cs typeface="Arial" charset="0"/>
              </a:rPr>
              <a:t>Ampliação da Infraestrutura Industrial;</a:t>
            </a:r>
          </a:p>
          <a:p>
            <a:pPr marL="285750" indent="-285750" algn="just" eaLnBrk="1" hangingPunct="1">
              <a:lnSpc>
                <a:spcPct val="150000"/>
              </a:lnSpc>
              <a:buFontTx/>
              <a:buChar char="-"/>
              <a:defRPr/>
            </a:pPr>
            <a:r>
              <a:rPr lang="pt-BR" b="1" dirty="0">
                <a:latin typeface="Arial" charset="0"/>
                <a:cs typeface="Arial" charset="0"/>
              </a:rPr>
              <a:t>Melhorias na Infraestrutura Turística</a:t>
            </a:r>
            <a:r>
              <a:rPr lang="pt-BR" dirty="0">
                <a:latin typeface="Arial" charset="0"/>
                <a:cs typeface="Arial" charset="0"/>
              </a:rPr>
              <a:t>;</a:t>
            </a:r>
          </a:p>
          <a:p>
            <a:pPr marL="285750" indent="-285750" algn="just" eaLnBrk="1" hangingPunct="1">
              <a:lnSpc>
                <a:spcPct val="150000"/>
              </a:lnSpc>
              <a:buFontTx/>
              <a:buChar char="-"/>
              <a:defRPr/>
            </a:pPr>
            <a:r>
              <a:rPr lang="pt-BR" b="1" dirty="0">
                <a:latin typeface="Arial" charset="0"/>
                <a:cs typeface="Arial" charset="0"/>
              </a:rPr>
              <a:t>Ampliação na Rede de Ensino Municipal; (Creche Santo Marcon)</a:t>
            </a:r>
          </a:p>
          <a:p>
            <a:pPr marL="285750" indent="-285750" algn="just" eaLnBrk="1" hangingPunct="1">
              <a:lnSpc>
                <a:spcPct val="150000"/>
              </a:lnSpc>
              <a:buFontTx/>
              <a:buChar char="-"/>
              <a:defRPr/>
            </a:pPr>
            <a:r>
              <a:rPr lang="pt-BR" b="1" dirty="0">
                <a:latin typeface="Arial" charset="0"/>
                <a:cs typeface="Arial" charset="0"/>
              </a:rPr>
              <a:t>Pontes e Bueiros;</a:t>
            </a:r>
          </a:p>
          <a:p>
            <a:pPr marL="285750" indent="-285750" algn="just" eaLnBrk="1" hangingPunct="1">
              <a:lnSpc>
                <a:spcPct val="150000"/>
              </a:lnSpc>
              <a:buFontTx/>
              <a:buChar char="-"/>
              <a:defRPr/>
            </a:pPr>
            <a:r>
              <a:rPr lang="pt-BR" b="1" dirty="0">
                <a:latin typeface="Arial" charset="0"/>
                <a:cs typeface="Arial" charset="0"/>
              </a:rPr>
              <a:t>Pavimentação de Ruas;</a:t>
            </a:r>
          </a:p>
          <a:p>
            <a:pPr marL="285750" indent="-285750" algn="just" eaLnBrk="1" hangingPunct="1">
              <a:lnSpc>
                <a:spcPct val="150000"/>
              </a:lnSpc>
              <a:buFontTx/>
              <a:buChar char="-"/>
              <a:defRPr/>
            </a:pPr>
            <a:r>
              <a:rPr lang="pt-BR" b="1" dirty="0">
                <a:latin typeface="Arial" charset="0"/>
                <a:cs typeface="Arial" charset="0"/>
              </a:rPr>
              <a:t>Reparos e Ampliação de UBS;</a:t>
            </a:r>
          </a:p>
          <a:p>
            <a:pPr algn="just" eaLnBrk="1" hangingPunct="1">
              <a:defRPr/>
            </a:pPr>
            <a:endParaRPr lang="pt-BR" dirty="0">
              <a:latin typeface="Arial" charset="0"/>
              <a:cs typeface="Arial" charset="0"/>
            </a:endParaRPr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3245A08D-91FD-E15C-583F-165F775454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5" y="5445224"/>
            <a:ext cx="2952327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>
            <a:extLst>
              <a:ext uri="{FF2B5EF4-FFF2-40B4-BE49-F238E27FC236}">
                <a16:creationId xmlns:a16="http://schemas.microsoft.com/office/drawing/2014/main" id="{7F5A8CC2-251E-1FD7-AD45-8E51277FA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850" y="5387975"/>
            <a:ext cx="7488238" cy="1470025"/>
          </a:xfrm>
        </p:spPr>
        <p:txBody>
          <a:bodyPr/>
          <a:lstStyle/>
          <a:p>
            <a:pPr algn="r" eaLnBrk="1" hangingPunct="1"/>
            <a:br>
              <a:rPr lang="pt-BR" altLang="pt-BR" sz="2000" b="1"/>
            </a:br>
            <a:endParaRPr lang="pt-BR" altLang="pt-BR" sz="2000" b="1"/>
          </a:p>
        </p:txBody>
      </p:sp>
      <p:sp>
        <p:nvSpPr>
          <p:cNvPr id="20483" name="Retângulo 3">
            <a:extLst>
              <a:ext uri="{FF2B5EF4-FFF2-40B4-BE49-F238E27FC236}">
                <a16:creationId xmlns:a16="http://schemas.microsoft.com/office/drawing/2014/main" id="{A218998D-03FA-CAD3-8F5F-C0A293B99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692150"/>
            <a:ext cx="76327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t-BR" altLang="pt-BR" sz="2000">
                <a:latin typeface="Arial" panose="020B0604020202020204" pitchFamily="34" charset="0"/>
              </a:rPr>
              <a:t>“Para sobreviver e ter sucesso, cada organização tem de se tornar um agente da mudança. A forma mais eficaz de gerenciar a mudança é criá-la”.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t-BR" altLang="pt-BR" sz="2000" b="1" i="1">
                <a:latin typeface="Arial" panose="020B0604020202020204" pitchFamily="34" charset="0"/>
              </a:rPr>
              <a:t>Peter Drucker</a:t>
            </a:r>
          </a:p>
        </p:txBody>
      </p:sp>
      <p:sp>
        <p:nvSpPr>
          <p:cNvPr id="20484" name="CaixaDeTexto 4">
            <a:extLst>
              <a:ext uri="{FF2B5EF4-FFF2-40B4-BE49-F238E27FC236}">
                <a16:creationId xmlns:a16="http://schemas.microsoft.com/office/drawing/2014/main" id="{E2F7EFE2-A67A-7FDD-F26B-34643565C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3357563"/>
            <a:ext cx="50403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b="1">
                <a:latin typeface="Arial" panose="020B0604020202020204" pitchFamily="34" charset="0"/>
              </a:rPr>
              <a:t>OBRIGADA</a:t>
            </a:r>
          </a:p>
        </p:txBody>
      </p:sp>
      <p:pic>
        <p:nvPicPr>
          <p:cNvPr id="2" name="Picture 5">
            <a:extLst>
              <a:ext uri="{FF2B5EF4-FFF2-40B4-BE49-F238E27FC236}">
                <a16:creationId xmlns:a16="http://schemas.microsoft.com/office/drawing/2014/main" id="{C6CDB7A9-D3AF-F163-1519-38D12B0415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5" y="5445224"/>
            <a:ext cx="2952327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>
            <a:extLst>
              <a:ext uri="{FF2B5EF4-FFF2-40B4-BE49-F238E27FC236}">
                <a16:creationId xmlns:a16="http://schemas.microsoft.com/office/drawing/2014/main" id="{FFFD2AEC-3969-1AD0-B77C-798280FFB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7313" y="5445125"/>
            <a:ext cx="4537075" cy="1223963"/>
          </a:xfrm>
        </p:spPr>
        <p:txBody>
          <a:bodyPr/>
          <a:lstStyle/>
          <a:p>
            <a:pPr algn="r" eaLnBrk="1" hangingPunct="1"/>
            <a:br>
              <a:rPr lang="pt-BR" altLang="pt-BR" sz="2000" b="1"/>
            </a:br>
            <a:endParaRPr lang="pt-BR" altLang="pt-BR" sz="2000" b="1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3171C1F-2753-C053-5A8D-3633DB56BC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8888" y="476250"/>
            <a:ext cx="6913562" cy="5184775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sz="4000" b="1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4000" b="1" u="sng" dirty="0">
                <a:solidFill>
                  <a:schemeClr val="tx1"/>
                </a:solidFill>
              </a:rPr>
              <a:t>Transparência na Gestão Fiscal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sz="4000" b="1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4000" b="1" dirty="0">
                <a:solidFill>
                  <a:schemeClr val="tx1"/>
                </a:solidFill>
              </a:rPr>
              <a:t>Art. 48 da Lei Complementar nº 101, de 04 de maio de 2000.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sz="4000" b="1" dirty="0">
              <a:solidFill>
                <a:schemeClr val="tx1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4000" dirty="0">
                <a:solidFill>
                  <a:schemeClr val="tx1"/>
                </a:solidFill>
              </a:rPr>
              <a:t>§ 1° A transparência será assegurada também mediante:</a:t>
            </a: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pt-BR" sz="4000" dirty="0">
                <a:solidFill>
                  <a:schemeClr val="tx1"/>
                </a:solidFill>
              </a:rPr>
              <a:t>I – Incentivo à participação popular e realização de audiências públicas, durante os processos de elaboração e discussão de planos, lei de diretrizes orçamentárias e orçamentos.</a:t>
            </a:r>
            <a:endParaRPr lang="pt-BR" sz="4000" b="1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pt-BR" sz="4000" b="1" dirty="0">
              <a:solidFill>
                <a:schemeClr val="tx1"/>
              </a:solidFill>
            </a:endParaRPr>
          </a:p>
        </p:txBody>
      </p:sp>
      <p:pic>
        <p:nvPicPr>
          <p:cNvPr id="2" name="Picture 5">
            <a:extLst>
              <a:ext uri="{FF2B5EF4-FFF2-40B4-BE49-F238E27FC236}">
                <a16:creationId xmlns:a16="http://schemas.microsoft.com/office/drawing/2014/main" id="{98AB9A94-6185-DB76-9312-BB012370D1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373216"/>
            <a:ext cx="3111869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>
            <a:extLst>
              <a:ext uri="{FF2B5EF4-FFF2-40B4-BE49-F238E27FC236}">
                <a16:creationId xmlns:a16="http://schemas.microsoft.com/office/drawing/2014/main" id="{51A57A1E-DDAF-C816-CDCA-942C98F51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850" y="5387975"/>
            <a:ext cx="7488238" cy="1470025"/>
          </a:xfrm>
        </p:spPr>
        <p:txBody>
          <a:bodyPr/>
          <a:lstStyle/>
          <a:p>
            <a:pPr algn="r" eaLnBrk="1" hangingPunct="1"/>
            <a:br>
              <a:rPr lang="pt-BR" altLang="pt-BR" sz="2000" b="1"/>
            </a:br>
            <a:endParaRPr lang="pt-BR" altLang="pt-BR" sz="2000" b="1"/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5836B88D-5630-1F6B-7896-5CEC4A2C63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9803079"/>
              </p:ext>
            </p:extLst>
          </p:nvPr>
        </p:nvGraphicFramePr>
        <p:xfrm>
          <a:off x="323849" y="44624"/>
          <a:ext cx="8496623" cy="5343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780729"/>
              </p:ext>
            </p:extLst>
          </p:nvPr>
        </p:nvGraphicFramePr>
        <p:xfrm>
          <a:off x="323527" y="188641"/>
          <a:ext cx="8496623" cy="4969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5605494"/>
              </p:ext>
            </p:extLst>
          </p:nvPr>
        </p:nvGraphicFramePr>
        <p:xfrm>
          <a:off x="323205" y="44625"/>
          <a:ext cx="8496623" cy="5408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" name="Picture 5">
            <a:extLst>
              <a:ext uri="{FF2B5EF4-FFF2-40B4-BE49-F238E27FC236}">
                <a16:creationId xmlns:a16="http://schemas.microsoft.com/office/drawing/2014/main" id="{98AB9A94-6185-DB76-9312-BB012370D1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618161"/>
            <a:ext cx="2479799" cy="1051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>
            <a:extLst>
              <a:ext uri="{FF2B5EF4-FFF2-40B4-BE49-F238E27FC236}">
                <a16:creationId xmlns:a16="http://schemas.microsoft.com/office/drawing/2014/main" id="{51A57A1E-DDAF-C816-CDCA-942C98F51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850" y="5387975"/>
            <a:ext cx="7488238" cy="1470025"/>
          </a:xfrm>
        </p:spPr>
        <p:txBody>
          <a:bodyPr/>
          <a:lstStyle/>
          <a:p>
            <a:pPr algn="r" eaLnBrk="1" hangingPunct="1"/>
            <a:br>
              <a:rPr lang="pt-BR" altLang="pt-BR" sz="2000" b="1"/>
            </a:br>
            <a:endParaRPr lang="pt-BR" altLang="pt-BR" sz="2000" b="1"/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5836B88D-5630-1F6B-7896-5CEC4A2C639F}"/>
              </a:ext>
            </a:extLst>
          </p:cNvPr>
          <p:cNvGraphicFramePr>
            <a:graphicFrameLocks/>
          </p:cNvGraphicFramePr>
          <p:nvPr/>
        </p:nvGraphicFramePr>
        <p:xfrm>
          <a:off x="323849" y="44624"/>
          <a:ext cx="8496623" cy="5343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/>
        </p:nvGraphicFramePr>
        <p:xfrm>
          <a:off x="323527" y="188641"/>
          <a:ext cx="8496623" cy="4969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0903211"/>
              </p:ext>
            </p:extLst>
          </p:nvPr>
        </p:nvGraphicFramePr>
        <p:xfrm>
          <a:off x="323205" y="2060847"/>
          <a:ext cx="792411" cy="1368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" name="Picture 5">
            <a:extLst>
              <a:ext uri="{FF2B5EF4-FFF2-40B4-BE49-F238E27FC236}">
                <a16:creationId xmlns:a16="http://schemas.microsoft.com/office/drawing/2014/main" id="{98AB9A94-6185-DB76-9312-BB012370D1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618161"/>
            <a:ext cx="2479799" cy="1051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996F4238-80A0-EC7E-BF50-F5B155A89A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4264238"/>
              </p:ext>
            </p:extLst>
          </p:nvPr>
        </p:nvGraphicFramePr>
        <p:xfrm>
          <a:off x="179512" y="44624"/>
          <a:ext cx="8796213" cy="5343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74D228DE-5233-FF30-CFFD-EE3DB77214FD}"/>
              </a:ext>
            </a:extLst>
          </p:cNvPr>
          <p:cNvSpPr txBox="1"/>
          <p:nvPr/>
        </p:nvSpPr>
        <p:spPr>
          <a:xfrm>
            <a:off x="6228184" y="314096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accent1">
                    <a:lumMod val="50000"/>
                  </a:schemeClr>
                </a:solidFill>
              </a:rPr>
              <a:t>12,29 %</a:t>
            </a:r>
          </a:p>
        </p:txBody>
      </p:sp>
    </p:spTree>
    <p:extLst>
      <p:ext uri="{BB962C8B-B14F-4D97-AF65-F5344CB8AC3E}">
        <p14:creationId xmlns:p14="http://schemas.microsoft.com/office/powerpoint/2010/main" val="2124981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>
            <a:extLst>
              <a:ext uri="{FF2B5EF4-FFF2-40B4-BE49-F238E27FC236}">
                <a16:creationId xmlns:a16="http://schemas.microsoft.com/office/drawing/2014/main" id="{59D7A2F9-F1CC-A29D-2E5A-17302B058D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850" y="5387975"/>
            <a:ext cx="7488238" cy="1470025"/>
          </a:xfrm>
        </p:spPr>
        <p:txBody>
          <a:bodyPr/>
          <a:lstStyle/>
          <a:p>
            <a:pPr algn="r" eaLnBrk="1" hangingPunct="1"/>
            <a:br>
              <a:rPr lang="pt-BR" altLang="pt-BR" sz="2000" b="1"/>
            </a:br>
            <a:endParaRPr lang="pt-BR" altLang="pt-BR" sz="2000" b="1"/>
          </a:p>
        </p:txBody>
      </p:sp>
      <p:sp>
        <p:nvSpPr>
          <p:cNvPr id="8195" name="CaixaDeTexto 1">
            <a:extLst>
              <a:ext uri="{FF2B5EF4-FFF2-40B4-BE49-F238E27FC236}">
                <a16:creationId xmlns:a16="http://schemas.microsoft.com/office/drawing/2014/main" id="{74AD62DF-C6B2-5EE1-F77C-A6CACECBC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548680"/>
            <a:ext cx="6337300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800" dirty="0">
                <a:latin typeface="Arial" panose="020B0604020202020204" pitchFamily="34" charset="0"/>
              </a:rPr>
              <a:t>Metodologia de Cálculo da Receita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1800" dirty="0">
              <a:latin typeface="Arial" panose="020B0604020202020204" pitchFamily="34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272DD2D3-06B7-6293-A40F-AFF61FCE29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825011"/>
              </p:ext>
            </p:extLst>
          </p:nvPr>
        </p:nvGraphicFramePr>
        <p:xfrm>
          <a:off x="971600" y="1348899"/>
          <a:ext cx="7776863" cy="3894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76863">
                  <a:extLst>
                    <a:ext uri="{9D8B030D-6E8A-4147-A177-3AD203B41FA5}">
                      <a16:colId xmlns:a16="http://schemas.microsoft.com/office/drawing/2014/main" val="1649250578"/>
                    </a:ext>
                  </a:extLst>
                </a:gridCol>
              </a:tblGrid>
              <a:tr h="38946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METODOLOGIA DA RECEITA: Resolução n° 5018 Banco Central do Brasil que prevê a meta de inflação para 2023 em 3,25%, já revista pelo Banco Central para 4,75 % e em 2024 em 3,00%, meta essa que vem sendo superada, acrescido o incremento real na receita do Município nos últimos 2 exercícios, bem como a previsão de aumento real em nosso índice de retorno do ICMS e esforço fiscal na cobrança da dívida ativa municipal, justifica o incremento de 12,29% em nossa receita e na fixação da despesa correspondente, para o Exercício de 2024.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70325860"/>
                  </a:ext>
                </a:extLst>
              </a:tr>
            </a:tbl>
          </a:graphicData>
        </a:graphic>
      </p:graphicFrame>
      <p:pic>
        <p:nvPicPr>
          <p:cNvPr id="3" name="Picture 5">
            <a:extLst>
              <a:ext uri="{FF2B5EF4-FFF2-40B4-BE49-F238E27FC236}">
                <a16:creationId xmlns:a16="http://schemas.microsoft.com/office/drawing/2014/main" id="{98AB9A94-6185-DB76-9312-BB012370D1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509101"/>
            <a:ext cx="2736303" cy="995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>
            <a:extLst>
              <a:ext uri="{FF2B5EF4-FFF2-40B4-BE49-F238E27FC236}">
                <a16:creationId xmlns:a16="http://schemas.microsoft.com/office/drawing/2014/main" id="{3AA6A856-E2B2-FD17-8324-AE5B084CA2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850" y="5475288"/>
            <a:ext cx="7416800" cy="1193800"/>
          </a:xfrm>
        </p:spPr>
        <p:txBody>
          <a:bodyPr/>
          <a:lstStyle/>
          <a:p>
            <a:pPr algn="r" eaLnBrk="1" hangingPunct="1"/>
            <a:br>
              <a:rPr lang="pt-BR" altLang="pt-BR" sz="2000" b="1"/>
            </a:br>
            <a:endParaRPr lang="pt-BR" altLang="pt-BR" sz="2000" b="1"/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1CCDAD21-7ED4-CAC8-A187-ABCC94E4B4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5149906"/>
              </p:ext>
            </p:extLst>
          </p:nvPr>
        </p:nvGraphicFramePr>
        <p:xfrm>
          <a:off x="971600" y="188640"/>
          <a:ext cx="7172325" cy="528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Picture 5">
            <a:extLst>
              <a:ext uri="{FF2B5EF4-FFF2-40B4-BE49-F238E27FC236}">
                <a16:creationId xmlns:a16="http://schemas.microsoft.com/office/drawing/2014/main" id="{98AB9A94-6185-DB76-9312-BB012370D1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589240"/>
            <a:ext cx="2695823" cy="1079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E0F4F4AF-C61D-37E1-BE12-1BD8C7CE28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88640"/>
            <a:ext cx="7272808" cy="1008111"/>
          </a:xfrm>
          <a:prstGeom prst="rect">
            <a:avLst/>
          </a:prstGeom>
        </p:spPr>
      </p:pic>
      <p:pic>
        <p:nvPicPr>
          <p:cNvPr id="2" name="Picture 5">
            <a:extLst>
              <a:ext uri="{FF2B5EF4-FFF2-40B4-BE49-F238E27FC236}">
                <a16:creationId xmlns:a16="http://schemas.microsoft.com/office/drawing/2014/main" id="{98AB9A94-6185-DB76-9312-BB012370D1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085184"/>
            <a:ext cx="3218913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5A43FD47-3370-C550-7BE6-14CD4132FB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618602"/>
              </p:ext>
            </p:extLst>
          </p:nvPr>
        </p:nvGraphicFramePr>
        <p:xfrm>
          <a:off x="1331640" y="980728"/>
          <a:ext cx="6768752" cy="39667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21992">
                  <a:extLst>
                    <a:ext uri="{9D8B030D-6E8A-4147-A177-3AD203B41FA5}">
                      <a16:colId xmlns:a16="http://schemas.microsoft.com/office/drawing/2014/main" val="1836366711"/>
                    </a:ext>
                  </a:extLst>
                </a:gridCol>
                <a:gridCol w="2346760">
                  <a:extLst>
                    <a:ext uri="{9D8B030D-6E8A-4147-A177-3AD203B41FA5}">
                      <a16:colId xmlns:a16="http://schemas.microsoft.com/office/drawing/2014/main" val="3552410381"/>
                    </a:ext>
                  </a:extLst>
                </a:gridCol>
              </a:tblGrid>
              <a:tr h="2529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3.1.71.00.00.00.00.00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 R$                  138.979,70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6225018"/>
                  </a:ext>
                </a:extLst>
              </a:tr>
              <a:tr h="2529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3.1.90.00.00.00.00.00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 R$             26.831.017,45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5325076"/>
                  </a:ext>
                </a:extLst>
              </a:tr>
              <a:tr h="2529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3.2.90.00.00.00.00.00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 R$                  147.751,38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2327127"/>
                  </a:ext>
                </a:extLst>
              </a:tr>
              <a:tr h="2529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3.3.50.00.00.00.00.00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 R$                  577.299,74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0006310"/>
                  </a:ext>
                </a:extLst>
              </a:tr>
              <a:tr h="2529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3.3.71.00.00.00.00.00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 R$                    93.966,33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67264"/>
                  </a:ext>
                </a:extLst>
              </a:tr>
              <a:tr h="2529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3.3.90.00.00.00.00.00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 R$             24.469.971,30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2770567"/>
                  </a:ext>
                </a:extLst>
              </a:tr>
              <a:tr h="2529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3.3.93.00.00.00.00.00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 R$               1.040.797,00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6588428"/>
                  </a:ext>
                </a:extLst>
              </a:tr>
              <a:tr h="2529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4.4.50.00.00.00.00.00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 R$                     50.000,00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0399669"/>
                  </a:ext>
                </a:extLst>
              </a:tr>
              <a:tr h="2529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4.4.71.00.00.00.00.00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 R$                     38.930,17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1132107"/>
                  </a:ext>
                </a:extLst>
              </a:tr>
              <a:tr h="2529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4.4.90.00.00.00.00.00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 R$               2.914.125,42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2295862"/>
                  </a:ext>
                </a:extLst>
              </a:tr>
              <a:tr h="2529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4.4.93.00.00.00.00.00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 R$                  101.000,00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7051593"/>
                  </a:ext>
                </a:extLst>
              </a:tr>
              <a:tr h="2529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4.5.90.00.00.00.00.00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 R$                                     -  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47911"/>
                  </a:ext>
                </a:extLst>
              </a:tr>
              <a:tr h="2529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4.6.90.00.00.00.00.00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 R$                  184.764,75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21382"/>
                  </a:ext>
                </a:extLst>
              </a:tr>
              <a:tr h="2529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9.9.99.00.00.00.00.00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u="none" strike="noStrike" dirty="0">
                          <a:effectLst/>
                        </a:rPr>
                        <a:t> R$                    33.817,00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1897825"/>
                  </a:ext>
                </a:extLst>
              </a:tr>
              <a:tr h="419680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 R$            56.622.420,24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256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9666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>
            <a:extLst>
              <a:ext uri="{FF2B5EF4-FFF2-40B4-BE49-F238E27FC236}">
                <a16:creationId xmlns:a16="http://schemas.microsoft.com/office/drawing/2014/main" id="{3866D2F9-58D8-EF66-92C3-59C86B2496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07950" y="5295900"/>
            <a:ext cx="7488238" cy="1470025"/>
          </a:xfrm>
        </p:spPr>
        <p:txBody>
          <a:bodyPr/>
          <a:lstStyle/>
          <a:p>
            <a:pPr algn="r" eaLnBrk="1" hangingPunct="1"/>
            <a:br>
              <a:rPr lang="pt-BR" altLang="pt-BR" sz="2000" b="1"/>
            </a:br>
            <a:endParaRPr lang="pt-BR" altLang="pt-BR" sz="2000" b="1"/>
          </a:p>
        </p:txBody>
      </p:sp>
      <p:pic>
        <p:nvPicPr>
          <p:cNvPr id="2" name="Picture 5">
            <a:extLst>
              <a:ext uri="{FF2B5EF4-FFF2-40B4-BE49-F238E27FC236}">
                <a16:creationId xmlns:a16="http://schemas.microsoft.com/office/drawing/2014/main" id="{98AB9A94-6185-DB76-9312-BB012370D1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589240"/>
            <a:ext cx="2479799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1897DFF5-AEAC-2BFF-D8FE-8B510A9910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6514060"/>
              </p:ext>
            </p:extLst>
          </p:nvPr>
        </p:nvGraphicFramePr>
        <p:xfrm>
          <a:off x="683568" y="404664"/>
          <a:ext cx="7664375" cy="4794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>
            <a:extLst>
              <a:ext uri="{FF2B5EF4-FFF2-40B4-BE49-F238E27FC236}">
                <a16:creationId xmlns:a16="http://schemas.microsoft.com/office/drawing/2014/main" id="{7C3FC6B0-B9CA-DFAE-424E-44E6C4186E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3" y="5387975"/>
            <a:ext cx="7488237" cy="1470025"/>
          </a:xfrm>
        </p:spPr>
        <p:txBody>
          <a:bodyPr/>
          <a:lstStyle/>
          <a:p>
            <a:pPr algn="r" eaLnBrk="1" hangingPunct="1"/>
            <a:br>
              <a:rPr lang="pt-BR" altLang="pt-BR" sz="2000" b="1"/>
            </a:br>
            <a:endParaRPr lang="pt-BR" altLang="pt-BR" sz="2000" b="1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BE86B6E-E734-3DA1-D2FD-57658C2D8B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1"/>
            <a:ext cx="5544616" cy="764704"/>
          </a:xfrm>
          <a:prstGeom prst="rect">
            <a:avLst/>
          </a:prstGeom>
        </p:spPr>
      </p:pic>
      <p:pic>
        <p:nvPicPr>
          <p:cNvPr id="4" name="Picture 5">
            <a:extLst>
              <a:ext uri="{FF2B5EF4-FFF2-40B4-BE49-F238E27FC236}">
                <a16:creationId xmlns:a16="http://schemas.microsoft.com/office/drawing/2014/main" id="{98AB9A94-6185-DB76-9312-BB012370D1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5" y="5445224"/>
            <a:ext cx="2952327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AEDB79F9-40A6-30FD-D946-B2BE31B8F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3503"/>
              </p:ext>
            </p:extLst>
          </p:nvPr>
        </p:nvGraphicFramePr>
        <p:xfrm>
          <a:off x="444137" y="908720"/>
          <a:ext cx="8231550" cy="3996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1399">
                  <a:extLst>
                    <a:ext uri="{9D8B030D-6E8A-4147-A177-3AD203B41FA5}">
                      <a16:colId xmlns:a16="http://schemas.microsoft.com/office/drawing/2014/main" val="254287213"/>
                    </a:ext>
                  </a:extLst>
                </a:gridCol>
                <a:gridCol w="4631062">
                  <a:extLst>
                    <a:ext uri="{9D8B030D-6E8A-4147-A177-3AD203B41FA5}">
                      <a16:colId xmlns:a16="http://schemas.microsoft.com/office/drawing/2014/main" val="2874018293"/>
                    </a:ext>
                  </a:extLst>
                </a:gridCol>
                <a:gridCol w="2909089">
                  <a:extLst>
                    <a:ext uri="{9D8B030D-6E8A-4147-A177-3AD203B41FA5}">
                      <a16:colId xmlns:a16="http://schemas.microsoft.com/office/drawing/2014/main" val="2687797957"/>
                    </a:ext>
                  </a:extLst>
                </a:gridCol>
              </a:tblGrid>
              <a:tr h="39966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PROGRAMA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 VALOR FIXADO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0804737"/>
                  </a:ext>
                </a:extLst>
              </a:tr>
              <a:tr h="39966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0101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PROCESSO LEGISLATIVO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 R$                          1.928.182,50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5406932"/>
                  </a:ext>
                </a:extLst>
              </a:tr>
              <a:tr h="39966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0402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ADMINISTRAÇÃO GERAL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 R$                          4.944.164,42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925525"/>
                  </a:ext>
                </a:extLst>
              </a:tr>
              <a:tr h="39966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0801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ASSISTÊNCIA SOCIAL GERAL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 R$                          2.490.310,79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5954349"/>
                  </a:ext>
                </a:extLst>
              </a:tr>
              <a:tr h="39966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0802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ASSISTÊNCIA A CRIANÇAS E ADOLESCENTES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 R$                               14.744,94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4117233"/>
                  </a:ext>
                </a:extLst>
              </a:tr>
              <a:tr h="39966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1001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SAÚDE COM QUALIDADE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 R$                        15.217.285,06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2851900"/>
                  </a:ext>
                </a:extLst>
              </a:tr>
              <a:tr h="39966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1201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DESENVOLVIMENTO EDUCACIONAL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 R$                        17.638.838,63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4758789"/>
                  </a:ext>
                </a:extLst>
              </a:tr>
              <a:tr h="39966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1301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DESENVOLVIMENTO CULTURAL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 R$                             691.005,50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1305759"/>
                  </a:ext>
                </a:extLst>
              </a:tr>
              <a:tr h="39966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1501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URBANIZAÇÃO DE VIAS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 R$                          2.915.573,17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8730048"/>
                  </a:ext>
                </a:extLst>
              </a:tr>
              <a:tr h="39966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1502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SERVIÇOS DE UTILIDADE PÚBLICA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 R$                             517.073,35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50268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2619</TotalTime>
  <Words>1098</Words>
  <Application>Microsoft Office PowerPoint</Application>
  <PresentationFormat>Apresentação na tela (4:3)</PresentationFormat>
  <Paragraphs>344</Paragraphs>
  <Slides>16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Tema do Office</vt:lpstr>
      <vt:lpstr>Worksheet</vt:lpstr>
      <vt:lpstr> </vt:lpstr>
      <vt:lpstr> </vt:lpstr>
      <vt:lpstr> </vt:lpstr>
      <vt:lpstr> </vt:lpstr>
      <vt:lpstr> </vt:lpstr>
      <vt:lpstr> </vt:lpstr>
      <vt:lpstr>Apresentação do PowerPoint</vt:lpstr>
      <vt:lpstr> </vt:lpstr>
      <vt:lpstr> </vt:lpstr>
      <vt:lpstr> </vt:lpstr>
      <vt:lpstr> </vt:lpstr>
      <vt:lpstr> </vt:lpstr>
      <vt:lpstr>Apresentação do PowerPoint</vt:lpstr>
      <vt:lpstr>Apresentação do PowerPoint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MUNICÍPIO DE IRANI</dc:title>
  <dc:creator>ADM</dc:creator>
  <cp:lastModifiedBy>Jamir Antonio Grisa</cp:lastModifiedBy>
  <cp:revision>150</cp:revision>
  <cp:lastPrinted>2023-08-22T14:32:45Z</cp:lastPrinted>
  <dcterms:created xsi:type="dcterms:W3CDTF">2017-03-29T14:45:44Z</dcterms:created>
  <dcterms:modified xsi:type="dcterms:W3CDTF">2023-08-22T17:19:52Z</dcterms:modified>
</cp:coreProperties>
</file>