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7772400" cy="5829300"/>
  <p:notesSz cx="7772400" cy="58293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slide" Target="slides/slide14.xml" /><Relationship Id="rId2" Type="http://schemas.openxmlformats.org/officeDocument/2006/relationships/tableStyles" Target="tableStyles.xml" /><Relationship Id="rId20" Type="http://schemas.openxmlformats.org/officeDocument/2006/relationships/slide" Target="slides/slide15.xml" /><Relationship Id="rId21" Type="http://schemas.openxmlformats.org/officeDocument/2006/relationships/slide" Target="slides/slide16.xml" /><Relationship Id="rId22" Type="http://schemas.openxmlformats.org/officeDocument/2006/relationships/slide" Target="slides/slide17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4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6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587" y="0"/>
            <a:ext cx="7770812" cy="5829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25055" y="1195036"/>
            <a:ext cx="6678401" cy="24703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585"/>
              </a:lnSpc>
              <a:spcBef>
                <a:spcPts val="0"/>
              </a:spcBef>
              <a:spcAft>
                <a:spcPts val="0"/>
              </a:spcAft>
            </a:pPr>
            <a:r>
              <a:rPr dirty="0" sz="5000" b="1">
                <a:solidFill>
                  <a:srgbClr val="000000"/>
                </a:solidFill>
                <a:latin typeface="Arial"/>
                <a:cs typeface="Arial"/>
              </a:rPr>
              <a:t>AUDIÊNCIA</a:t>
            </a:r>
            <a:r>
              <a:rPr dirty="0" sz="5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5000" b="1">
                <a:solidFill>
                  <a:srgbClr val="000000"/>
                </a:solidFill>
                <a:latin typeface="Arial"/>
                <a:cs typeface="Arial"/>
              </a:rPr>
              <a:t>PÚBLICA</a:t>
            </a:r>
          </a:p>
          <a:p>
            <a:pPr marL="87947" marR="0">
              <a:lnSpc>
                <a:spcPts val="5585"/>
              </a:lnSpc>
              <a:spcBef>
                <a:spcPts val="1197"/>
              </a:spcBef>
              <a:spcAft>
                <a:spcPts val="0"/>
              </a:spcAft>
            </a:pPr>
            <a:r>
              <a:rPr dirty="0" sz="5000" b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5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5000" b="1">
                <a:solidFill>
                  <a:srgbClr val="000000"/>
                </a:solidFill>
                <a:latin typeface="Arial"/>
                <a:cs typeface="Arial"/>
              </a:rPr>
              <a:t>AVALIAÇÃO</a:t>
            </a:r>
            <a:r>
              <a:rPr dirty="0" sz="5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5000" b="1">
                <a:solidFill>
                  <a:srgbClr val="000000"/>
                </a:solidFill>
                <a:latin typeface="Arial"/>
                <a:cs typeface="Arial"/>
              </a:rPr>
              <a:t>DAS</a:t>
            </a:r>
          </a:p>
          <a:p>
            <a:pPr marL="810895" marR="0">
              <a:lnSpc>
                <a:spcPts val="5585"/>
              </a:lnSpc>
              <a:spcBef>
                <a:spcPts val="1197"/>
              </a:spcBef>
              <a:spcAft>
                <a:spcPts val="0"/>
              </a:spcAft>
            </a:pPr>
            <a:r>
              <a:rPr dirty="0" sz="5000" b="1">
                <a:solidFill>
                  <a:srgbClr val="000000"/>
                </a:solidFill>
                <a:latin typeface="Arial"/>
                <a:cs typeface="Arial"/>
              </a:rPr>
              <a:t>METAS</a:t>
            </a:r>
            <a:r>
              <a:rPr dirty="0" sz="5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5000" b="1">
                <a:solidFill>
                  <a:srgbClr val="000000"/>
                </a:solidFill>
                <a:latin typeface="Arial"/>
                <a:cs typeface="Arial"/>
              </a:rPr>
              <a:t>FISCAIS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9411" y="3903815"/>
            <a:ext cx="6069660" cy="6056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68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000000"/>
                </a:solidFill>
                <a:latin typeface="Arial"/>
                <a:cs typeface="Arial"/>
              </a:rPr>
              <a:t>2º</a:t>
            </a:r>
            <a:r>
              <a:rPr dirty="0" sz="4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4000" b="1">
                <a:solidFill>
                  <a:srgbClr val="000000"/>
                </a:solidFill>
                <a:latin typeface="Arial"/>
                <a:cs typeface="Arial"/>
              </a:rPr>
              <a:t>Quadrimestre</a:t>
            </a:r>
            <a:r>
              <a:rPr dirty="0" sz="4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4000" b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4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4000" b="1">
                <a:solidFill>
                  <a:srgbClr val="000000"/>
                </a:solidFill>
                <a:latin typeface="Arial"/>
                <a:cs typeface="Arial"/>
              </a:rPr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772400" cy="5829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93939" y="230654"/>
            <a:ext cx="5740530" cy="4637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FUNDEB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MAGISTÉRIO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(STN)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96946" y="1164973"/>
            <a:ext cx="2134541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2º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Quadrimestre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9522" y="2012387"/>
            <a:ext cx="3125289" cy="667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8605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Especificação</a:t>
            </a:r>
          </a:p>
          <a:p>
            <a:pPr marL="0" marR="0">
              <a:lnSpc>
                <a:spcPts val="1340"/>
              </a:lnSpc>
              <a:spcBef>
                <a:spcPts val="457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do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FUNDEB</a:t>
            </a:r>
          </a:p>
          <a:p>
            <a:pPr marL="0" marR="0">
              <a:lnSpc>
                <a:spcPts val="1340"/>
              </a:lnSpc>
              <a:spcBef>
                <a:spcPts val="524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Pagamento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com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Profissionais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do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Magistério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908816" y="2012387"/>
            <a:ext cx="703064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Valores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968007" y="2012387"/>
            <a:ext cx="287908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%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739271" y="2240759"/>
            <a:ext cx="1042243" cy="4388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6.090.036,96</a:t>
            </a:r>
          </a:p>
          <a:p>
            <a:pPr marL="0" marR="0">
              <a:lnSpc>
                <a:spcPts val="1340"/>
              </a:lnSpc>
              <a:spcBef>
                <a:spcPts val="524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5.449.515,85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45097" y="2471264"/>
            <a:ext cx="533772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89,48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79997" y="2909124"/>
            <a:ext cx="7568632" cy="12625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dirty="0" sz="1500" spc="14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1500" spc="1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do</a:t>
            </a:r>
            <a:r>
              <a:rPr dirty="0" sz="1500" spc="1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FUNDEB</a:t>
            </a:r>
            <a:r>
              <a:rPr dirty="0" sz="1500" spc="1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no</a:t>
            </a:r>
            <a:r>
              <a:rPr dirty="0" sz="1500" spc="1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período</a:t>
            </a:r>
            <a:r>
              <a:rPr dirty="0" sz="1500" spc="1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contabilizou</a:t>
            </a:r>
            <a:r>
              <a:rPr dirty="0" sz="1500" spc="1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R$</a:t>
            </a:r>
            <a:r>
              <a:rPr dirty="0" sz="1500" spc="1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6.090.036,96</a:t>
            </a:r>
            <a:r>
              <a:rPr dirty="0" sz="1500" spc="1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1500" spc="14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foram</a:t>
            </a:r>
            <a:r>
              <a:rPr dirty="0" sz="1500" spc="1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aplicados</a:t>
            </a:r>
            <a:r>
              <a:rPr dirty="0" sz="1500" spc="1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com</a:t>
            </a:r>
          </a:p>
          <a:p>
            <a:pPr marL="0" marR="0">
              <a:lnSpc>
                <a:spcPts val="1675"/>
              </a:lnSpc>
              <a:spcBef>
                <a:spcPts val="301"/>
              </a:spcBef>
              <a:spcAft>
                <a:spcPts val="0"/>
              </a:spcAft>
            </a:pPr>
            <a:r>
              <a:rPr dirty="0" sz="1500" spc="28">
                <a:solidFill>
                  <a:srgbClr val="000000"/>
                </a:solidFill>
                <a:latin typeface="Arial"/>
                <a:cs typeface="Arial"/>
              </a:rPr>
              <a:t>remuneração</a:t>
            </a:r>
            <a:r>
              <a:rPr dirty="0" sz="1500" spc="173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28">
                <a:solidFill>
                  <a:srgbClr val="000000"/>
                </a:solidFill>
                <a:latin typeface="Arial"/>
                <a:cs typeface="Arial"/>
              </a:rPr>
              <a:t>dos</a:t>
            </a:r>
            <a:r>
              <a:rPr dirty="0" sz="1500" spc="173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28">
                <a:solidFill>
                  <a:srgbClr val="000000"/>
                </a:solidFill>
                <a:latin typeface="Arial"/>
                <a:cs typeface="Arial"/>
              </a:rPr>
              <a:t>profissionais</a:t>
            </a:r>
            <a:r>
              <a:rPr dirty="0" sz="1500" spc="173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28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dirty="0" sz="1500" spc="173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28">
                <a:solidFill>
                  <a:srgbClr val="000000"/>
                </a:solidFill>
                <a:latin typeface="Arial"/>
                <a:cs typeface="Arial"/>
              </a:rPr>
              <a:t>educação</a:t>
            </a:r>
            <a:r>
              <a:rPr dirty="0" sz="1500" spc="173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1500" spc="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28">
                <a:solidFill>
                  <a:srgbClr val="000000"/>
                </a:solidFill>
                <a:latin typeface="Arial"/>
                <a:cs typeface="Arial"/>
              </a:rPr>
              <a:t>professores</a:t>
            </a:r>
            <a:r>
              <a:rPr dirty="0" sz="1500" spc="173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28">
                <a:solidFill>
                  <a:srgbClr val="000000"/>
                </a:solidFill>
                <a:latin typeface="Arial"/>
                <a:cs typeface="Arial"/>
              </a:rPr>
              <a:t>em</a:t>
            </a:r>
            <a:r>
              <a:rPr dirty="0" sz="1500" spc="173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28">
                <a:solidFill>
                  <a:srgbClr val="000000"/>
                </a:solidFill>
                <a:latin typeface="Arial"/>
                <a:cs typeface="Arial"/>
              </a:rPr>
              <a:t>efetivo</a:t>
            </a:r>
            <a:r>
              <a:rPr dirty="0" sz="1500" spc="173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28">
                <a:solidFill>
                  <a:srgbClr val="000000"/>
                </a:solidFill>
                <a:latin typeface="Arial"/>
                <a:cs typeface="Arial"/>
              </a:rPr>
              <a:t>exercício</a:t>
            </a:r>
            <a:r>
              <a:rPr dirty="0" sz="1500" spc="173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28">
                <a:solidFill>
                  <a:srgbClr val="000000"/>
                </a:solidFill>
                <a:latin typeface="Arial"/>
                <a:cs typeface="Arial"/>
              </a:rPr>
              <a:t>no</a:t>
            </a:r>
          </a:p>
          <a:p>
            <a:pPr marL="0" marR="0">
              <a:lnSpc>
                <a:spcPts val="1675"/>
              </a:lnSpc>
              <a:spcBef>
                <a:spcPts val="250"/>
              </a:spcBef>
              <a:spcAft>
                <a:spcPts val="0"/>
              </a:spcAft>
            </a:pPr>
            <a:r>
              <a:rPr dirty="0" sz="1500" spc="43">
                <a:solidFill>
                  <a:srgbClr val="000000"/>
                </a:solidFill>
                <a:latin typeface="Arial"/>
                <a:cs typeface="Arial"/>
              </a:rPr>
              <a:t>magistério</a:t>
            </a:r>
            <a:r>
              <a:rPr dirty="0" sz="1500" spc="26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dirty="0" sz="1500" spc="304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43">
                <a:solidFill>
                  <a:srgbClr val="000000"/>
                </a:solidFill>
                <a:latin typeface="Arial"/>
                <a:cs typeface="Arial"/>
              </a:rPr>
              <a:t>importância</a:t>
            </a:r>
            <a:r>
              <a:rPr dirty="0" sz="1500" spc="26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43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500" spc="26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43">
                <a:solidFill>
                  <a:srgbClr val="000000"/>
                </a:solidFill>
                <a:latin typeface="Arial"/>
                <a:cs typeface="Arial"/>
              </a:rPr>
              <a:t>R$</a:t>
            </a:r>
            <a:r>
              <a:rPr dirty="0" sz="1500" spc="26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43">
                <a:solidFill>
                  <a:srgbClr val="000000"/>
                </a:solidFill>
                <a:latin typeface="Arial"/>
                <a:cs typeface="Arial"/>
              </a:rPr>
              <a:t>5.449.515,85.</a:t>
            </a:r>
            <a:r>
              <a:rPr dirty="0" sz="1500" spc="26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43">
                <a:solidFill>
                  <a:srgbClr val="000000"/>
                </a:solidFill>
                <a:latin typeface="Arial"/>
                <a:cs typeface="Arial"/>
              </a:rPr>
              <a:t>Isto</a:t>
            </a:r>
            <a:r>
              <a:rPr dirty="0" sz="1500" spc="26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43">
                <a:solidFill>
                  <a:srgbClr val="000000"/>
                </a:solidFill>
                <a:latin typeface="Arial"/>
                <a:cs typeface="Arial"/>
              </a:rPr>
              <a:t>representa</a:t>
            </a:r>
            <a:r>
              <a:rPr dirty="0" sz="1500" spc="26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43">
                <a:solidFill>
                  <a:srgbClr val="000000"/>
                </a:solidFill>
                <a:latin typeface="Arial"/>
                <a:cs typeface="Arial"/>
              </a:rPr>
              <a:t>uma</a:t>
            </a:r>
            <a:r>
              <a:rPr dirty="0" sz="1500" spc="26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43">
                <a:solidFill>
                  <a:srgbClr val="000000"/>
                </a:solidFill>
                <a:latin typeface="Arial"/>
                <a:cs typeface="Arial"/>
              </a:rPr>
              <a:t>aplicação</a:t>
            </a:r>
            <a:r>
              <a:rPr dirty="0" sz="1500" spc="26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43">
                <a:solidFill>
                  <a:srgbClr val="000000"/>
                </a:solidFill>
                <a:latin typeface="Arial"/>
                <a:cs typeface="Arial"/>
              </a:rPr>
              <a:t>de</a:t>
            </a:r>
          </a:p>
          <a:p>
            <a:pPr marL="0" marR="0">
              <a:lnSpc>
                <a:spcPts val="1675"/>
              </a:lnSpc>
              <a:spcBef>
                <a:spcPts val="351"/>
              </a:spcBef>
              <a:spcAft>
                <a:spcPts val="0"/>
              </a:spcAft>
            </a:pPr>
            <a:r>
              <a:rPr dirty="0" sz="1500" spc="10">
                <a:solidFill>
                  <a:srgbClr val="000000"/>
                </a:solidFill>
                <a:latin typeface="Arial"/>
                <a:cs typeface="Arial"/>
              </a:rPr>
              <a:t>89,48%,</a:t>
            </a:r>
            <a:r>
              <a:rPr dirty="0" sz="1500" spc="5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000000"/>
                </a:solidFill>
                <a:latin typeface="Arial"/>
                <a:cs typeface="Arial"/>
              </a:rPr>
              <a:t>evidenciando</a:t>
            </a:r>
            <a:r>
              <a:rPr dirty="0" sz="1500" spc="5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000000"/>
                </a:solidFill>
                <a:latin typeface="Arial"/>
                <a:cs typeface="Arial"/>
              </a:rPr>
              <a:t>que</a:t>
            </a:r>
            <a:r>
              <a:rPr dirty="0" sz="1500" spc="5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1500" spc="6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000000"/>
                </a:solidFill>
                <a:latin typeface="Arial"/>
                <a:cs typeface="Arial"/>
              </a:rPr>
              <a:t>município</a:t>
            </a:r>
            <a:r>
              <a:rPr dirty="0" sz="1500" spc="5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0" b="1">
                <a:solidFill>
                  <a:srgbClr val="000000"/>
                </a:solidFill>
                <a:latin typeface="Arial"/>
                <a:cs typeface="Arial"/>
              </a:rPr>
              <a:t>Cumpriu</a:t>
            </a:r>
            <a:r>
              <a:rPr dirty="0" sz="1500" spc="52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1500" spc="6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000000"/>
                </a:solidFill>
                <a:latin typeface="Arial"/>
                <a:cs typeface="Arial"/>
              </a:rPr>
              <a:t>Mínimo</a:t>
            </a:r>
            <a:r>
              <a:rPr dirty="0" sz="1500" spc="5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500" spc="5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000000"/>
                </a:solidFill>
                <a:latin typeface="Arial"/>
                <a:cs typeface="Arial"/>
              </a:rPr>
              <a:t>70%,</a:t>
            </a:r>
            <a:r>
              <a:rPr dirty="0" sz="1500" spc="5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000000"/>
                </a:solidFill>
                <a:latin typeface="Arial"/>
                <a:cs typeface="Arial"/>
              </a:rPr>
              <a:t>disposto</a:t>
            </a:r>
            <a:r>
              <a:rPr dirty="0" sz="1500" spc="5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000000"/>
                </a:solidFill>
                <a:latin typeface="Arial"/>
                <a:cs typeface="Arial"/>
              </a:rPr>
              <a:t>no</a:t>
            </a:r>
            <a:r>
              <a:rPr dirty="0" sz="1500" spc="5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0">
                <a:solidFill>
                  <a:srgbClr val="000000"/>
                </a:solidFill>
                <a:latin typeface="Arial"/>
                <a:cs typeface="Arial"/>
              </a:rPr>
              <a:t>artigo</a:t>
            </a:r>
          </a:p>
          <a:p>
            <a:pPr marL="0" marR="0">
              <a:lnSpc>
                <a:spcPts val="1675"/>
              </a:lnSpc>
              <a:spcBef>
                <a:spcPts val="259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26,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Lei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14.113/2020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25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Dezembro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2020.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79997" y="4385105"/>
            <a:ext cx="7568021" cy="5019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Obs:</a:t>
            </a:r>
            <a:r>
              <a:rPr dirty="0" sz="1500" spc="2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1500" spc="3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Município</a:t>
            </a:r>
            <a:r>
              <a:rPr dirty="0" sz="1500" spc="2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deverá</a:t>
            </a:r>
            <a:r>
              <a:rPr dirty="0" sz="1500" spc="2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aplicar</a:t>
            </a:r>
            <a:r>
              <a:rPr dirty="0" sz="1500" spc="2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1500" spc="3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índice</a:t>
            </a:r>
            <a:r>
              <a:rPr dirty="0" sz="1500" spc="2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500" spc="2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70%</a:t>
            </a:r>
            <a:r>
              <a:rPr dirty="0" sz="1500" spc="2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em</a:t>
            </a:r>
            <a:r>
              <a:rPr dirty="0" sz="1500" spc="2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remuneração</a:t>
            </a:r>
            <a:r>
              <a:rPr dirty="0" sz="1500" spc="2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dos</a:t>
            </a:r>
            <a:r>
              <a:rPr dirty="0" sz="1500" spc="2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profissionais</a:t>
            </a:r>
            <a:r>
              <a:rPr dirty="0" sz="1500" spc="2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da</a:t>
            </a:r>
          </a:p>
          <a:p>
            <a:pPr marL="0" marR="0">
              <a:lnSpc>
                <a:spcPts val="1675"/>
              </a:lnSpc>
              <a:spcBef>
                <a:spcPts val="301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educação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básica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em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efetivo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exercício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até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último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Quadrimestre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do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exercício.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772400" cy="5829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61554" y="230654"/>
            <a:ext cx="5805354" cy="4637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LEI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COMPLEMENTAR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141/2012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9997" y="1188687"/>
            <a:ext cx="1042792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Art.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7º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9997" y="2043854"/>
            <a:ext cx="7568673" cy="2788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spc="150" i="1">
                <a:solidFill>
                  <a:srgbClr val="000000"/>
                </a:solidFill>
                <a:latin typeface="Arial"/>
                <a:cs typeface="Arial"/>
              </a:rPr>
              <a:t>"Os</a:t>
            </a:r>
            <a:r>
              <a:rPr dirty="0" sz="2400" spc="88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50" i="1">
                <a:solidFill>
                  <a:srgbClr val="000000"/>
                </a:solidFill>
                <a:latin typeface="Arial"/>
                <a:cs typeface="Arial"/>
              </a:rPr>
              <a:t>Municípios</a:t>
            </a:r>
            <a:r>
              <a:rPr dirty="0" sz="2400" spc="88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2400" spc="103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2400" spc="103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50" i="1">
                <a:solidFill>
                  <a:srgbClr val="000000"/>
                </a:solidFill>
                <a:latin typeface="Arial"/>
                <a:cs typeface="Arial"/>
              </a:rPr>
              <a:t>Distrito</a:t>
            </a:r>
            <a:r>
              <a:rPr dirty="0" sz="2400" spc="88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50" i="1">
                <a:solidFill>
                  <a:srgbClr val="000000"/>
                </a:solidFill>
                <a:latin typeface="Arial"/>
                <a:cs typeface="Arial"/>
              </a:rPr>
              <a:t>Federal</a:t>
            </a:r>
            <a:r>
              <a:rPr dirty="0" sz="2400" spc="88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50" i="1">
                <a:solidFill>
                  <a:srgbClr val="000000"/>
                </a:solidFill>
                <a:latin typeface="Arial"/>
                <a:cs typeface="Arial"/>
              </a:rPr>
              <a:t>aplicarão</a:t>
            </a:r>
          </a:p>
          <a:p>
            <a:pPr marL="0" marR="0">
              <a:lnSpc>
                <a:spcPts val="2681"/>
              </a:lnSpc>
              <a:spcBef>
                <a:spcPts val="431"/>
              </a:spcBef>
              <a:spcAft>
                <a:spcPts val="0"/>
              </a:spcAft>
            </a:pPr>
            <a:r>
              <a:rPr dirty="0" sz="2400" spc="33" i="1">
                <a:solidFill>
                  <a:srgbClr val="000000"/>
                </a:solidFill>
                <a:latin typeface="Arial"/>
                <a:cs typeface="Arial"/>
              </a:rPr>
              <a:t>anualmente</a:t>
            </a:r>
            <a:r>
              <a:rPr dirty="0" sz="2400" spc="18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3" i="1">
                <a:solidFill>
                  <a:srgbClr val="000000"/>
                </a:solidFill>
                <a:latin typeface="Arial"/>
                <a:cs typeface="Arial"/>
              </a:rPr>
              <a:t>em</a:t>
            </a:r>
            <a:r>
              <a:rPr dirty="0" sz="2400" spc="18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3" i="1">
                <a:solidFill>
                  <a:srgbClr val="000000"/>
                </a:solidFill>
                <a:latin typeface="Arial"/>
                <a:cs typeface="Arial"/>
              </a:rPr>
              <a:t>ações</a:t>
            </a:r>
            <a:r>
              <a:rPr dirty="0" sz="2400" spc="18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2400" spc="216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3" i="1">
                <a:solidFill>
                  <a:srgbClr val="000000"/>
                </a:solidFill>
                <a:latin typeface="Arial"/>
                <a:cs typeface="Arial"/>
              </a:rPr>
              <a:t>serviços</a:t>
            </a:r>
            <a:r>
              <a:rPr dirty="0" sz="2400" spc="18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3" i="1">
                <a:solidFill>
                  <a:srgbClr val="000000"/>
                </a:solidFill>
                <a:latin typeface="Arial"/>
                <a:cs typeface="Arial"/>
              </a:rPr>
              <a:t>públicos</a:t>
            </a:r>
            <a:r>
              <a:rPr dirty="0" sz="2400" spc="18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3" i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2400" spc="18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3" i="1">
                <a:solidFill>
                  <a:srgbClr val="000000"/>
                </a:solidFill>
                <a:latin typeface="Arial"/>
                <a:cs typeface="Arial"/>
              </a:rPr>
              <a:t>saúde,</a:t>
            </a:r>
          </a:p>
          <a:p>
            <a:pPr marL="0" marR="0">
              <a:lnSpc>
                <a:spcPts val="2681"/>
              </a:lnSpc>
              <a:spcBef>
                <a:spcPts val="481"/>
              </a:spcBef>
              <a:spcAft>
                <a:spcPts val="0"/>
              </a:spcAft>
            </a:pPr>
            <a:r>
              <a:rPr dirty="0" sz="2400" spc="47" i="1">
                <a:solidFill>
                  <a:srgbClr val="000000"/>
                </a:solidFill>
                <a:latin typeface="Arial"/>
                <a:cs typeface="Arial"/>
              </a:rPr>
              <a:t>no</a:t>
            </a:r>
            <a:r>
              <a:rPr dirty="0" sz="2400" spc="25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47" i="1">
                <a:solidFill>
                  <a:srgbClr val="000000"/>
                </a:solidFill>
                <a:latin typeface="Arial"/>
                <a:cs typeface="Arial"/>
              </a:rPr>
              <a:t>mínimo,</a:t>
            </a:r>
            <a:r>
              <a:rPr dirty="0" sz="2400" spc="26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47" i="1">
                <a:solidFill>
                  <a:srgbClr val="000000"/>
                </a:solidFill>
                <a:latin typeface="Arial"/>
                <a:cs typeface="Arial"/>
              </a:rPr>
              <a:t>15%</a:t>
            </a:r>
            <a:r>
              <a:rPr dirty="0" sz="2400" spc="25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47" i="1">
                <a:solidFill>
                  <a:srgbClr val="000000"/>
                </a:solidFill>
                <a:latin typeface="Arial"/>
                <a:cs typeface="Arial"/>
              </a:rPr>
              <a:t>(quinze</a:t>
            </a:r>
            <a:r>
              <a:rPr dirty="0" sz="2400" spc="25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47" i="1">
                <a:solidFill>
                  <a:srgbClr val="000000"/>
                </a:solidFill>
                <a:latin typeface="Arial"/>
                <a:cs typeface="Arial"/>
              </a:rPr>
              <a:t>por</a:t>
            </a:r>
            <a:r>
              <a:rPr dirty="0" sz="2400" spc="26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47" i="1">
                <a:solidFill>
                  <a:srgbClr val="000000"/>
                </a:solidFill>
                <a:latin typeface="Arial"/>
                <a:cs typeface="Arial"/>
              </a:rPr>
              <a:t>cento)</a:t>
            </a:r>
            <a:r>
              <a:rPr dirty="0" sz="2400" spc="25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47" i="1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dirty="0" sz="2400" spc="25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47" i="1">
                <a:solidFill>
                  <a:srgbClr val="000000"/>
                </a:solidFill>
                <a:latin typeface="Arial"/>
                <a:cs typeface="Arial"/>
              </a:rPr>
              <a:t>arrecadação</a:t>
            </a:r>
          </a:p>
          <a:p>
            <a:pPr marL="0" marR="0">
              <a:lnSpc>
                <a:spcPts val="2681"/>
              </a:lnSpc>
              <a:spcBef>
                <a:spcPts val="481"/>
              </a:spcBef>
              <a:spcAft>
                <a:spcPts val="0"/>
              </a:spcAft>
            </a:pP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dos</a:t>
            </a:r>
            <a:r>
              <a:rPr dirty="0" sz="2400" spc="1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impostos</a:t>
            </a:r>
            <a:r>
              <a:rPr dirty="0" sz="2400" spc="1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dirty="0" sz="2400" spc="1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que</a:t>
            </a:r>
            <a:r>
              <a:rPr dirty="0" sz="2400" spc="11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se</a:t>
            </a:r>
            <a:r>
              <a:rPr dirty="0" sz="2400" spc="11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refere</a:t>
            </a:r>
            <a:r>
              <a:rPr dirty="0" sz="2400" spc="11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2400" spc="1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art.</a:t>
            </a:r>
            <a:r>
              <a:rPr dirty="0" sz="2400" spc="1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156</a:t>
            </a:r>
            <a:r>
              <a:rPr dirty="0" sz="2400" spc="11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2400" spc="1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dos</a:t>
            </a:r>
            <a:r>
              <a:rPr dirty="0" sz="2400" spc="1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recursos</a:t>
            </a:r>
          </a:p>
          <a:p>
            <a:pPr marL="0" marR="0">
              <a:lnSpc>
                <a:spcPts val="2681"/>
              </a:lnSpc>
              <a:spcBef>
                <a:spcPts val="431"/>
              </a:spcBef>
              <a:spcAft>
                <a:spcPts val="0"/>
              </a:spcAft>
            </a:pPr>
            <a:r>
              <a:rPr dirty="0" sz="2400" spc="35" i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2400" spc="13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5" i="1">
                <a:solidFill>
                  <a:srgbClr val="000000"/>
                </a:solidFill>
                <a:latin typeface="Arial"/>
                <a:cs typeface="Arial"/>
              </a:rPr>
              <a:t>que</a:t>
            </a:r>
            <a:r>
              <a:rPr dirty="0" sz="2400" spc="13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6" i="1">
                <a:solidFill>
                  <a:srgbClr val="000000"/>
                </a:solidFill>
                <a:latin typeface="Arial"/>
                <a:cs typeface="Arial"/>
              </a:rPr>
              <a:t>tratam</a:t>
            </a:r>
            <a:r>
              <a:rPr dirty="0" sz="2400" spc="13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2400" spc="16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6" i="1">
                <a:solidFill>
                  <a:srgbClr val="000000"/>
                </a:solidFill>
                <a:latin typeface="Arial"/>
                <a:cs typeface="Arial"/>
              </a:rPr>
              <a:t>art.</a:t>
            </a:r>
            <a:r>
              <a:rPr dirty="0" sz="2400" spc="13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5" i="1">
                <a:solidFill>
                  <a:srgbClr val="000000"/>
                </a:solidFill>
                <a:latin typeface="Arial"/>
                <a:cs typeface="Arial"/>
              </a:rPr>
              <a:t>158</a:t>
            </a:r>
            <a:r>
              <a:rPr dirty="0" sz="2400" spc="13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2400" spc="16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dirty="0" sz="2400" spc="16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6" i="1">
                <a:solidFill>
                  <a:srgbClr val="000000"/>
                </a:solidFill>
                <a:latin typeface="Arial"/>
                <a:cs typeface="Arial"/>
              </a:rPr>
              <a:t>alínea</a:t>
            </a:r>
            <a:r>
              <a:rPr dirty="0" sz="2400" spc="13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6" i="1">
                <a:solidFill>
                  <a:srgbClr val="000000"/>
                </a:solidFill>
                <a:latin typeface="Arial"/>
                <a:cs typeface="Arial"/>
              </a:rPr>
              <a:t>“b”</a:t>
            </a:r>
            <a:r>
              <a:rPr dirty="0" sz="2400" spc="13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5" i="1">
                <a:solidFill>
                  <a:srgbClr val="000000"/>
                </a:solidFill>
                <a:latin typeface="Arial"/>
                <a:cs typeface="Arial"/>
              </a:rPr>
              <a:t>do</a:t>
            </a:r>
            <a:r>
              <a:rPr dirty="0" sz="2400" spc="13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6" i="1">
                <a:solidFill>
                  <a:srgbClr val="000000"/>
                </a:solidFill>
                <a:latin typeface="Arial"/>
                <a:cs typeface="Arial"/>
              </a:rPr>
              <a:t>inciso</a:t>
            </a:r>
            <a:r>
              <a:rPr dirty="0" sz="2400" spc="13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dirty="0" sz="2400" spc="17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5" i="1">
                <a:solidFill>
                  <a:srgbClr val="000000"/>
                </a:solidFill>
                <a:latin typeface="Arial"/>
                <a:cs typeface="Arial"/>
              </a:rPr>
              <a:t>do</a:t>
            </a:r>
          </a:p>
          <a:p>
            <a:pPr marL="0" marR="0">
              <a:lnSpc>
                <a:spcPts val="2681"/>
              </a:lnSpc>
              <a:spcBef>
                <a:spcPts val="481"/>
              </a:spcBef>
              <a:spcAft>
                <a:spcPts val="0"/>
              </a:spcAft>
            </a:pPr>
            <a:r>
              <a:rPr dirty="0" sz="2400" spc="88" i="1">
                <a:solidFill>
                  <a:srgbClr val="000000"/>
                </a:solidFill>
                <a:latin typeface="Arial"/>
                <a:cs typeface="Arial"/>
              </a:rPr>
              <a:t>caput</a:t>
            </a:r>
            <a:r>
              <a:rPr dirty="0" sz="2400" spc="37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2400" spc="461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2400" spc="461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dirty="0" sz="2400" spc="461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88" i="1">
                <a:solidFill>
                  <a:srgbClr val="000000"/>
                </a:solidFill>
                <a:latin typeface="Arial"/>
                <a:cs typeface="Arial"/>
              </a:rPr>
              <a:t>3º</a:t>
            </a:r>
            <a:r>
              <a:rPr dirty="0" sz="2400" spc="37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88" i="1">
                <a:solidFill>
                  <a:srgbClr val="000000"/>
                </a:solidFill>
                <a:latin typeface="Arial"/>
                <a:cs typeface="Arial"/>
              </a:rPr>
              <a:t>do</a:t>
            </a:r>
            <a:r>
              <a:rPr dirty="0" sz="2400" spc="37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89" i="1">
                <a:solidFill>
                  <a:srgbClr val="000000"/>
                </a:solidFill>
                <a:latin typeface="Arial"/>
                <a:cs typeface="Arial"/>
              </a:rPr>
              <a:t>art.</a:t>
            </a:r>
            <a:r>
              <a:rPr dirty="0" sz="2400" spc="37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88" i="1">
                <a:solidFill>
                  <a:srgbClr val="000000"/>
                </a:solidFill>
                <a:latin typeface="Arial"/>
                <a:cs typeface="Arial"/>
              </a:rPr>
              <a:t>159,</a:t>
            </a:r>
            <a:r>
              <a:rPr dirty="0" sz="2400" spc="37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88" i="1">
                <a:solidFill>
                  <a:srgbClr val="000000"/>
                </a:solidFill>
                <a:latin typeface="Arial"/>
                <a:cs typeface="Arial"/>
              </a:rPr>
              <a:t>todos</a:t>
            </a:r>
            <a:r>
              <a:rPr dirty="0" sz="2400" spc="37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88" i="1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dirty="0" sz="2400" spc="37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88" i="1">
                <a:solidFill>
                  <a:srgbClr val="000000"/>
                </a:solidFill>
                <a:latin typeface="Arial"/>
                <a:cs typeface="Arial"/>
              </a:rPr>
              <a:t>Constituição</a:t>
            </a:r>
          </a:p>
          <a:p>
            <a:pPr marL="0" marR="0">
              <a:lnSpc>
                <a:spcPts val="2681"/>
              </a:lnSpc>
              <a:spcBef>
                <a:spcPts val="481"/>
              </a:spcBef>
              <a:spcAft>
                <a:spcPts val="0"/>
              </a:spcAft>
            </a:pP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Federal".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772400" cy="5829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93852" y="227093"/>
            <a:ext cx="7540703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 u="sng">
                <a:solidFill>
                  <a:srgbClr val="000000"/>
                </a:solidFill>
                <a:latin typeface="Arial"/>
                <a:cs typeface="Arial"/>
              </a:rPr>
              <a:t>QUADRO</a:t>
            </a:r>
            <a:r>
              <a:rPr dirty="0" sz="28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800" b="1" u="sng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28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800" b="1" u="sng">
                <a:solidFill>
                  <a:srgbClr val="000000"/>
                </a:solidFill>
                <a:latin typeface="Arial"/>
                <a:cs typeface="Arial"/>
              </a:rPr>
              <a:t>APLICAÇÃO</a:t>
            </a:r>
            <a:r>
              <a:rPr dirty="0" sz="28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800" b="1" u="sng">
                <a:solidFill>
                  <a:srgbClr val="000000"/>
                </a:solidFill>
                <a:latin typeface="Arial"/>
                <a:cs typeface="Arial"/>
              </a:rPr>
              <a:t>NA</a:t>
            </a:r>
            <a:r>
              <a:rPr dirty="0" sz="28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800" b="1" u="sng">
                <a:solidFill>
                  <a:srgbClr val="000000"/>
                </a:solidFill>
                <a:latin typeface="Arial"/>
                <a:cs typeface="Arial"/>
              </a:rPr>
              <a:t>SAÚDE</a:t>
            </a:r>
            <a:r>
              <a:rPr dirty="0" sz="28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800" b="1" u="sng">
                <a:solidFill>
                  <a:srgbClr val="000000"/>
                </a:solidFill>
                <a:latin typeface="Arial"/>
                <a:cs typeface="Arial"/>
              </a:rPr>
              <a:t>(TCE)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96946" y="820904"/>
            <a:ext cx="2134541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2º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Quadrimestre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92484" y="1355782"/>
            <a:ext cx="1246687" cy="1551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spc="15" b="1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800" spc="1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6" b="1">
                <a:solidFill>
                  <a:srgbClr val="000000"/>
                </a:solidFill>
                <a:latin typeface="Arial"/>
                <a:cs typeface="Arial"/>
              </a:rPr>
              <a:t>REALIZADA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71510" y="1442459"/>
            <a:ext cx="682158" cy="1551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spc="16" b="1">
                <a:solidFill>
                  <a:srgbClr val="000000"/>
                </a:solidFill>
                <a:latin typeface="Arial"/>
                <a:cs typeface="Arial"/>
              </a:rPr>
              <a:t>RECEITAS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117185" y="1529136"/>
            <a:ext cx="286336" cy="1551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spc="18" b="1">
                <a:solidFill>
                  <a:srgbClr val="000000"/>
                </a:solidFill>
                <a:latin typeface="Arial"/>
                <a:cs typeface="Arial"/>
              </a:rPr>
              <a:t>R$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989178" y="1529136"/>
            <a:ext cx="245561" cy="1551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000000"/>
                </a:solidFill>
                <a:latin typeface="Arial"/>
                <a:cs typeface="Arial"/>
              </a:rPr>
              <a:t>%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8572" y="1701019"/>
            <a:ext cx="577485" cy="1551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spc="13">
                <a:solidFill>
                  <a:srgbClr val="000000"/>
                </a:solidFill>
                <a:latin typeface="Arial"/>
                <a:cs typeface="Arial"/>
              </a:rPr>
              <a:t>Impostos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849165" y="1701019"/>
            <a:ext cx="822438" cy="5033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133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4.221.875,78</a:t>
            </a:r>
          </a:p>
          <a:p>
            <a:pPr marL="0" marR="0">
              <a:lnSpc>
                <a:spcPts val="921"/>
              </a:lnSpc>
              <a:spcBef>
                <a:spcPts val="493"/>
              </a:spcBef>
              <a:spcAft>
                <a:spcPts val="0"/>
              </a:spcAft>
            </a:pP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22.503.714,28</a:t>
            </a:r>
          </a:p>
          <a:p>
            <a:pPr marL="0" marR="0">
              <a:lnSpc>
                <a:spcPts val="921"/>
              </a:lnSpc>
              <a:spcBef>
                <a:spcPts val="454"/>
              </a:spcBef>
              <a:spcAft>
                <a:spcPts val="0"/>
              </a:spcAft>
            </a:pPr>
            <a:r>
              <a:rPr dirty="0" sz="800" spc="12" b="1">
                <a:solidFill>
                  <a:srgbClr val="000000"/>
                </a:solidFill>
                <a:latin typeface="Arial"/>
                <a:cs typeface="Arial"/>
              </a:rPr>
              <a:t>26.725.590,06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875551" y="1701019"/>
            <a:ext cx="472864" cy="5033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120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15,80</a:t>
            </a:r>
          </a:p>
          <a:p>
            <a:pPr marL="29120" marR="0">
              <a:lnSpc>
                <a:spcPts val="921"/>
              </a:lnSpc>
              <a:spcBef>
                <a:spcPts val="493"/>
              </a:spcBef>
              <a:spcAft>
                <a:spcPts val="0"/>
              </a:spcAft>
            </a:pP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84,20</a:t>
            </a:r>
          </a:p>
          <a:p>
            <a:pPr marL="0" marR="0">
              <a:lnSpc>
                <a:spcPts val="921"/>
              </a:lnSpc>
              <a:spcBef>
                <a:spcPts val="454"/>
              </a:spcBef>
              <a:spcAft>
                <a:spcPts val="0"/>
              </a:spcAft>
            </a:pPr>
            <a:r>
              <a:rPr dirty="0" sz="800" spc="12" b="1">
                <a:solidFill>
                  <a:srgbClr val="000000"/>
                </a:solidFill>
                <a:latin typeface="Arial"/>
                <a:cs typeface="Arial"/>
              </a:rPr>
              <a:t>100,00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08572" y="1874374"/>
            <a:ext cx="1427616" cy="1551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Receitas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4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Transferências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08572" y="2049202"/>
            <a:ext cx="1829008" cy="1551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spc="15" b="1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800" spc="1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4" b="1">
                <a:solidFill>
                  <a:srgbClr val="000000"/>
                </a:solidFill>
                <a:latin typeface="Arial"/>
                <a:cs typeface="Arial"/>
              </a:rPr>
              <a:t>LÍQUIDA</a:t>
            </a:r>
            <a:r>
              <a:rPr dirty="0" sz="800" spc="11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8" b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8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7" b="1">
                <a:solidFill>
                  <a:srgbClr val="000000"/>
                </a:solidFill>
                <a:latin typeface="Arial"/>
                <a:cs typeface="Arial"/>
              </a:rPr>
              <a:t>IMPOSTOS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172049" y="2222557"/>
            <a:ext cx="1287550" cy="1551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spc="17" b="1">
                <a:solidFill>
                  <a:srgbClr val="000000"/>
                </a:solidFill>
                <a:latin typeface="Arial"/>
                <a:cs typeface="Arial"/>
              </a:rPr>
              <a:t>DESPESA</a:t>
            </a:r>
            <a:r>
              <a:rPr dirty="0" sz="8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6" b="1">
                <a:solidFill>
                  <a:srgbClr val="000000"/>
                </a:solidFill>
                <a:latin typeface="Arial"/>
                <a:cs typeface="Arial"/>
              </a:rPr>
              <a:t>REALIZADA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65212" y="2309234"/>
            <a:ext cx="2294735" cy="1551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spc="17" b="1">
                <a:solidFill>
                  <a:srgbClr val="000000"/>
                </a:solidFill>
                <a:latin typeface="Arial"/>
                <a:cs typeface="Arial"/>
              </a:rPr>
              <a:t>DESPESAS</a:t>
            </a:r>
            <a:r>
              <a:rPr dirty="0" sz="8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9" b="1">
                <a:solidFill>
                  <a:srgbClr val="000000"/>
                </a:solidFill>
                <a:latin typeface="Arial"/>
                <a:cs typeface="Arial"/>
              </a:rPr>
              <a:t>COM</a:t>
            </a:r>
            <a:r>
              <a:rPr dirty="0" sz="8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8" b="1">
                <a:solidFill>
                  <a:srgbClr val="000000"/>
                </a:solidFill>
                <a:latin typeface="Arial"/>
                <a:cs typeface="Arial"/>
              </a:rPr>
              <a:t>SAÚDE</a:t>
            </a:r>
            <a:r>
              <a:rPr dirty="0" sz="8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3" b="1">
                <a:solidFill>
                  <a:srgbClr val="000000"/>
                </a:solidFill>
                <a:latin typeface="Arial"/>
                <a:cs typeface="Arial"/>
              </a:rPr>
              <a:t>(Por</a:t>
            </a:r>
            <a:r>
              <a:rPr dirty="0" sz="8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6" b="1">
                <a:solidFill>
                  <a:srgbClr val="000000"/>
                </a:solidFill>
                <a:latin typeface="Arial"/>
                <a:cs typeface="Arial"/>
              </a:rPr>
              <a:t>Sub</a:t>
            </a:r>
            <a:r>
              <a:rPr dirty="0" sz="8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5" b="1">
                <a:solidFill>
                  <a:srgbClr val="000000"/>
                </a:solidFill>
                <a:latin typeface="Arial"/>
                <a:cs typeface="Arial"/>
              </a:rPr>
              <a:t>Função)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117185" y="2395912"/>
            <a:ext cx="286336" cy="1551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spc="18" b="1">
                <a:solidFill>
                  <a:srgbClr val="000000"/>
                </a:solidFill>
                <a:latin typeface="Arial"/>
                <a:cs typeface="Arial"/>
              </a:rPr>
              <a:t>R$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989178" y="2395912"/>
            <a:ext cx="245561" cy="1551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000000"/>
                </a:solidFill>
                <a:latin typeface="Arial"/>
                <a:cs typeface="Arial"/>
              </a:rPr>
              <a:t>%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08572" y="2567793"/>
            <a:ext cx="1974962" cy="1551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spc="17">
                <a:solidFill>
                  <a:srgbClr val="000000"/>
                </a:solidFill>
                <a:latin typeface="Arial"/>
                <a:cs typeface="Arial"/>
              </a:rPr>
              <a:t>ATENÇÃO</a:t>
            </a:r>
            <a:r>
              <a:rPr dirty="0" sz="800" spc="1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5">
                <a:solidFill>
                  <a:srgbClr val="000000"/>
                </a:solidFill>
                <a:latin typeface="Arial"/>
                <a:cs typeface="Arial"/>
              </a:rPr>
              <a:t>BÁSICA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3">
                <a:solidFill>
                  <a:srgbClr val="000000"/>
                </a:solidFill>
                <a:latin typeface="Arial"/>
                <a:cs typeface="Arial"/>
              </a:rPr>
              <a:t>(XL)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dirty="0" sz="800" spc="2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(IV</a:t>
            </a:r>
            <a:r>
              <a:rPr dirty="0" sz="800" spc="16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+</a:t>
            </a:r>
            <a:r>
              <a:rPr dirty="0" sz="800" spc="2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3">
                <a:solidFill>
                  <a:srgbClr val="000000"/>
                </a:solidFill>
                <a:latin typeface="Arial"/>
                <a:cs typeface="Arial"/>
              </a:rPr>
              <a:t>XXXII)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878298" y="2567793"/>
            <a:ext cx="764167" cy="10234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3.964.713,36</a:t>
            </a:r>
          </a:p>
          <a:p>
            <a:pPr marL="0" marR="0">
              <a:lnSpc>
                <a:spcPts val="921"/>
              </a:lnSpc>
              <a:spcBef>
                <a:spcPts val="493"/>
              </a:spcBef>
              <a:spcAft>
                <a:spcPts val="0"/>
              </a:spcAft>
            </a:pP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2.811.976,87</a:t>
            </a:r>
          </a:p>
          <a:p>
            <a:pPr marL="43688" marR="0">
              <a:lnSpc>
                <a:spcPts val="921"/>
              </a:lnSpc>
              <a:spcBef>
                <a:spcPts val="493"/>
              </a:spcBef>
              <a:spcAft>
                <a:spcPts val="0"/>
              </a:spcAft>
            </a:pP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588.883,25</a:t>
            </a:r>
          </a:p>
          <a:p>
            <a:pPr marL="0" marR="0">
              <a:lnSpc>
                <a:spcPts val="921"/>
              </a:lnSpc>
              <a:spcBef>
                <a:spcPts val="443"/>
              </a:spcBef>
              <a:spcAft>
                <a:spcPts val="0"/>
              </a:spcAft>
            </a:pP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1.965.286,91</a:t>
            </a:r>
          </a:p>
          <a:p>
            <a:pPr marL="0" marR="0">
              <a:lnSpc>
                <a:spcPts val="921"/>
              </a:lnSpc>
              <a:spcBef>
                <a:spcPts val="493"/>
              </a:spcBef>
              <a:spcAft>
                <a:spcPts val="0"/>
              </a:spcAft>
            </a:pP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3.366.698,63</a:t>
            </a:r>
          </a:p>
          <a:p>
            <a:pPr marL="0" marR="0">
              <a:lnSpc>
                <a:spcPts val="921"/>
              </a:lnSpc>
              <a:spcBef>
                <a:spcPts val="454"/>
              </a:spcBef>
              <a:spcAft>
                <a:spcPts val="0"/>
              </a:spcAft>
            </a:pPr>
            <a:r>
              <a:rPr dirty="0" sz="800" spc="12" b="1">
                <a:solidFill>
                  <a:srgbClr val="000000"/>
                </a:solidFill>
                <a:latin typeface="Arial"/>
                <a:cs typeface="Arial"/>
              </a:rPr>
              <a:t>5.964.161,76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904672" y="2567793"/>
            <a:ext cx="414593" cy="5018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14,83</a:t>
            </a:r>
          </a:p>
          <a:p>
            <a:pPr marL="0" marR="0">
              <a:lnSpc>
                <a:spcPts val="921"/>
              </a:lnSpc>
              <a:spcBef>
                <a:spcPts val="493"/>
              </a:spcBef>
              <a:spcAft>
                <a:spcPts val="0"/>
              </a:spcAft>
            </a:pP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10,52</a:t>
            </a:r>
          </a:p>
          <a:p>
            <a:pPr marL="29133" marR="0">
              <a:lnSpc>
                <a:spcPts val="921"/>
              </a:lnSpc>
              <a:spcBef>
                <a:spcPts val="493"/>
              </a:spcBef>
              <a:spcAft>
                <a:spcPts val="0"/>
              </a:spcAft>
            </a:pP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2,20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08572" y="2741149"/>
            <a:ext cx="3407340" cy="85004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spc="15">
                <a:solidFill>
                  <a:srgbClr val="000000"/>
                </a:solidFill>
                <a:latin typeface="Arial"/>
                <a:cs typeface="Arial"/>
              </a:rPr>
              <a:t>ASSISTÊNCIA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6">
                <a:solidFill>
                  <a:srgbClr val="000000"/>
                </a:solidFill>
                <a:latin typeface="Arial"/>
                <a:cs typeface="Arial"/>
              </a:rPr>
              <a:t>HOSPITALAR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800" spc="24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6">
                <a:solidFill>
                  <a:srgbClr val="000000"/>
                </a:solidFill>
                <a:latin typeface="Arial"/>
                <a:cs typeface="Arial"/>
              </a:rPr>
              <a:t>AMBULATORIAL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1">
                <a:solidFill>
                  <a:srgbClr val="000000"/>
                </a:solidFill>
                <a:latin typeface="Arial"/>
                <a:cs typeface="Arial"/>
              </a:rPr>
              <a:t>(XLI)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dirty="0" sz="800" spc="2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(V</a:t>
            </a:r>
            <a:r>
              <a:rPr dirty="0" sz="800" spc="15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+</a:t>
            </a:r>
            <a:r>
              <a:rPr dirty="0" sz="800" spc="2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XXXIII)</a:t>
            </a:r>
          </a:p>
          <a:p>
            <a:pPr marL="0" marR="0">
              <a:lnSpc>
                <a:spcPts val="921"/>
              </a:lnSpc>
              <a:spcBef>
                <a:spcPts val="493"/>
              </a:spcBef>
              <a:spcAft>
                <a:spcPts val="0"/>
              </a:spcAft>
            </a:pPr>
            <a:r>
              <a:rPr dirty="0" sz="800" spc="14">
                <a:solidFill>
                  <a:srgbClr val="000000"/>
                </a:solidFill>
                <a:latin typeface="Arial"/>
                <a:cs typeface="Arial"/>
              </a:rPr>
              <a:t>VIGILÂNCIA</a:t>
            </a:r>
            <a:r>
              <a:rPr dirty="0" sz="800" spc="1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5">
                <a:solidFill>
                  <a:srgbClr val="000000"/>
                </a:solidFill>
                <a:latin typeface="Arial"/>
                <a:cs typeface="Arial"/>
              </a:rPr>
              <a:t>EPIDEMIOLÓGICA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3">
                <a:solidFill>
                  <a:srgbClr val="000000"/>
                </a:solidFill>
                <a:latin typeface="Arial"/>
                <a:cs typeface="Arial"/>
              </a:rPr>
              <a:t>(XLIV)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dirty="0" sz="800" spc="2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0">
                <a:solidFill>
                  <a:srgbClr val="000000"/>
                </a:solidFill>
                <a:latin typeface="Arial"/>
                <a:cs typeface="Arial"/>
              </a:rPr>
              <a:t>(VIII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+</a:t>
            </a:r>
            <a:r>
              <a:rPr dirty="0" sz="800" spc="2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5">
                <a:solidFill>
                  <a:srgbClr val="000000"/>
                </a:solidFill>
                <a:latin typeface="Arial"/>
                <a:cs typeface="Arial"/>
              </a:rPr>
              <a:t>XXXVI)</a:t>
            </a:r>
          </a:p>
          <a:p>
            <a:pPr marL="0" marR="0">
              <a:lnSpc>
                <a:spcPts val="921"/>
              </a:lnSpc>
              <a:spcBef>
                <a:spcPts val="493"/>
              </a:spcBef>
              <a:spcAft>
                <a:spcPts val="0"/>
              </a:spcAft>
            </a:pPr>
            <a:r>
              <a:rPr dirty="0" sz="800" spc="17">
                <a:solidFill>
                  <a:srgbClr val="000000"/>
                </a:solidFill>
                <a:latin typeface="Arial"/>
                <a:cs typeface="Arial"/>
              </a:rPr>
              <a:t>OUTRAS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7">
                <a:solidFill>
                  <a:srgbClr val="000000"/>
                </a:solidFill>
                <a:latin typeface="Arial"/>
                <a:cs typeface="Arial"/>
              </a:rPr>
              <a:t>SUBFUNÇÕES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3">
                <a:solidFill>
                  <a:srgbClr val="000000"/>
                </a:solidFill>
                <a:latin typeface="Arial"/>
                <a:cs typeface="Arial"/>
              </a:rPr>
              <a:t>(XLVI)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dirty="0" sz="800" spc="2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(X</a:t>
            </a:r>
            <a:r>
              <a:rPr dirty="0" sz="800" spc="15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+</a:t>
            </a:r>
            <a:r>
              <a:rPr dirty="0" sz="800" spc="2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3">
                <a:solidFill>
                  <a:srgbClr val="000000"/>
                </a:solidFill>
                <a:latin typeface="Arial"/>
                <a:cs typeface="Arial"/>
              </a:rPr>
              <a:t>XXXVIII)</a:t>
            </a:r>
          </a:p>
          <a:p>
            <a:pPr marL="0" marR="0">
              <a:lnSpc>
                <a:spcPts val="921"/>
              </a:lnSpc>
              <a:spcBef>
                <a:spcPts val="443"/>
              </a:spcBef>
              <a:spcAft>
                <a:spcPts val="0"/>
              </a:spcAft>
            </a:pP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(-)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4">
                <a:solidFill>
                  <a:srgbClr val="000000"/>
                </a:solidFill>
                <a:latin typeface="Arial"/>
                <a:cs typeface="Arial"/>
              </a:rPr>
              <a:t>Despesas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4">
                <a:solidFill>
                  <a:srgbClr val="000000"/>
                </a:solidFill>
                <a:latin typeface="Arial"/>
                <a:cs typeface="Arial"/>
              </a:rPr>
              <a:t>não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consideradas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para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800" spc="2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0">
                <a:solidFill>
                  <a:srgbClr val="000000"/>
                </a:solidFill>
                <a:latin typeface="Arial"/>
                <a:cs typeface="Arial"/>
              </a:rPr>
              <a:t>dispositivo</a:t>
            </a:r>
            <a:r>
              <a:rPr dirty="0" sz="800" spc="1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legal</a:t>
            </a:r>
          </a:p>
          <a:p>
            <a:pPr marL="0" marR="0">
              <a:lnSpc>
                <a:spcPts val="921"/>
              </a:lnSpc>
              <a:spcBef>
                <a:spcPts val="454"/>
              </a:spcBef>
              <a:spcAft>
                <a:spcPts val="0"/>
              </a:spcAft>
            </a:pPr>
            <a:r>
              <a:rPr dirty="0" sz="800" spc="17" b="1">
                <a:solidFill>
                  <a:srgbClr val="000000"/>
                </a:solidFill>
                <a:latin typeface="Arial"/>
                <a:cs typeface="Arial"/>
              </a:rPr>
              <a:t>TOTAL</a:t>
            </a:r>
            <a:r>
              <a:rPr dirty="0" sz="8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8" b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8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8" b="1">
                <a:solidFill>
                  <a:srgbClr val="000000"/>
                </a:solidFill>
                <a:latin typeface="Arial"/>
                <a:cs typeface="Arial"/>
              </a:rPr>
              <a:t>GASTOS</a:t>
            </a:r>
            <a:r>
              <a:rPr dirty="0" sz="8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8" b="1">
                <a:solidFill>
                  <a:srgbClr val="000000"/>
                </a:solidFill>
                <a:latin typeface="Arial"/>
                <a:cs typeface="Arial"/>
              </a:rPr>
              <a:t>NA</a:t>
            </a:r>
            <a:r>
              <a:rPr dirty="0" sz="8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800" spc="18" b="1">
                <a:solidFill>
                  <a:srgbClr val="000000"/>
                </a:solidFill>
                <a:latin typeface="Arial"/>
                <a:cs typeface="Arial"/>
              </a:rPr>
              <a:t>SAÚDE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933806" y="3087858"/>
            <a:ext cx="356322" cy="1551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7,35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904672" y="3261214"/>
            <a:ext cx="414593" cy="3299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spc="12">
                <a:solidFill>
                  <a:srgbClr val="000000"/>
                </a:solidFill>
                <a:latin typeface="Arial"/>
                <a:cs typeface="Arial"/>
              </a:rPr>
              <a:t>12,60</a:t>
            </a:r>
          </a:p>
          <a:p>
            <a:pPr marL="0" marR="0">
              <a:lnSpc>
                <a:spcPts val="921"/>
              </a:lnSpc>
              <a:spcBef>
                <a:spcPts val="454"/>
              </a:spcBef>
              <a:spcAft>
                <a:spcPts val="0"/>
              </a:spcAft>
            </a:pPr>
            <a:r>
              <a:rPr dirty="0" sz="800" spc="12" b="1">
                <a:solidFill>
                  <a:srgbClr val="000000"/>
                </a:solidFill>
                <a:latin typeface="Arial"/>
                <a:cs typeface="Arial"/>
              </a:rPr>
              <a:t>22,32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79997" y="3817555"/>
            <a:ext cx="7568845" cy="5083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1500" spc="86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4">
                <a:solidFill>
                  <a:srgbClr val="000000"/>
                </a:solidFill>
                <a:latin typeface="Arial"/>
                <a:cs typeface="Arial"/>
              </a:rPr>
              <a:t>Quadro</a:t>
            </a:r>
            <a:r>
              <a:rPr dirty="0" sz="1500" spc="7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4">
                <a:solidFill>
                  <a:srgbClr val="000000"/>
                </a:solidFill>
                <a:latin typeface="Arial"/>
                <a:cs typeface="Arial"/>
              </a:rPr>
              <a:t>acima</a:t>
            </a:r>
            <a:r>
              <a:rPr dirty="0" sz="1500" spc="7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4">
                <a:solidFill>
                  <a:srgbClr val="000000"/>
                </a:solidFill>
                <a:latin typeface="Arial"/>
                <a:cs typeface="Arial"/>
              </a:rPr>
              <a:t>demonstra</a:t>
            </a:r>
            <a:r>
              <a:rPr dirty="0" sz="1500" spc="7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4">
                <a:solidFill>
                  <a:srgbClr val="000000"/>
                </a:solidFill>
                <a:latin typeface="Arial"/>
                <a:cs typeface="Arial"/>
              </a:rPr>
              <a:t>que</a:t>
            </a:r>
            <a:r>
              <a:rPr dirty="0" sz="1500" spc="7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4">
                <a:solidFill>
                  <a:srgbClr val="000000"/>
                </a:solidFill>
                <a:latin typeface="Arial"/>
                <a:cs typeface="Arial"/>
              </a:rPr>
              <a:t>ao</a:t>
            </a:r>
            <a:r>
              <a:rPr dirty="0" sz="1500" spc="7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4">
                <a:solidFill>
                  <a:srgbClr val="000000"/>
                </a:solidFill>
                <a:latin typeface="Arial"/>
                <a:cs typeface="Arial"/>
              </a:rPr>
              <a:t>final</a:t>
            </a:r>
            <a:r>
              <a:rPr dirty="0" sz="1500" spc="7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4">
                <a:solidFill>
                  <a:srgbClr val="000000"/>
                </a:solidFill>
                <a:latin typeface="Arial"/>
                <a:cs typeface="Arial"/>
              </a:rPr>
              <a:t>do</a:t>
            </a:r>
            <a:r>
              <a:rPr dirty="0" sz="1500" spc="7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4">
                <a:solidFill>
                  <a:srgbClr val="000000"/>
                </a:solidFill>
                <a:latin typeface="Arial"/>
                <a:cs typeface="Arial"/>
              </a:rPr>
              <a:t>período</a:t>
            </a:r>
            <a:r>
              <a:rPr dirty="0" sz="1500" spc="7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4">
                <a:solidFill>
                  <a:srgbClr val="000000"/>
                </a:solidFill>
                <a:latin typeface="Arial"/>
                <a:cs typeface="Arial"/>
              </a:rPr>
              <a:t>analisado,</a:t>
            </a:r>
            <a:r>
              <a:rPr dirty="0" sz="1500" spc="7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dirty="0" sz="1500" spc="86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4">
                <a:solidFill>
                  <a:srgbClr val="000000"/>
                </a:solidFill>
                <a:latin typeface="Arial"/>
                <a:cs typeface="Arial"/>
              </a:rPr>
              <a:t>aplicação</a:t>
            </a:r>
            <a:r>
              <a:rPr dirty="0" sz="1500" spc="7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4">
                <a:solidFill>
                  <a:srgbClr val="000000"/>
                </a:solidFill>
                <a:latin typeface="Arial"/>
                <a:cs typeface="Arial"/>
              </a:rPr>
              <a:t>em</a:t>
            </a:r>
            <a:r>
              <a:rPr dirty="0" sz="1500" spc="7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spc="14">
                <a:solidFill>
                  <a:srgbClr val="000000"/>
                </a:solidFill>
                <a:latin typeface="Arial"/>
                <a:cs typeface="Arial"/>
              </a:rPr>
              <a:t>saúde</a:t>
            </a:r>
          </a:p>
          <a:p>
            <a:pPr marL="0" marR="0">
              <a:lnSpc>
                <a:spcPts val="1675"/>
              </a:lnSpc>
              <a:spcBef>
                <a:spcPts val="301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foi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0000"/>
                </a:solidFill>
                <a:latin typeface="Arial"/>
                <a:cs typeface="Arial"/>
              </a:rPr>
              <a:t>22,32%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evidenciando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0000"/>
                </a:solidFill>
                <a:latin typeface="Arial"/>
                <a:cs typeface="Arial"/>
              </a:rPr>
              <a:t>Cumprimento</a:t>
            </a:r>
            <a:r>
              <a:rPr dirty="0" sz="15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do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dispositivo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legal.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772400" cy="5829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61554" y="230654"/>
            <a:ext cx="5805354" cy="4637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LEI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COMPLEMENTAR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101/2000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9997" y="1188687"/>
            <a:ext cx="2490164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Art.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19,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inciso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III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9997" y="1744426"/>
            <a:ext cx="5050572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Art.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20,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inciso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III,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alíneas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"a"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"b"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9997" y="2599581"/>
            <a:ext cx="7568661" cy="19853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spc="29" i="1">
                <a:solidFill>
                  <a:srgbClr val="000000"/>
                </a:solidFill>
                <a:latin typeface="Arial"/>
                <a:cs typeface="Arial"/>
              </a:rPr>
              <a:t>"As</a:t>
            </a:r>
            <a:r>
              <a:rPr dirty="0" sz="2400" spc="18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29" i="1">
                <a:solidFill>
                  <a:srgbClr val="000000"/>
                </a:solidFill>
                <a:latin typeface="Arial"/>
                <a:cs typeface="Arial"/>
              </a:rPr>
              <a:t>despesas</a:t>
            </a:r>
            <a:r>
              <a:rPr dirty="0" sz="2400" spc="18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29" i="1">
                <a:solidFill>
                  <a:srgbClr val="000000"/>
                </a:solidFill>
                <a:latin typeface="Arial"/>
                <a:cs typeface="Arial"/>
              </a:rPr>
              <a:t>com</a:t>
            </a:r>
            <a:r>
              <a:rPr dirty="0" sz="2400" spc="18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29" i="1">
                <a:solidFill>
                  <a:srgbClr val="000000"/>
                </a:solidFill>
                <a:latin typeface="Arial"/>
                <a:cs typeface="Arial"/>
              </a:rPr>
              <a:t>pessoal,</a:t>
            </a:r>
            <a:r>
              <a:rPr dirty="0" sz="2400" spc="18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29" i="1">
                <a:solidFill>
                  <a:srgbClr val="000000"/>
                </a:solidFill>
                <a:latin typeface="Arial"/>
                <a:cs typeface="Arial"/>
              </a:rPr>
              <a:t>não</a:t>
            </a:r>
            <a:r>
              <a:rPr dirty="0" sz="2400" spc="18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29" i="1">
                <a:solidFill>
                  <a:srgbClr val="000000"/>
                </a:solidFill>
                <a:latin typeface="Arial"/>
                <a:cs typeface="Arial"/>
              </a:rPr>
              <a:t>poderão</a:t>
            </a:r>
            <a:r>
              <a:rPr dirty="0" sz="2400" spc="18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29" i="1">
                <a:solidFill>
                  <a:srgbClr val="000000"/>
                </a:solidFill>
                <a:latin typeface="Arial"/>
                <a:cs typeface="Arial"/>
              </a:rPr>
              <a:t>ultrapassar</a:t>
            </a:r>
          </a:p>
          <a:p>
            <a:pPr marL="0" marR="0">
              <a:lnSpc>
                <a:spcPts val="2681"/>
              </a:lnSpc>
              <a:spcBef>
                <a:spcPts val="431"/>
              </a:spcBef>
              <a:spcAft>
                <a:spcPts val="0"/>
              </a:spcAft>
            </a:pPr>
            <a:r>
              <a:rPr dirty="0" sz="2400" spc="12" i="1">
                <a:solidFill>
                  <a:srgbClr val="000000"/>
                </a:solidFill>
                <a:latin typeface="Arial"/>
                <a:cs typeface="Arial"/>
              </a:rPr>
              <a:t>os</a:t>
            </a:r>
            <a:r>
              <a:rPr dirty="0" sz="2400" spc="5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2" i="1">
                <a:solidFill>
                  <a:srgbClr val="000000"/>
                </a:solidFill>
                <a:latin typeface="Arial"/>
                <a:cs typeface="Arial"/>
              </a:rPr>
              <a:t>índices</a:t>
            </a:r>
            <a:r>
              <a:rPr dirty="0" sz="2400" spc="5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2" i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2400" spc="5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2" i="1">
                <a:solidFill>
                  <a:srgbClr val="000000"/>
                </a:solidFill>
                <a:latin typeface="Arial"/>
                <a:cs typeface="Arial"/>
              </a:rPr>
              <a:t>6%</a:t>
            </a:r>
            <a:r>
              <a:rPr dirty="0" sz="2400" spc="5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2" i="1">
                <a:solidFill>
                  <a:srgbClr val="000000"/>
                </a:solidFill>
                <a:latin typeface="Arial"/>
                <a:cs typeface="Arial"/>
              </a:rPr>
              <a:t>para</a:t>
            </a:r>
            <a:r>
              <a:rPr dirty="0" sz="2400" spc="5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2400" spc="65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2" i="1">
                <a:solidFill>
                  <a:srgbClr val="000000"/>
                </a:solidFill>
                <a:latin typeface="Arial"/>
                <a:cs typeface="Arial"/>
              </a:rPr>
              <a:t>poder</a:t>
            </a:r>
            <a:r>
              <a:rPr dirty="0" sz="2400" spc="5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2" i="1">
                <a:solidFill>
                  <a:srgbClr val="000000"/>
                </a:solidFill>
                <a:latin typeface="Arial"/>
                <a:cs typeface="Arial"/>
              </a:rPr>
              <a:t>legislativo,</a:t>
            </a:r>
            <a:r>
              <a:rPr dirty="0" sz="2400" spc="5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2" i="1">
                <a:solidFill>
                  <a:srgbClr val="000000"/>
                </a:solidFill>
                <a:latin typeface="Arial"/>
                <a:cs typeface="Arial"/>
              </a:rPr>
              <a:t>54%</a:t>
            </a:r>
            <a:r>
              <a:rPr dirty="0" sz="2400" spc="5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2" i="1">
                <a:solidFill>
                  <a:srgbClr val="000000"/>
                </a:solidFill>
                <a:latin typeface="Arial"/>
                <a:cs typeface="Arial"/>
              </a:rPr>
              <a:t>para</a:t>
            </a:r>
            <a:r>
              <a:rPr dirty="0" sz="2400" spc="5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o</a:t>
            </a:r>
          </a:p>
          <a:p>
            <a:pPr marL="0" marR="0">
              <a:lnSpc>
                <a:spcPts val="2681"/>
              </a:lnSpc>
              <a:spcBef>
                <a:spcPts val="481"/>
              </a:spcBef>
              <a:spcAft>
                <a:spcPts val="0"/>
              </a:spcAft>
            </a:pPr>
            <a:r>
              <a:rPr dirty="0" sz="2400" spc="114" i="1">
                <a:solidFill>
                  <a:srgbClr val="000000"/>
                </a:solidFill>
                <a:latin typeface="Arial"/>
                <a:cs typeface="Arial"/>
              </a:rPr>
              <a:t>poder</a:t>
            </a:r>
            <a:r>
              <a:rPr dirty="0" sz="2400" spc="59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14" i="1">
                <a:solidFill>
                  <a:srgbClr val="000000"/>
                </a:solidFill>
                <a:latin typeface="Arial"/>
                <a:cs typeface="Arial"/>
              </a:rPr>
              <a:t>executivo</a:t>
            </a:r>
            <a:r>
              <a:rPr dirty="0" sz="2400" spc="59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2400" spc="707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14" i="1">
                <a:solidFill>
                  <a:srgbClr val="000000"/>
                </a:solidFill>
                <a:latin typeface="Arial"/>
                <a:cs typeface="Arial"/>
              </a:rPr>
              <a:t>60%</a:t>
            </a:r>
            <a:r>
              <a:rPr dirty="0" sz="2400" spc="59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14" i="1">
                <a:solidFill>
                  <a:srgbClr val="000000"/>
                </a:solidFill>
                <a:latin typeface="Arial"/>
                <a:cs typeface="Arial"/>
              </a:rPr>
              <a:t>para</a:t>
            </a:r>
            <a:r>
              <a:rPr dirty="0" sz="2400" spc="59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dirty="0" sz="2400" spc="707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14" i="1">
                <a:solidFill>
                  <a:srgbClr val="000000"/>
                </a:solidFill>
                <a:latin typeface="Arial"/>
                <a:cs typeface="Arial"/>
              </a:rPr>
              <a:t>esfera</a:t>
            </a:r>
            <a:r>
              <a:rPr dirty="0" sz="2400" spc="59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14" i="1">
                <a:solidFill>
                  <a:srgbClr val="000000"/>
                </a:solidFill>
                <a:latin typeface="Arial"/>
                <a:cs typeface="Arial"/>
              </a:rPr>
              <a:t>municipal</a:t>
            </a:r>
          </a:p>
          <a:p>
            <a:pPr marL="0" marR="0">
              <a:lnSpc>
                <a:spcPts val="2681"/>
              </a:lnSpc>
              <a:spcBef>
                <a:spcPts val="481"/>
              </a:spcBef>
              <a:spcAft>
                <a:spcPts val="0"/>
              </a:spcAft>
            </a:pPr>
            <a:r>
              <a:rPr dirty="0" sz="2400" spc="33" i="1">
                <a:solidFill>
                  <a:srgbClr val="000000"/>
                </a:solidFill>
                <a:latin typeface="Arial"/>
                <a:cs typeface="Arial"/>
              </a:rPr>
              <a:t>consolidada,</a:t>
            </a:r>
            <a:r>
              <a:rPr dirty="0" sz="2400" spc="20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3" i="1">
                <a:solidFill>
                  <a:srgbClr val="000000"/>
                </a:solidFill>
                <a:latin typeface="Arial"/>
                <a:cs typeface="Arial"/>
              </a:rPr>
              <a:t>sobe</a:t>
            </a:r>
            <a:r>
              <a:rPr dirty="0" sz="2400" spc="20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2400" spc="23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3" i="1">
                <a:solidFill>
                  <a:srgbClr val="000000"/>
                </a:solidFill>
                <a:latin typeface="Arial"/>
                <a:cs typeface="Arial"/>
              </a:rPr>
              <a:t>valor</a:t>
            </a:r>
            <a:r>
              <a:rPr dirty="0" sz="2400" spc="20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3" i="1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dirty="0" sz="2400" spc="20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3" i="1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2400" spc="19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3" i="1">
                <a:solidFill>
                  <a:srgbClr val="000000"/>
                </a:solidFill>
                <a:latin typeface="Arial"/>
                <a:cs typeface="Arial"/>
              </a:rPr>
              <a:t>corrente</a:t>
            </a:r>
            <a:r>
              <a:rPr dirty="0" sz="2400" spc="19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33" i="1">
                <a:solidFill>
                  <a:srgbClr val="000000"/>
                </a:solidFill>
                <a:latin typeface="Arial"/>
                <a:cs typeface="Arial"/>
              </a:rPr>
              <a:t>liquida</a:t>
            </a:r>
          </a:p>
          <a:p>
            <a:pPr marL="0" marR="0">
              <a:lnSpc>
                <a:spcPts val="2681"/>
              </a:lnSpc>
              <a:spcBef>
                <a:spcPts val="431"/>
              </a:spcBef>
              <a:spcAft>
                <a:spcPts val="0"/>
              </a:spcAft>
            </a:pP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dos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últimos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12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meses.".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772400" cy="5829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7047" y="219982"/>
            <a:ext cx="7214313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QUADRO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DAS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DESPESAS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COM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PESSOAL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(STN)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43657" y="619247"/>
            <a:ext cx="2241094" cy="2651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Arial"/>
                <a:cs typeface="Arial"/>
              </a:rPr>
              <a:t>(PODER</a:t>
            </a:r>
            <a:r>
              <a:rPr dirty="0" sz="16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000000"/>
                </a:solidFill>
                <a:latin typeface="Arial"/>
                <a:cs typeface="Arial"/>
              </a:rPr>
              <a:t>EXECUTIVO)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96946" y="1337261"/>
            <a:ext cx="2134541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2º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Quadrimestre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2023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943779" y="2352049"/>
            <a:ext cx="1744091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REALIZADA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51114" y="2467301"/>
            <a:ext cx="922957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RECEITAS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086744" y="2582554"/>
            <a:ext cx="347216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R$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968007" y="2582554"/>
            <a:ext cx="287908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%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89522" y="2810925"/>
            <a:ext cx="2295145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Corrente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Líquida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(RCL)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696904" y="2810925"/>
            <a:ext cx="2020684" cy="6715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52.350.414,30</a:t>
            </a:r>
          </a:p>
          <a:p>
            <a:pPr marL="217157" marR="0">
              <a:lnSpc>
                <a:spcPts val="1340"/>
              </a:lnSpc>
              <a:spcBef>
                <a:spcPts val="541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DESPESA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REALIZADA</a:t>
            </a:r>
          </a:p>
          <a:p>
            <a:pPr marL="389839" marR="0">
              <a:lnSpc>
                <a:spcPts val="1340"/>
              </a:lnSpc>
              <a:spcBef>
                <a:spcPts val="474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R$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802729" y="2810925"/>
            <a:ext cx="618529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100,00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89522" y="3158816"/>
            <a:ext cx="2998521" cy="5519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47572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DESPESAS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COM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PESSOAL</a:t>
            </a:r>
          </a:p>
          <a:p>
            <a:pPr marL="0" marR="0">
              <a:lnSpc>
                <a:spcPts val="1340"/>
              </a:lnSpc>
              <a:spcBef>
                <a:spcPts val="136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Despesa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Total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com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Pessoal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968007" y="3274069"/>
            <a:ext cx="287908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%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696904" y="3502440"/>
            <a:ext cx="1127001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23.464.017,06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845097" y="3502440"/>
            <a:ext cx="533772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44,82</a:t>
            </a: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772400" cy="5829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7047" y="219982"/>
            <a:ext cx="7214313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QUADRO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DAS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DESPESAS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COM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PESSOAL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(STN)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53334" y="619247"/>
            <a:ext cx="2421739" cy="2651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Arial"/>
                <a:cs typeface="Arial"/>
              </a:rPr>
              <a:t>(PODER</a:t>
            </a:r>
            <a:r>
              <a:rPr dirty="0" sz="16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000000"/>
                </a:solidFill>
                <a:latin typeface="Arial"/>
                <a:cs typeface="Arial"/>
              </a:rPr>
              <a:t>LEGISLATIVO)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96946" y="1337261"/>
            <a:ext cx="2134541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2º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Quadrimestre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2023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943779" y="2352049"/>
            <a:ext cx="1744091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REALIZADA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51114" y="2467301"/>
            <a:ext cx="922957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RECEITAS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086744" y="2582554"/>
            <a:ext cx="347216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R$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968007" y="2582554"/>
            <a:ext cx="287908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%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89522" y="2810925"/>
            <a:ext cx="2295145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Corrente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Líquida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(RCL)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696904" y="2810925"/>
            <a:ext cx="2020684" cy="6715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52.350.414,30</a:t>
            </a:r>
          </a:p>
          <a:p>
            <a:pPr marL="217157" marR="0">
              <a:lnSpc>
                <a:spcPts val="1340"/>
              </a:lnSpc>
              <a:spcBef>
                <a:spcPts val="541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DESPESA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REALIZADA</a:t>
            </a:r>
          </a:p>
          <a:p>
            <a:pPr marL="389839" marR="0">
              <a:lnSpc>
                <a:spcPts val="1340"/>
              </a:lnSpc>
              <a:spcBef>
                <a:spcPts val="474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R$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802729" y="2810925"/>
            <a:ext cx="618529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100,00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89522" y="3158816"/>
            <a:ext cx="2998521" cy="5519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47572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DESPESAS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COM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PESSOAL</a:t>
            </a:r>
          </a:p>
          <a:p>
            <a:pPr marL="0" marR="0">
              <a:lnSpc>
                <a:spcPts val="1340"/>
              </a:lnSpc>
              <a:spcBef>
                <a:spcPts val="136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Despesa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Total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com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Pessoal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968007" y="3274069"/>
            <a:ext cx="287908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%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739271" y="3502440"/>
            <a:ext cx="1042243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1.204.077,38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887464" y="3502440"/>
            <a:ext cx="449014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2,31</a:t>
            </a: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772400" cy="5829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7047" y="219982"/>
            <a:ext cx="7214313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QUADRO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DAS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DESPESAS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COM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PESSOAL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(STN)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58337" y="619247"/>
            <a:ext cx="1811734" cy="2651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Arial"/>
                <a:cs typeface="Arial"/>
              </a:rPr>
              <a:t>(CONSOLIDADO)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96946" y="1337261"/>
            <a:ext cx="2134541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2º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Quadrimestre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2023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943779" y="2352049"/>
            <a:ext cx="1744091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REALIZADA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51114" y="2467301"/>
            <a:ext cx="922957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RECEITAS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086744" y="2582554"/>
            <a:ext cx="347216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R$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968007" y="2582554"/>
            <a:ext cx="287908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%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89522" y="2810925"/>
            <a:ext cx="2295145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Corrente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Líquida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(RCL)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696904" y="2810925"/>
            <a:ext cx="2020684" cy="6715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52.350.414,30</a:t>
            </a:r>
          </a:p>
          <a:p>
            <a:pPr marL="217157" marR="0">
              <a:lnSpc>
                <a:spcPts val="1340"/>
              </a:lnSpc>
              <a:spcBef>
                <a:spcPts val="541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DESPESA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REALIZADA</a:t>
            </a:r>
          </a:p>
          <a:p>
            <a:pPr marL="389839" marR="0">
              <a:lnSpc>
                <a:spcPts val="1340"/>
              </a:lnSpc>
              <a:spcBef>
                <a:spcPts val="474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R$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802729" y="2810925"/>
            <a:ext cx="618529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100,00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89522" y="3158816"/>
            <a:ext cx="2998521" cy="5519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47572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DESPESAS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COM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PESSOAL</a:t>
            </a:r>
          </a:p>
          <a:p>
            <a:pPr marL="0" marR="0">
              <a:lnSpc>
                <a:spcPts val="1340"/>
              </a:lnSpc>
              <a:spcBef>
                <a:spcPts val="136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Despesa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Total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com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Pessoal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968007" y="3274069"/>
            <a:ext cx="287908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%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696904" y="3502440"/>
            <a:ext cx="1127001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24.668.094,44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845097" y="3502440"/>
            <a:ext cx="533772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47,13</a:t>
            </a:r>
          </a:p>
        </p:txBody>
      </p:sp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587" y="0"/>
            <a:ext cx="7770812" cy="5829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41268" y="1504636"/>
            <a:ext cx="1245874" cy="7475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585"/>
              </a:lnSpc>
              <a:spcBef>
                <a:spcPts val="0"/>
              </a:spcBef>
              <a:spcAft>
                <a:spcPts val="0"/>
              </a:spcAft>
            </a:pPr>
            <a:r>
              <a:rPr dirty="0" sz="5000" b="1">
                <a:solidFill>
                  <a:srgbClr val="000000"/>
                </a:solidFill>
                <a:latin typeface="Arial"/>
                <a:cs typeface="Arial"/>
              </a:rPr>
              <a:t>FIM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37576" y="2810807"/>
            <a:ext cx="5053352" cy="14832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139"/>
              </a:lnSpc>
              <a:spcBef>
                <a:spcPts val="0"/>
              </a:spcBef>
              <a:spcAft>
                <a:spcPts val="0"/>
              </a:spcAft>
            </a:pPr>
            <a:r>
              <a:rPr dirty="0" sz="4600" b="1">
                <a:solidFill>
                  <a:srgbClr val="000000"/>
                </a:solidFill>
                <a:latin typeface="Arial"/>
                <a:cs typeface="Arial"/>
              </a:rPr>
              <a:t>OBRIGADA</a:t>
            </a:r>
            <a:r>
              <a:rPr dirty="0" sz="46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4600" b="1">
                <a:solidFill>
                  <a:srgbClr val="000000"/>
                </a:solidFill>
                <a:latin typeface="Arial"/>
                <a:cs typeface="Arial"/>
              </a:rPr>
              <a:t>PELA</a:t>
            </a:r>
          </a:p>
          <a:p>
            <a:pPr marL="730250" marR="0">
              <a:lnSpc>
                <a:spcPts val="5139"/>
              </a:lnSpc>
              <a:spcBef>
                <a:spcPts val="1151"/>
              </a:spcBef>
              <a:spcAft>
                <a:spcPts val="0"/>
              </a:spcAft>
            </a:pPr>
            <a:r>
              <a:rPr dirty="0" sz="4600" b="1">
                <a:solidFill>
                  <a:srgbClr val="000000"/>
                </a:solidFill>
                <a:latin typeface="Arial"/>
                <a:cs typeface="Arial"/>
              </a:rPr>
              <a:t>PRESENÇA!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772400" cy="5829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1868" y="230654"/>
            <a:ext cx="6884607" cy="4637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LEI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COMPLEMENTAR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101/2000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LRF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9997" y="1188687"/>
            <a:ext cx="1747185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Art.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9º,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0000"/>
                </a:solidFill>
                <a:latin typeface="Arial"/>
                <a:cs typeface="Arial"/>
              </a:rPr>
              <a:t>4º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9997" y="2031522"/>
            <a:ext cx="7568736" cy="24265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spc="95" i="1">
                <a:solidFill>
                  <a:srgbClr val="000000"/>
                </a:solidFill>
                <a:latin typeface="Arial"/>
                <a:cs typeface="Arial"/>
              </a:rPr>
              <a:t>"§</a:t>
            </a:r>
            <a:r>
              <a:rPr dirty="0" sz="2400" spc="388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95" i="1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dirty="0" sz="1950" baseline="50000" u="sng" i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1950" baseline="50000" spc="62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96" i="1">
                <a:solidFill>
                  <a:srgbClr val="000000"/>
                </a:solidFill>
                <a:latin typeface="Arial"/>
                <a:cs typeface="Arial"/>
              </a:rPr>
              <a:t>Até</a:t>
            </a:r>
            <a:r>
              <a:rPr dirty="0" sz="2400" spc="388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2400" spc="48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95" i="1">
                <a:solidFill>
                  <a:srgbClr val="000000"/>
                </a:solidFill>
                <a:latin typeface="Arial"/>
                <a:cs typeface="Arial"/>
              </a:rPr>
              <a:t>final</a:t>
            </a:r>
            <a:r>
              <a:rPr dirty="0" sz="2400" spc="388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95" i="1">
                <a:solidFill>
                  <a:srgbClr val="000000"/>
                </a:solidFill>
                <a:latin typeface="Arial"/>
                <a:cs typeface="Arial"/>
              </a:rPr>
              <a:t>dos</a:t>
            </a:r>
            <a:r>
              <a:rPr dirty="0" sz="2400" spc="38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95" i="1">
                <a:solidFill>
                  <a:srgbClr val="000000"/>
                </a:solidFill>
                <a:latin typeface="Arial"/>
                <a:cs typeface="Arial"/>
              </a:rPr>
              <a:t>meses</a:t>
            </a:r>
            <a:r>
              <a:rPr dirty="0" sz="2400" spc="38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95" i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2400" spc="38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95" i="1">
                <a:solidFill>
                  <a:srgbClr val="000000"/>
                </a:solidFill>
                <a:latin typeface="Arial"/>
                <a:cs typeface="Arial"/>
              </a:rPr>
              <a:t>maio,</a:t>
            </a:r>
            <a:r>
              <a:rPr dirty="0" sz="2400" spc="38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95" i="1">
                <a:solidFill>
                  <a:srgbClr val="000000"/>
                </a:solidFill>
                <a:latin typeface="Arial"/>
                <a:cs typeface="Arial"/>
              </a:rPr>
              <a:t>setembro</a:t>
            </a:r>
            <a:r>
              <a:rPr dirty="0" sz="2400" spc="388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e</a:t>
            </a:r>
          </a:p>
          <a:p>
            <a:pPr marL="0" marR="0">
              <a:lnSpc>
                <a:spcPts val="2681"/>
              </a:lnSpc>
              <a:spcBef>
                <a:spcPts val="431"/>
              </a:spcBef>
              <a:spcAft>
                <a:spcPts val="0"/>
              </a:spcAft>
            </a:pPr>
            <a:r>
              <a:rPr dirty="0" sz="2400" spc="12" i="1">
                <a:solidFill>
                  <a:srgbClr val="000000"/>
                </a:solidFill>
                <a:latin typeface="Arial"/>
                <a:cs typeface="Arial"/>
              </a:rPr>
              <a:t>fevereiro,</a:t>
            </a:r>
            <a:r>
              <a:rPr dirty="0" sz="2400" spc="7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2400" spc="8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2" i="1">
                <a:solidFill>
                  <a:srgbClr val="000000"/>
                </a:solidFill>
                <a:latin typeface="Arial"/>
                <a:cs typeface="Arial"/>
              </a:rPr>
              <a:t>Poder</a:t>
            </a:r>
            <a:r>
              <a:rPr dirty="0" sz="2400" spc="7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2" i="1">
                <a:solidFill>
                  <a:srgbClr val="000000"/>
                </a:solidFill>
                <a:latin typeface="Arial"/>
                <a:cs typeface="Arial"/>
              </a:rPr>
              <a:t>Executivo</a:t>
            </a:r>
            <a:r>
              <a:rPr dirty="0" sz="2400" spc="71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2" i="1">
                <a:solidFill>
                  <a:srgbClr val="000000"/>
                </a:solidFill>
                <a:latin typeface="Arial"/>
                <a:cs typeface="Arial"/>
              </a:rPr>
              <a:t>demonstrará</a:t>
            </a:r>
            <a:r>
              <a:rPr dirty="0" sz="2400" spc="71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2400" spc="8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2" i="1">
                <a:solidFill>
                  <a:srgbClr val="000000"/>
                </a:solidFill>
                <a:latin typeface="Arial"/>
                <a:cs typeface="Arial"/>
              </a:rPr>
              <a:t>avaliará</a:t>
            </a:r>
            <a:r>
              <a:rPr dirty="0" sz="2400" spc="7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o</a:t>
            </a:r>
          </a:p>
          <a:p>
            <a:pPr marL="0" marR="0">
              <a:lnSpc>
                <a:spcPts val="2681"/>
              </a:lnSpc>
              <a:spcBef>
                <a:spcPts val="481"/>
              </a:spcBef>
              <a:spcAft>
                <a:spcPts val="0"/>
              </a:spcAft>
            </a:pPr>
            <a:r>
              <a:rPr dirty="0" sz="2400" spc="11" i="1">
                <a:solidFill>
                  <a:srgbClr val="000000"/>
                </a:solidFill>
                <a:latin typeface="Arial"/>
                <a:cs typeface="Arial"/>
              </a:rPr>
              <a:t>cumprimento</a:t>
            </a:r>
            <a:r>
              <a:rPr dirty="0" sz="2400" spc="71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1" i="1">
                <a:solidFill>
                  <a:srgbClr val="000000"/>
                </a:solidFill>
                <a:latin typeface="Arial"/>
                <a:cs typeface="Arial"/>
              </a:rPr>
              <a:t>das</a:t>
            </a:r>
            <a:r>
              <a:rPr dirty="0" sz="2400" spc="7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1" i="1">
                <a:solidFill>
                  <a:srgbClr val="000000"/>
                </a:solidFill>
                <a:latin typeface="Arial"/>
                <a:cs typeface="Arial"/>
              </a:rPr>
              <a:t>metas</a:t>
            </a:r>
            <a:r>
              <a:rPr dirty="0" sz="2400" spc="7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1" i="1">
                <a:solidFill>
                  <a:srgbClr val="000000"/>
                </a:solidFill>
                <a:latin typeface="Arial"/>
                <a:cs typeface="Arial"/>
              </a:rPr>
              <a:t>fiscais</a:t>
            </a:r>
            <a:r>
              <a:rPr dirty="0" sz="2400" spc="7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1" i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2400" spc="7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1" i="1">
                <a:solidFill>
                  <a:srgbClr val="000000"/>
                </a:solidFill>
                <a:latin typeface="Arial"/>
                <a:cs typeface="Arial"/>
              </a:rPr>
              <a:t>cada</a:t>
            </a:r>
            <a:r>
              <a:rPr dirty="0" sz="2400" spc="7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1" i="1">
                <a:solidFill>
                  <a:srgbClr val="000000"/>
                </a:solidFill>
                <a:latin typeface="Arial"/>
                <a:cs typeface="Arial"/>
              </a:rPr>
              <a:t>quadrimestre,</a:t>
            </a:r>
          </a:p>
          <a:p>
            <a:pPr marL="0" marR="0">
              <a:lnSpc>
                <a:spcPts val="2681"/>
              </a:lnSpc>
              <a:spcBef>
                <a:spcPts val="384"/>
              </a:spcBef>
              <a:spcAft>
                <a:spcPts val="0"/>
              </a:spcAft>
            </a:pPr>
            <a:r>
              <a:rPr dirty="0" sz="2400" spc="17" i="1">
                <a:solidFill>
                  <a:srgbClr val="000000"/>
                </a:solidFill>
                <a:latin typeface="Arial"/>
                <a:cs typeface="Arial"/>
              </a:rPr>
              <a:t>em</a:t>
            </a:r>
            <a:r>
              <a:rPr dirty="0" sz="2400" spc="85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7" i="1">
                <a:solidFill>
                  <a:srgbClr val="000000"/>
                </a:solidFill>
                <a:latin typeface="Arial"/>
                <a:cs typeface="Arial"/>
              </a:rPr>
              <a:t>audiência</a:t>
            </a:r>
            <a:r>
              <a:rPr dirty="0" sz="2400" spc="85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7" i="1">
                <a:solidFill>
                  <a:srgbClr val="000000"/>
                </a:solidFill>
                <a:latin typeface="Arial"/>
                <a:cs typeface="Arial"/>
              </a:rPr>
              <a:t>pública</a:t>
            </a:r>
            <a:r>
              <a:rPr dirty="0" sz="2400" spc="85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7" i="1">
                <a:solidFill>
                  <a:srgbClr val="000000"/>
                </a:solidFill>
                <a:latin typeface="Arial"/>
                <a:cs typeface="Arial"/>
              </a:rPr>
              <a:t>na</a:t>
            </a:r>
            <a:r>
              <a:rPr dirty="0" sz="2400" spc="85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7" i="1">
                <a:solidFill>
                  <a:srgbClr val="000000"/>
                </a:solidFill>
                <a:latin typeface="Arial"/>
                <a:cs typeface="Arial"/>
              </a:rPr>
              <a:t>comissão</a:t>
            </a:r>
            <a:r>
              <a:rPr dirty="0" sz="2400" spc="85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7" i="1">
                <a:solidFill>
                  <a:srgbClr val="000000"/>
                </a:solidFill>
                <a:latin typeface="Arial"/>
                <a:cs typeface="Arial"/>
              </a:rPr>
              <a:t>referida</a:t>
            </a:r>
            <a:r>
              <a:rPr dirty="0" sz="2400" spc="85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7" i="1">
                <a:solidFill>
                  <a:srgbClr val="000000"/>
                </a:solidFill>
                <a:latin typeface="Arial"/>
                <a:cs typeface="Arial"/>
              </a:rPr>
              <a:t>no</a:t>
            </a:r>
            <a:r>
              <a:rPr dirty="0" sz="2400" spc="85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dirty="0" sz="2400" spc="10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9" i="1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dirty="0" sz="1950" baseline="50000" u="sng" i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1950" baseline="50000" spc="238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17" i="1">
                <a:solidFill>
                  <a:srgbClr val="000000"/>
                </a:solidFill>
                <a:latin typeface="Arial"/>
                <a:cs typeface="Arial"/>
              </a:rPr>
              <a:t>do</a:t>
            </a:r>
          </a:p>
          <a:p>
            <a:pPr marL="0" marR="0">
              <a:lnSpc>
                <a:spcPts val="2681"/>
              </a:lnSpc>
              <a:spcBef>
                <a:spcPts val="431"/>
              </a:spcBef>
              <a:spcAft>
                <a:spcPts val="0"/>
              </a:spcAft>
            </a:pPr>
            <a:r>
              <a:rPr dirty="0" sz="2400" spc="60" i="1">
                <a:solidFill>
                  <a:srgbClr val="000000"/>
                </a:solidFill>
                <a:latin typeface="Arial"/>
                <a:cs typeface="Arial"/>
              </a:rPr>
              <a:t>art.</a:t>
            </a:r>
            <a:r>
              <a:rPr dirty="0" sz="2400" spc="33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58" i="1">
                <a:solidFill>
                  <a:srgbClr val="000000"/>
                </a:solidFill>
                <a:latin typeface="Arial"/>
                <a:cs typeface="Arial"/>
              </a:rPr>
              <a:t>166</a:t>
            </a:r>
            <a:r>
              <a:rPr dirty="0" sz="2400" spc="33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58" i="1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dirty="0" sz="2400" spc="33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58" i="1">
                <a:solidFill>
                  <a:srgbClr val="000000"/>
                </a:solidFill>
                <a:latin typeface="Arial"/>
                <a:cs typeface="Arial"/>
              </a:rPr>
              <a:t>Constituição</a:t>
            </a:r>
            <a:r>
              <a:rPr dirty="0" sz="2400" spc="33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58" i="1">
                <a:solidFill>
                  <a:srgbClr val="000000"/>
                </a:solidFill>
                <a:latin typeface="Arial"/>
                <a:cs typeface="Arial"/>
              </a:rPr>
              <a:t>ou</a:t>
            </a:r>
            <a:r>
              <a:rPr dirty="0" sz="2400" spc="33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58" i="1">
                <a:solidFill>
                  <a:srgbClr val="000000"/>
                </a:solidFill>
                <a:latin typeface="Arial"/>
                <a:cs typeface="Arial"/>
              </a:rPr>
              <a:t>equivalente</a:t>
            </a:r>
            <a:r>
              <a:rPr dirty="0" sz="2400" spc="33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58" i="1">
                <a:solidFill>
                  <a:srgbClr val="000000"/>
                </a:solidFill>
                <a:latin typeface="Arial"/>
                <a:cs typeface="Arial"/>
              </a:rPr>
              <a:t>nas</a:t>
            </a:r>
            <a:r>
              <a:rPr dirty="0" sz="2400" spc="33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58" i="1">
                <a:solidFill>
                  <a:srgbClr val="000000"/>
                </a:solidFill>
                <a:latin typeface="Arial"/>
                <a:cs typeface="Arial"/>
              </a:rPr>
              <a:t>Casas</a:t>
            </a:r>
          </a:p>
          <a:p>
            <a:pPr marL="0" marR="0">
              <a:lnSpc>
                <a:spcPts val="2681"/>
              </a:lnSpc>
              <a:spcBef>
                <a:spcPts val="481"/>
              </a:spcBef>
              <a:spcAft>
                <a:spcPts val="0"/>
              </a:spcAft>
            </a:pP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Legislativas</a:t>
            </a:r>
            <a:r>
              <a:rPr dirty="0" sz="2400" spc="201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estaduais</a:t>
            </a:r>
            <a:r>
              <a:rPr dirty="0" sz="2400" spc="201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2400" spc="20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000000"/>
                </a:solidFill>
                <a:latin typeface="Arial"/>
                <a:cs typeface="Arial"/>
              </a:rPr>
              <a:t>municipais.".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772400" cy="5829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3324" y="227093"/>
            <a:ext cx="7461817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 u="sng">
                <a:solidFill>
                  <a:srgbClr val="000000"/>
                </a:solidFill>
                <a:latin typeface="Arial"/>
                <a:cs typeface="Arial"/>
              </a:rPr>
              <a:t>EXECUÇÃO</a:t>
            </a:r>
            <a:r>
              <a:rPr dirty="0" sz="28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800" b="1" u="sng">
                <a:solidFill>
                  <a:srgbClr val="000000"/>
                </a:solidFill>
                <a:latin typeface="Arial"/>
                <a:cs typeface="Arial"/>
              </a:rPr>
              <a:t>ORÇAMENTÁRIA</a:t>
            </a:r>
            <a:r>
              <a:rPr dirty="0" sz="28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800" b="1" u="sng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dirty="0" sz="28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800" b="1" u="sng">
                <a:solidFill>
                  <a:srgbClr val="000000"/>
                </a:solidFill>
                <a:latin typeface="Arial"/>
                <a:cs typeface="Arial"/>
              </a:rPr>
              <a:t>RECEITA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895405" y="1145756"/>
            <a:ext cx="2671441" cy="3593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12013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RECEITAS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REALIZADAS</a:t>
            </a:r>
          </a:p>
          <a:p>
            <a:pPr marL="0" marR="0">
              <a:lnSpc>
                <a:spcPts val="1049"/>
              </a:lnSpc>
              <a:spcBef>
                <a:spcPts val="48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NO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PERÍODO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(b)</a:t>
            </a:r>
            <a:r>
              <a:rPr dirty="0" sz="950" spc="3232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ATÉ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950" spc="-11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PERÍODO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(c)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178683" y="1168133"/>
            <a:ext cx="1571125" cy="314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PREVISÃO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ATUALIZADA</a:t>
            </a:r>
          </a:p>
          <a:p>
            <a:pPr marL="636409" marR="0">
              <a:lnSpc>
                <a:spcPts val="1049"/>
              </a:lnSpc>
              <a:spcBef>
                <a:spcPts val="127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(a)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64234" y="1239724"/>
            <a:ext cx="755746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RECEITAS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88950" y="1503731"/>
            <a:ext cx="3076702" cy="4561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6347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RECEITAS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CORRENTES</a:t>
            </a:r>
          </a:p>
          <a:p>
            <a:pPr marL="132694" marR="0">
              <a:lnSpc>
                <a:spcPts val="1049"/>
              </a:lnSpc>
              <a:spcBef>
                <a:spcPts val="114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IMPOSTOS,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TAXAS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950" spc="-1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CONTRIBUIÇÕES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MELH</a:t>
            </a:r>
          </a:p>
          <a:p>
            <a:pPr marL="0" marR="0">
              <a:lnSpc>
                <a:spcPts val="1049"/>
              </a:lnSpc>
              <a:spcBef>
                <a:spcPts val="7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ORIA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61282" y="1503731"/>
            <a:ext cx="915512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50.418.787,87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42686" y="1503731"/>
            <a:ext cx="915512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19.438.337,47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824103" y="1503731"/>
            <a:ext cx="915512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36.824.941,88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927627" y="1716837"/>
            <a:ext cx="849147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6.748.710,20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409031" y="1716837"/>
            <a:ext cx="849147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2.612.929,08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890448" y="1716837"/>
            <a:ext cx="849147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5.377.625,58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21644" y="1931619"/>
            <a:ext cx="1664180" cy="6009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CONTRIBUIÇÕES</a:t>
            </a:r>
          </a:p>
          <a:p>
            <a:pPr marL="0" marR="0">
              <a:lnSpc>
                <a:spcPts val="1049"/>
              </a:lnSpc>
              <a:spcBef>
                <a:spcPts val="12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PATRIMONIAL</a:t>
            </a:r>
          </a:p>
          <a:p>
            <a:pPr marL="0" marR="0">
              <a:lnSpc>
                <a:spcPts val="1049"/>
              </a:lnSpc>
              <a:spcBef>
                <a:spcPts val="7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AGROPECUÁRIA</a:t>
            </a:r>
          </a:p>
          <a:p>
            <a:pPr marL="0" marR="0">
              <a:lnSpc>
                <a:spcPts val="1049"/>
              </a:lnSpc>
              <a:spcBef>
                <a:spcPts val="7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INDUSTRIAL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027131" y="1931619"/>
            <a:ext cx="749628" cy="6009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702.900,00</a:t>
            </a:r>
          </a:p>
          <a:p>
            <a:pPr marL="0" marR="0">
              <a:lnSpc>
                <a:spcPts val="1049"/>
              </a:lnSpc>
              <a:spcBef>
                <a:spcPts val="12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282.225,00</a:t>
            </a:r>
          </a:p>
          <a:p>
            <a:pPr marL="66345" marR="0">
              <a:lnSpc>
                <a:spcPts val="1049"/>
              </a:lnSpc>
              <a:spcBef>
                <a:spcPts val="7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26.625,00</a:t>
            </a:r>
          </a:p>
          <a:p>
            <a:pPr marL="364896" marR="0">
              <a:lnSpc>
                <a:spcPts val="1049"/>
              </a:lnSpc>
              <a:spcBef>
                <a:spcPts val="7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508548" y="1931619"/>
            <a:ext cx="749628" cy="457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304.632,63</a:t>
            </a:r>
          </a:p>
          <a:p>
            <a:pPr marL="0" marR="0">
              <a:lnSpc>
                <a:spcPts val="1049"/>
              </a:lnSpc>
              <a:spcBef>
                <a:spcPts val="12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623.414,55</a:t>
            </a:r>
          </a:p>
          <a:p>
            <a:pPr marL="232207" marR="0">
              <a:lnSpc>
                <a:spcPts val="1049"/>
              </a:lnSpc>
              <a:spcBef>
                <a:spcPts val="7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843,53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890448" y="1931619"/>
            <a:ext cx="849147" cy="457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9504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626.415,05</a:t>
            </a:r>
          </a:p>
          <a:p>
            <a:pPr marL="0" marR="0">
              <a:lnSpc>
                <a:spcPts val="1049"/>
              </a:lnSpc>
              <a:spcBef>
                <a:spcPts val="12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1.243.970,80</a:t>
            </a:r>
          </a:p>
          <a:p>
            <a:pPr marL="331711" marR="0">
              <a:lnSpc>
                <a:spcPts val="1049"/>
              </a:lnSpc>
              <a:spcBef>
                <a:spcPts val="7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843,53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873432" y="2361184"/>
            <a:ext cx="384649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354849" y="2361184"/>
            <a:ext cx="384649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21644" y="2504377"/>
            <a:ext cx="1518360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SERVIÇOS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861282" y="2504377"/>
            <a:ext cx="915512" cy="7441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849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170.400,00</a:t>
            </a:r>
          </a:p>
          <a:p>
            <a:pPr marL="0" marR="0">
              <a:lnSpc>
                <a:spcPts val="1049"/>
              </a:lnSpc>
              <a:spcBef>
                <a:spcPts val="12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42.238.717,67</a:t>
            </a:r>
          </a:p>
          <a:p>
            <a:pPr marL="165849" marR="0">
              <a:lnSpc>
                <a:spcPts val="1049"/>
              </a:lnSpc>
              <a:spcBef>
                <a:spcPts val="7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249.210,00</a:t>
            </a:r>
          </a:p>
          <a:p>
            <a:pPr marL="298539" marR="0">
              <a:lnSpc>
                <a:spcPts val="1049"/>
              </a:lnSpc>
              <a:spcBef>
                <a:spcPts val="9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5.000,00</a:t>
            </a:r>
          </a:p>
          <a:p>
            <a:pPr marL="530745" marR="0">
              <a:lnSpc>
                <a:spcPts val="1049"/>
              </a:lnSpc>
              <a:spcBef>
                <a:spcPts val="114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342686" y="2504377"/>
            <a:ext cx="915512" cy="7441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2206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62.800,97</a:t>
            </a:r>
          </a:p>
          <a:p>
            <a:pPr marL="0" marR="0">
              <a:lnSpc>
                <a:spcPts val="1049"/>
              </a:lnSpc>
              <a:spcBef>
                <a:spcPts val="12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15.743.043,34</a:t>
            </a:r>
          </a:p>
          <a:p>
            <a:pPr marL="232206" marR="0">
              <a:lnSpc>
                <a:spcPts val="1049"/>
              </a:lnSpc>
              <a:spcBef>
                <a:spcPts val="7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90.673,37</a:t>
            </a:r>
          </a:p>
          <a:p>
            <a:pPr marL="66344" marR="0">
              <a:lnSpc>
                <a:spcPts val="1049"/>
              </a:lnSpc>
              <a:spcBef>
                <a:spcPts val="9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1.253.375,62</a:t>
            </a:r>
          </a:p>
          <a:p>
            <a:pPr marL="530745" marR="0">
              <a:lnSpc>
                <a:spcPts val="1049"/>
              </a:lnSpc>
              <a:spcBef>
                <a:spcPts val="114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824103" y="2504377"/>
            <a:ext cx="915512" cy="7441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2194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63.947,03</a:t>
            </a:r>
          </a:p>
          <a:p>
            <a:pPr marL="0" marR="0">
              <a:lnSpc>
                <a:spcPts val="1049"/>
              </a:lnSpc>
              <a:spcBef>
                <a:spcPts val="12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29.343.633,72</a:t>
            </a:r>
          </a:p>
          <a:p>
            <a:pPr marL="165849" marR="0">
              <a:lnSpc>
                <a:spcPts val="1049"/>
              </a:lnSpc>
              <a:spcBef>
                <a:spcPts val="7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168.506,17</a:t>
            </a:r>
          </a:p>
          <a:p>
            <a:pPr marL="66344" marR="0">
              <a:lnSpc>
                <a:spcPts val="1049"/>
              </a:lnSpc>
              <a:spcBef>
                <a:spcPts val="9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1.255.879,32</a:t>
            </a:r>
          </a:p>
          <a:p>
            <a:pPr marL="530745" marR="0">
              <a:lnSpc>
                <a:spcPts val="1049"/>
              </a:lnSpc>
              <a:spcBef>
                <a:spcPts val="114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55297" y="2647557"/>
            <a:ext cx="2128252" cy="744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6347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TRANSFERÊNCIAS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CORRENTES</a:t>
            </a:r>
          </a:p>
          <a:p>
            <a:pPr marL="66347" marR="0">
              <a:lnSpc>
                <a:spcPts val="1049"/>
              </a:lnSpc>
              <a:spcBef>
                <a:spcPts val="12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OUTRAS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RECEITAS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CORRENTES</a:t>
            </a:r>
          </a:p>
          <a:p>
            <a:pPr marL="0" marR="0">
              <a:lnSpc>
                <a:spcPts val="1049"/>
              </a:lnSpc>
              <a:spcBef>
                <a:spcPts val="9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RECEITAS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CAPITAL</a:t>
            </a:r>
          </a:p>
          <a:p>
            <a:pPr marL="66347" marR="0">
              <a:lnSpc>
                <a:spcPts val="1049"/>
              </a:lnSpc>
              <a:spcBef>
                <a:spcPts val="64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OPERAÇÕES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CRÉDITO</a:t>
            </a:r>
          </a:p>
          <a:p>
            <a:pPr marL="66347" marR="0">
              <a:lnSpc>
                <a:spcPts val="1049"/>
              </a:lnSpc>
              <a:spcBef>
                <a:spcPts val="12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ALIENAÇÃO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BENS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392028" y="3220314"/>
            <a:ext cx="384649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5873432" y="3220314"/>
            <a:ext cx="384649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354849" y="3220314"/>
            <a:ext cx="384649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88950" y="3363494"/>
            <a:ext cx="3069520" cy="8890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2694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AMORTIZAÇÕES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EMPRÉSTIMOS</a:t>
            </a:r>
          </a:p>
          <a:p>
            <a:pPr marL="132694" marR="0">
              <a:lnSpc>
                <a:spcPts val="1049"/>
              </a:lnSpc>
              <a:spcBef>
                <a:spcPts val="12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TRANSFERÊNCIAS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CAPITAL</a:t>
            </a:r>
          </a:p>
          <a:p>
            <a:pPr marL="132694" marR="0">
              <a:lnSpc>
                <a:spcPts val="1049"/>
              </a:lnSpc>
              <a:spcBef>
                <a:spcPts val="7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OUTRAS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RECEITAS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CAPITAL</a:t>
            </a:r>
          </a:p>
          <a:p>
            <a:pPr marL="0" marR="0">
              <a:lnSpc>
                <a:spcPts val="1049"/>
              </a:lnSpc>
              <a:spcBef>
                <a:spcPts val="9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RECEITAS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(INTRA-ORÇAMENTÁRIAS)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(II)</a:t>
            </a:r>
          </a:p>
          <a:p>
            <a:pPr marL="0" marR="0">
              <a:lnSpc>
                <a:spcPts val="1049"/>
              </a:lnSpc>
              <a:spcBef>
                <a:spcPts val="127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OPERAÇÕES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CRÉDITO/REFINANCIAMENTO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(IV</a:t>
            </a:r>
          </a:p>
          <a:p>
            <a:pPr marL="0" marR="0">
              <a:lnSpc>
                <a:spcPts val="1049"/>
              </a:lnSpc>
              <a:spcBef>
                <a:spcPts val="77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159821" y="3363494"/>
            <a:ext cx="616898" cy="314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5.000,00</a:t>
            </a:r>
          </a:p>
          <a:p>
            <a:pPr marL="232206" marR="0">
              <a:lnSpc>
                <a:spcPts val="1049"/>
              </a:lnSpc>
              <a:spcBef>
                <a:spcPts val="12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5409031" y="3363494"/>
            <a:ext cx="849147" cy="4577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2206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3.375,59</a:t>
            </a:r>
          </a:p>
          <a:p>
            <a:pPr marL="0" marR="0">
              <a:lnSpc>
                <a:spcPts val="1049"/>
              </a:lnSpc>
              <a:spcBef>
                <a:spcPts val="12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1.250.000,03</a:t>
            </a:r>
          </a:p>
          <a:p>
            <a:pPr marL="464401" marR="0">
              <a:lnSpc>
                <a:spcPts val="1049"/>
              </a:lnSpc>
              <a:spcBef>
                <a:spcPts val="7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6890448" y="3363494"/>
            <a:ext cx="849147" cy="4577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2194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5.879,29</a:t>
            </a:r>
          </a:p>
          <a:p>
            <a:pPr marL="0" marR="0">
              <a:lnSpc>
                <a:spcPts val="1049"/>
              </a:lnSpc>
              <a:spcBef>
                <a:spcPts val="12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1.250.000,03</a:t>
            </a:r>
          </a:p>
          <a:p>
            <a:pPr marL="464401" marR="0">
              <a:lnSpc>
                <a:spcPts val="1049"/>
              </a:lnSpc>
              <a:spcBef>
                <a:spcPts val="77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4392028" y="3649879"/>
            <a:ext cx="384649" cy="316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  <a:p>
            <a:pPr marL="0" marR="0">
              <a:lnSpc>
                <a:spcPts val="1049"/>
              </a:lnSpc>
              <a:spcBef>
                <a:spcPts val="14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5873432" y="3794735"/>
            <a:ext cx="384649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7354849" y="3794735"/>
            <a:ext cx="384649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392028" y="4009517"/>
            <a:ext cx="384649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5873432" y="4009517"/>
            <a:ext cx="384649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7354849" y="4009517"/>
            <a:ext cx="384649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188950" y="4233241"/>
            <a:ext cx="2227774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TOTAL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DAS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RECEITAS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(V)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(III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+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IV)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3861282" y="4233241"/>
            <a:ext cx="915512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50.423.787,87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5342686" y="4233241"/>
            <a:ext cx="915512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20.691.713,09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6824103" y="4233241"/>
            <a:ext cx="915512" cy="171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9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b="1">
                <a:solidFill>
                  <a:srgbClr val="000000"/>
                </a:solidFill>
                <a:latin typeface="Arial"/>
                <a:cs typeface="Arial"/>
              </a:rPr>
              <a:t>38.080.821,20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772400" cy="5829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32839" y="230654"/>
            <a:ext cx="5062792" cy="4637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ORÇAMENTÁRIA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80105" y="849950"/>
            <a:ext cx="1568214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2º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Quadrimestre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9997" y="1461671"/>
            <a:ext cx="5862805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Quadro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Comparativo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Execução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Orçamentária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Até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Período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por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Categoria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Econômica: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52810" y="1644424"/>
            <a:ext cx="970706" cy="3323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0962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PREVISÃO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ATUALIZADA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617858" y="1644424"/>
            <a:ext cx="1358772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ARRECADADO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ATÉ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937524" y="1720624"/>
            <a:ext cx="794531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RECEITAS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96239" y="1720624"/>
            <a:ext cx="801786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Percentual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861126" y="1796824"/>
            <a:ext cx="872214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PERÍODO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89522" y="1976021"/>
            <a:ext cx="3186556" cy="8008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RECEITAS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CORRENTES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RECEITAS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CAPITAL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RECEITAS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CORRENTES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INTRA-ORÇAMENTÁRIAS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RECEITAS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CAPITAL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INTRA-ORÇAMENTÁRIAS</a:t>
            </a:r>
          </a:p>
          <a:p>
            <a:pPr marL="0" marR="0">
              <a:lnSpc>
                <a:spcPts val="1117"/>
              </a:lnSpc>
              <a:spcBef>
                <a:spcPts val="171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TOTAL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GERAL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774692" y="1976021"/>
            <a:ext cx="96456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50.418.787,87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033795" y="1976021"/>
            <a:ext cx="1705095" cy="8008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36.824.941,88</a:t>
            </a:r>
          </a:p>
          <a:p>
            <a:pPr marL="70611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1.255.879,32</a:t>
            </a:r>
            <a:r>
              <a:rPr dirty="0" sz="1000" spc="1106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25.117,59</a:t>
            </a:r>
          </a:p>
          <a:p>
            <a:pPr marL="564895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  <a:p>
            <a:pPr marL="564895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  <a:p>
            <a:pPr marL="0" marR="0">
              <a:lnSpc>
                <a:spcPts val="1117"/>
              </a:lnSpc>
              <a:spcBef>
                <a:spcPts val="171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38.080.821,20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268718" y="1976021"/>
            <a:ext cx="470210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73,04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774692" y="2128421"/>
            <a:ext cx="964567" cy="6484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17754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5.000,00</a:t>
            </a:r>
          </a:p>
          <a:p>
            <a:pPr marL="564896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  <a:p>
            <a:pPr marL="564896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  <a:p>
            <a:pPr marL="0" marR="0">
              <a:lnSpc>
                <a:spcPts val="1117"/>
              </a:lnSpc>
              <a:spcBef>
                <a:spcPts val="171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50.423.787,87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268718" y="2280821"/>
            <a:ext cx="470210" cy="4960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0611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  <a:p>
            <a:pPr marL="70611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  <a:p>
            <a:pPr marL="0" marR="0">
              <a:lnSpc>
                <a:spcPts val="1117"/>
              </a:lnSpc>
              <a:spcBef>
                <a:spcPts val="171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75,52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79997" y="2920346"/>
            <a:ext cx="7568477" cy="135422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82">
                <a:solidFill>
                  <a:srgbClr val="000000"/>
                </a:solidFill>
                <a:latin typeface="Arial"/>
                <a:cs typeface="Arial"/>
              </a:rPr>
              <a:t>Considerando</a:t>
            </a:r>
            <a:r>
              <a:rPr dirty="0" sz="2000" spc="46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 spc="82">
                <a:solidFill>
                  <a:srgbClr val="000000"/>
                </a:solidFill>
                <a:latin typeface="Arial"/>
                <a:cs typeface="Arial"/>
              </a:rPr>
              <a:t>todas</a:t>
            </a:r>
            <a:r>
              <a:rPr dirty="0" sz="2000" spc="46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 spc="82">
                <a:solidFill>
                  <a:srgbClr val="000000"/>
                </a:solidFill>
                <a:latin typeface="Arial"/>
                <a:cs typeface="Arial"/>
              </a:rPr>
              <a:t>as</a:t>
            </a:r>
            <a:r>
              <a:rPr dirty="0" sz="2000" spc="46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 spc="82">
                <a:solidFill>
                  <a:srgbClr val="000000"/>
                </a:solidFill>
                <a:latin typeface="Arial"/>
                <a:cs typeface="Arial"/>
              </a:rPr>
              <a:t>fontes</a:t>
            </a:r>
            <a:r>
              <a:rPr dirty="0" sz="2000" spc="46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 spc="82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2000" spc="46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 spc="82">
                <a:solidFill>
                  <a:srgbClr val="000000"/>
                </a:solidFill>
                <a:latin typeface="Arial"/>
                <a:cs typeface="Arial"/>
              </a:rPr>
              <a:t>recursos,</a:t>
            </a:r>
            <a:r>
              <a:rPr dirty="0" sz="2000" spc="46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dirty="0" sz="2000" spc="55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 spc="82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2000" spc="46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 spc="83">
                <a:solidFill>
                  <a:srgbClr val="000000"/>
                </a:solidFill>
                <a:latin typeface="Arial"/>
                <a:cs typeface="Arial"/>
              </a:rPr>
              <a:t>total</a:t>
            </a:r>
          </a:p>
          <a:p>
            <a:pPr marL="0" marR="0">
              <a:lnSpc>
                <a:spcPts val="2234"/>
              </a:lnSpc>
              <a:spcBef>
                <a:spcPts val="468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realizada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consolidada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foi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0000"/>
                </a:solidFill>
                <a:latin typeface="Arial"/>
                <a:cs typeface="Arial"/>
              </a:rPr>
              <a:t>R$</a:t>
            </a:r>
            <a:r>
              <a:rPr dirty="0" sz="2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0000"/>
                </a:solidFill>
                <a:latin typeface="Arial"/>
                <a:cs typeface="Arial"/>
              </a:rPr>
              <a:t>38.080.821,20</a:t>
            </a:r>
            <a:r>
              <a:rPr dirty="0" sz="2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para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uma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previsão</a:t>
            </a:r>
          </a:p>
          <a:p>
            <a:pPr marL="0" marR="0">
              <a:lnSpc>
                <a:spcPts val="2234"/>
              </a:lnSpc>
              <a:spcBef>
                <a:spcPts val="478"/>
              </a:spcBef>
              <a:spcAft>
                <a:spcPts val="0"/>
              </a:spcAft>
            </a:pPr>
            <a:r>
              <a:rPr dirty="0" sz="2000" spc="50">
                <a:solidFill>
                  <a:srgbClr val="000000"/>
                </a:solidFill>
                <a:latin typeface="Arial"/>
                <a:cs typeface="Arial"/>
              </a:rPr>
              <a:t>anual</a:t>
            </a:r>
            <a:r>
              <a:rPr dirty="0" sz="2000" spc="31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 spc="50">
                <a:solidFill>
                  <a:srgbClr val="000000"/>
                </a:solidFill>
                <a:latin typeface="Arial"/>
                <a:cs typeface="Arial"/>
              </a:rPr>
              <a:t>atualizada</a:t>
            </a:r>
            <a:r>
              <a:rPr dirty="0" sz="2000" spc="31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 spc="5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2000" spc="31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 spc="50" b="1">
                <a:solidFill>
                  <a:srgbClr val="000000"/>
                </a:solidFill>
                <a:latin typeface="Arial"/>
                <a:cs typeface="Arial"/>
              </a:rPr>
              <a:t>R$</a:t>
            </a:r>
            <a:r>
              <a:rPr dirty="0" sz="2000" spc="312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 spc="50" b="1">
                <a:solidFill>
                  <a:srgbClr val="000000"/>
                </a:solidFill>
                <a:latin typeface="Arial"/>
                <a:cs typeface="Arial"/>
              </a:rPr>
              <a:t>50.423.787,87</a:t>
            </a:r>
            <a:r>
              <a:rPr dirty="0" sz="2000" spc="312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 spc="50">
                <a:solidFill>
                  <a:srgbClr val="000000"/>
                </a:solidFill>
                <a:latin typeface="Arial"/>
                <a:cs typeface="Arial"/>
              </a:rPr>
              <a:t>correspondendo</a:t>
            </a:r>
            <a:r>
              <a:rPr dirty="0" sz="2000" spc="31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dirty="0" sz="2000" spc="36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 spc="50">
                <a:solidFill>
                  <a:srgbClr val="000000"/>
                </a:solidFill>
                <a:latin typeface="Arial"/>
                <a:cs typeface="Arial"/>
              </a:rPr>
              <a:t>um</a:t>
            </a:r>
          </a:p>
          <a:p>
            <a:pPr marL="0" marR="0">
              <a:lnSpc>
                <a:spcPts val="2234"/>
              </a:lnSpc>
              <a:spcBef>
                <a:spcPts val="528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percentual</a:t>
            </a:r>
            <a:r>
              <a:rPr dirty="0" sz="2000" spc="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2000" spc="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realização</a:t>
            </a:r>
            <a:r>
              <a:rPr dirty="0" sz="2000" spc="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2000" spc="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0000"/>
                </a:solidFill>
                <a:latin typeface="Arial"/>
                <a:cs typeface="Arial"/>
              </a:rPr>
              <a:t>75,52%.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772400" cy="5829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95985" y="219982"/>
            <a:ext cx="6536487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EXECUÇÃO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ORÇAMENTÁRIA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DESPESA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96946" y="751994"/>
            <a:ext cx="2134541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2º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Quadrimestre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2023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772400" cy="5829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95985" y="219982"/>
            <a:ext cx="6536487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EXECUÇÃO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ORÇAMENTÁRIA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DESPESA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96946" y="751994"/>
            <a:ext cx="2134541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2º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Quadrimestre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9997" y="1425248"/>
            <a:ext cx="5636999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Quadro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Execução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das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Despesas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do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Anexo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01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RREO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(Resumido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com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Despesa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Liquidada):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963528" y="1608001"/>
            <a:ext cx="2642781" cy="38000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72554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DESPESA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LIQUIDADA</a:t>
            </a:r>
          </a:p>
          <a:p>
            <a:pPr marL="0" marR="0">
              <a:lnSpc>
                <a:spcPts val="1117"/>
              </a:lnSpc>
              <a:spcBef>
                <a:spcPts val="457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NO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PERÍODO</a:t>
            </a:r>
            <a:r>
              <a:rPr dirty="0" sz="1000" spc="3441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ATÉ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PERÍODO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(h)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383623" y="1631813"/>
            <a:ext cx="1161162" cy="3323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3388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DOTAÇÃO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ATUALIZADA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(e)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89522" y="1708013"/>
            <a:ext cx="1974760" cy="9163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30719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DESPESAS</a:t>
            </a:r>
          </a:p>
          <a:p>
            <a:pPr marL="0" marR="0">
              <a:lnSpc>
                <a:spcPts val="1117"/>
              </a:lnSpc>
              <a:spcBef>
                <a:spcPts val="1081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Pessoal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Encargos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Sociais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Juros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Encargos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Dívida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Outras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Despesas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Correntes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Investimentos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811841" y="1987223"/>
            <a:ext cx="96456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23.477.298,92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63756" y="1987223"/>
            <a:ext cx="893936" cy="7895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8.279.952,67</a:t>
            </a:r>
          </a:p>
          <a:p>
            <a:pPr marL="17653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39.064,25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8.287.488,93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3.349.334,01</a:t>
            </a:r>
          </a:p>
          <a:p>
            <a:pPr marL="494284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774434" y="1987223"/>
            <a:ext cx="964567" cy="7895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16.388.693,20</a:t>
            </a:r>
          </a:p>
          <a:p>
            <a:pPr marL="247142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59.312,22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14.764.549,68</a:t>
            </a:r>
          </a:p>
          <a:p>
            <a:pPr marL="70611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5.266.496,17</a:t>
            </a:r>
          </a:p>
          <a:p>
            <a:pPr marL="564896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811841" y="2139623"/>
            <a:ext cx="964567" cy="941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7142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90.525,00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24.619.816,02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13.323.911,12</a:t>
            </a:r>
          </a:p>
          <a:p>
            <a:pPr marL="17653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900.000,00</a:t>
            </a:r>
          </a:p>
          <a:p>
            <a:pPr marL="17653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171.550,00</a:t>
            </a:r>
          </a:p>
          <a:p>
            <a:pPr marL="247142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31.000,00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89522" y="2596823"/>
            <a:ext cx="1429912" cy="3323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Inversões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Financeiras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Amortização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Dívida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540286" y="2749223"/>
            <a:ext cx="717388" cy="3323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55.169,04</a:t>
            </a:r>
          </a:p>
          <a:p>
            <a:pPr marL="317753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950964" y="2749223"/>
            <a:ext cx="788020" cy="3323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107.922,60</a:t>
            </a:r>
          </a:p>
          <a:p>
            <a:pPr marL="388366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89522" y="2901623"/>
            <a:ext cx="2728595" cy="8086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RESERVA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CONTINGÊNCIA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DESPESAS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(INTRA-ORÇAMENTÁRIAS)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(IX)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SUBTOTAL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DAS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DESPESAS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(X)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(VIII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+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IX)</a:t>
            </a:r>
          </a:p>
          <a:p>
            <a:pPr marL="0" marR="0">
              <a:lnSpc>
                <a:spcPts val="1117"/>
              </a:lnSpc>
              <a:spcBef>
                <a:spcPts val="171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TOTAL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(XIV)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(XII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+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XIII)</a:t>
            </a:r>
          </a:p>
          <a:p>
            <a:pPr marL="0" marR="0">
              <a:lnSpc>
                <a:spcPts val="1117"/>
              </a:lnSpc>
              <a:spcBef>
                <a:spcPts val="193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RESERVA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DO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RPPS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376737" y="3054023"/>
            <a:ext cx="399578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858040" y="3054023"/>
            <a:ext cx="399578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339330" y="3054023"/>
            <a:ext cx="399578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811841" y="3206423"/>
            <a:ext cx="964567" cy="5038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62.614.101,06</a:t>
            </a:r>
          </a:p>
          <a:p>
            <a:pPr marL="0" marR="0">
              <a:lnSpc>
                <a:spcPts val="1117"/>
              </a:lnSpc>
              <a:spcBef>
                <a:spcPts val="171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62.614.101,06</a:t>
            </a:r>
          </a:p>
          <a:p>
            <a:pPr marL="564896" marR="0">
              <a:lnSpc>
                <a:spcPts val="1117"/>
              </a:lnSpc>
              <a:spcBef>
                <a:spcPts val="193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293144" y="3206423"/>
            <a:ext cx="964567" cy="5038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20.011.008,90</a:t>
            </a:r>
          </a:p>
          <a:p>
            <a:pPr marL="0" marR="0">
              <a:lnSpc>
                <a:spcPts val="1117"/>
              </a:lnSpc>
              <a:spcBef>
                <a:spcPts val="171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20.011.008,90</a:t>
            </a:r>
          </a:p>
          <a:p>
            <a:pPr marL="564896" marR="0">
              <a:lnSpc>
                <a:spcPts val="1117"/>
              </a:lnSpc>
              <a:spcBef>
                <a:spcPts val="193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774434" y="3206423"/>
            <a:ext cx="964567" cy="5038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36.586.973,87</a:t>
            </a:r>
          </a:p>
          <a:p>
            <a:pPr marL="0" marR="0">
              <a:lnSpc>
                <a:spcPts val="1117"/>
              </a:lnSpc>
              <a:spcBef>
                <a:spcPts val="157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36.586.973,87</a:t>
            </a:r>
          </a:p>
          <a:p>
            <a:pPr marL="564896" marR="0">
              <a:lnSpc>
                <a:spcPts val="1117"/>
              </a:lnSpc>
              <a:spcBef>
                <a:spcPts val="157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0,00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772400" cy="5829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76680" y="219982"/>
            <a:ext cx="5774994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DESPESAS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LIQUIDADAS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POR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Arial"/>
                <a:cs typeface="Arial"/>
              </a:rPr>
              <a:t>ÓRGÃO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8572" y="1220502"/>
            <a:ext cx="2856757" cy="3315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51242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Despesas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Liquidadas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por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Órgão</a:t>
            </a:r>
          </a:p>
          <a:p>
            <a:pPr marL="0" marR="0">
              <a:lnSpc>
                <a:spcPts val="1005"/>
              </a:lnSpc>
              <a:spcBef>
                <a:spcPts val="299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Prefeitura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Municipal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Irani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180878" y="1220502"/>
            <a:ext cx="1317020" cy="3315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Até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Agosto/2022</a:t>
            </a:r>
          </a:p>
          <a:p>
            <a:pPr marL="433768" marR="0">
              <a:lnSpc>
                <a:spcPts val="1005"/>
              </a:lnSpc>
              <a:spcBef>
                <a:spcPts val="299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24.425.898,33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41200" y="1220502"/>
            <a:ext cx="597350" cy="3315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A.H</a:t>
            </a:r>
          </a:p>
          <a:p>
            <a:pPr marL="82829" marR="0">
              <a:lnSpc>
                <a:spcPts val="1005"/>
              </a:lnSpc>
              <a:spcBef>
                <a:spcPts val="299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-0,48%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402819" y="1220502"/>
            <a:ext cx="1317020" cy="3315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Até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Agosto/2023</a:t>
            </a:r>
          </a:p>
          <a:p>
            <a:pPr marL="433768" marR="0">
              <a:lnSpc>
                <a:spcPts val="1005"/>
              </a:lnSpc>
              <a:spcBef>
                <a:spcPts val="299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24.309.018,01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72122" y="1550372"/>
            <a:ext cx="984635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Poder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Executivo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614646" y="1550372"/>
            <a:ext cx="883350" cy="13275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24.425.898,33</a:t>
            </a:r>
          </a:p>
          <a:p>
            <a:pPr marL="63550" marR="0">
              <a:lnSpc>
                <a:spcPts val="1005"/>
              </a:lnSpc>
              <a:spcBef>
                <a:spcPts val="312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7.833.708,71</a:t>
            </a:r>
          </a:p>
          <a:p>
            <a:pPr marL="63550" marR="0">
              <a:lnSpc>
                <a:spcPts val="1005"/>
              </a:lnSpc>
              <a:spcBef>
                <a:spcPts val="28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7.833.708,71</a:t>
            </a:r>
          </a:p>
          <a:p>
            <a:pPr marL="63550" marR="0">
              <a:lnSpc>
                <a:spcPts val="1005"/>
              </a:lnSpc>
              <a:spcBef>
                <a:spcPts val="312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2.309.782,72</a:t>
            </a:r>
          </a:p>
          <a:p>
            <a:pPr marL="63550" marR="0">
              <a:lnSpc>
                <a:spcPts val="1005"/>
              </a:lnSpc>
              <a:spcBef>
                <a:spcPts val="28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2.309.782,72</a:t>
            </a:r>
          </a:p>
          <a:p>
            <a:pPr marL="63550" marR="0">
              <a:lnSpc>
                <a:spcPts val="1005"/>
              </a:lnSpc>
              <a:spcBef>
                <a:spcPts val="312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1.014.499,10</a:t>
            </a:r>
          </a:p>
          <a:p>
            <a:pPr marL="63550" marR="0">
              <a:lnSpc>
                <a:spcPts val="1005"/>
              </a:lnSpc>
              <a:spcBef>
                <a:spcPts val="28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1.014.499,10</a:t>
            </a:r>
          </a:p>
          <a:p>
            <a:pPr marL="0" marR="0">
              <a:lnSpc>
                <a:spcPts val="1005"/>
              </a:lnSpc>
              <a:spcBef>
                <a:spcPts val="362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35.583.888,86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660479" y="1550372"/>
            <a:ext cx="578122" cy="9960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355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-0,48%</a:t>
            </a:r>
          </a:p>
          <a:p>
            <a:pPr marL="38062" marR="0">
              <a:lnSpc>
                <a:spcPts val="1005"/>
              </a:lnSpc>
              <a:spcBef>
                <a:spcPts val="312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19,76%</a:t>
            </a:r>
          </a:p>
          <a:p>
            <a:pPr marL="38062" marR="0">
              <a:lnSpc>
                <a:spcPts val="1005"/>
              </a:lnSpc>
              <a:spcBef>
                <a:spcPts val="28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19,76%</a:t>
            </a:r>
          </a:p>
          <a:p>
            <a:pPr marL="0" marR="0">
              <a:lnSpc>
                <a:spcPts val="1005"/>
              </a:lnSpc>
              <a:spcBef>
                <a:spcPts val="312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-21,47%</a:t>
            </a:r>
          </a:p>
          <a:p>
            <a:pPr marL="0" marR="0">
              <a:lnSpc>
                <a:spcPts val="1005"/>
              </a:lnSpc>
              <a:spcBef>
                <a:spcPts val="28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-21,47%</a:t>
            </a:r>
          </a:p>
          <a:p>
            <a:pPr marL="101612" marR="0">
              <a:lnSpc>
                <a:spcPts val="1005"/>
              </a:lnSpc>
              <a:spcBef>
                <a:spcPts val="312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6,70%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836588" y="1550372"/>
            <a:ext cx="883350" cy="13275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24.309.018,01</a:t>
            </a:r>
          </a:p>
          <a:p>
            <a:pPr marL="63550" marR="0">
              <a:lnSpc>
                <a:spcPts val="1005"/>
              </a:lnSpc>
              <a:spcBef>
                <a:spcPts val="312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9.381.535,39</a:t>
            </a:r>
          </a:p>
          <a:p>
            <a:pPr marL="63550" marR="0">
              <a:lnSpc>
                <a:spcPts val="1005"/>
              </a:lnSpc>
              <a:spcBef>
                <a:spcPts val="28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9.381.535,39</a:t>
            </a:r>
          </a:p>
          <a:p>
            <a:pPr marL="63550" marR="0">
              <a:lnSpc>
                <a:spcPts val="1005"/>
              </a:lnSpc>
              <a:spcBef>
                <a:spcPts val="312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1.813.938,49</a:t>
            </a:r>
          </a:p>
          <a:p>
            <a:pPr marL="63550" marR="0">
              <a:lnSpc>
                <a:spcPts val="1005"/>
              </a:lnSpc>
              <a:spcBef>
                <a:spcPts val="28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1.813.938,49</a:t>
            </a:r>
          </a:p>
          <a:p>
            <a:pPr marL="63550" marR="0">
              <a:lnSpc>
                <a:spcPts val="1005"/>
              </a:lnSpc>
              <a:spcBef>
                <a:spcPts val="312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1.082.481,98</a:t>
            </a:r>
          </a:p>
          <a:p>
            <a:pPr marL="63550" marR="0">
              <a:lnSpc>
                <a:spcPts val="1005"/>
              </a:lnSpc>
              <a:spcBef>
                <a:spcPts val="28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1.082.481,98</a:t>
            </a:r>
          </a:p>
          <a:p>
            <a:pPr marL="0" marR="0">
              <a:lnSpc>
                <a:spcPts val="1005"/>
              </a:lnSpc>
              <a:spcBef>
                <a:spcPts val="362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36.586.973,87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08572" y="1717707"/>
            <a:ext cx="2038788" cy="3299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Fundo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Municipal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Saúde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Irani</a:t>
            </a:r>
          </a:p>
          <a:p>
            <a:pPr marL="63550" marR="0">
              <a:lnSpc>
                <a:spcPts val="1005"/>
              </a:lnSpc>
              <a:spcBef>
                <a:spcPts val="28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Fundo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Mun.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Saude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08572" y="2049177"/>
            <a:ext cx="2699556" cy="661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Fundo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Municipal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Assistência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Social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Irani</a:t>
            </a:r>
          </a:p>
          <a:p>
            <a:pPr marL="63550" marR="0">
              <a:lnSpc>
                <a:spcPts val="1005"/>
              </a:lnSpc>
              <a:spcBef>
                <a:spcPts val="28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Fundo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Municipal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Assistencia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Social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Irani</a:t>
            </a:r>
          </a:p>
          <a:p>
            <a:pPr marL="0" marR="0">
              <a:lnSpc>
                <a:spcPts val="1005"/>
              </a:lnSpc>
              <a:spcBef>
                <a:spcPts val="312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Câmara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Municipal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Vereadores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Irani</a:t>
            </a:r>
          </a:p>
          <a:p>
            <a:pPr marL="63550" marR="0">
              <a:lnSpc>
                <a:spcPts val="1005"/>
              </a:lnSpc>
              <a:spcBef>
                <a:spcPts val="28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Poder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Legislativo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762091" y="2544782"/>
            <a:ext cx="476491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6,70%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08572" y="2712117"/>
            <a:ext cx="1854801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Total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das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Despesas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Liquidadas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762091" y="2712117"/>
            <a:ext cx="476491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Arial"/>
                <a:cs typeface="Arial"/>
              </a:rPr>
              <a:t>2,82%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772400" cy="5829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45540" y="230654"/>
            <a:ext cx="6037262" cy="9806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ARTIGO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212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CONSTITUIÇÃO</a:t>
            </a:r>
          </a:p>
          <a:p>
            <a:pPr marL="2042921" marR="0">
              <a:lnSpc>
                <a:spcPts val="3351"/>
              </a:lnSpc>
              <a:spcBef>
                <a:spcPts val="668"/>
              </a:spcBef>
              <a:spcAft>
                <a:spcPts val="0"/>
              </a:spcAft>
            </a:pPr>
            <a:r>
              <a:rPr dirty="0" sz="3000" b="1" u="sng">
                <a:solidFill>
                  <a:srgbClr val="000000"/>
                </a:solidFill>
                <a:latin typeface="Arial"/>
                <a:cs typeface="Arial"/>
              </a:rPr>
              <a:t>FEDERAL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9997" y="1703511"/>
            <a:ext cx="7568489" cy="34763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spc="140" i="1">
                <a:solidFill>
                  <a:srgbClr val="000000"/>
                </a:solidFill>
                <a:latin typeface="Arial"/>
                <a:cs typeface="Arial"/>
              </a:rPr>
              <a:t>"A</a:t>
            </a:r>
            <a:r>
              <a:rPr dirty="0" sz="3000" spc="95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139" i="1">
                <a:solidFill>
                  <a:srgbClr val="000000"/>
                </a:solidFill>
                <a:latin typeface="Arial"/>
                <a:cs typeface="Arial"/>
              </a:rPr>
              <a:t>União</a:t>
            </a:r>
            <a:r>
              <a:rPr dirty="0" sz="3000" spc="95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139" i="1">
                <a:solidFill>
                  <a:srgbClr val="000000"/>
                </a:solidFill>
                <a:latin typeface="Arial"/>
                <a:cs typeface="Arial"/>
              </a:rPr>
              <a:t>aplicará,</a:t>
            </a:r>
            <a:r>
              <a:rPr dirty="0" sz="3000" spc="955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139" i="1">
                <a:solidFill>
                  <a:srgbClr val="000000"/>
                </a:solidFill>
                <a:latin typeface="Arial"/>
                <a:cs typeface="Arial"/>
              </a:rPr>
              <a:t>anualmente,</a:t>
            </a:r>
            <a:r>
              <a:rPr dirty="0" sz="3000" spc="955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139" i="1">
                <a:solidFill>
                  <a:srgbClr val="000000"/>
                </a:solidFill>
                <a:latin typeface="Arial"/>
                <a:cs typeface="Arial"/>
              </a:rPr>
              <a:t>nunca</a:t>
            </a:r>
          </a:p>
          <a:p>
            <a:pPr marL="0" marR="0">
              <a:lnSpc>
                <a:spcPts val="3351"/>
              </a:lnSpc>
              <a:spcBef>
                <a:spcPts val="551"/>
              </a:spcBef>
              <a:spcAft>
                <a:spcPts val="0"/>
              </a:spcAft>
            </a:pPr>
            <a:r>
              <a:rPr dirty="0" sz="3000" spc="32" i="1">
                <a:solidFill>
                  <a:srgbClr val="000000"/>
                </a:solidFill>
                <a:latin typeface="Arial"/>
                <a:cs typeface="Arial"/>
              </a:rPr>
              <a:t>menos</a:t>
            </a:r>
            <a:r>
              <a:rPr dirty="0" sz="3000" spc="15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32" i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3000" spc="15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32" i="1">
                <a:solidFill>
                  <a:srgbClr val="000000"/>
                </a:solidFill>
                <a:latin typeface="Arial"/>
                <a:cs typeface="Arial"/>
              </a:rPr>
              <a:t>dezoito,</a:t>
            </a:r>
            <a:r>
              <a:rPr dirty="0" sz="3000" spc="15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i="1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3000" spc="19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32" i="1">
                <a:solidFill>
                  <a:srgbClr val="000000"/>
                </a:solidFill>
                <a:latin typeface="Arial"/>
                <a:cs typeface="Arial"/>
              </a:rPr>
              <a:t>os</a:t>
            </a:r>
            <a:r>
              <a:rPr dirty="0" sz="3000" spc="15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32" i="1">
                <a:solidFill>
                  <a:srgbClr val="000000"/>
                </a:solidFill>
                <a:latin typeface="Arial"/>
                <a:cs typeface="Arial"/>
              </a:rPr>
              <a:t>Estados,</a:t>
            </a:r>
            <a:r>
              <a:rPr dirty="0" sz="3000" spc="15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i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3000" spc="19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32" i="1">
                <a:solidFill>
                  <a:srgbClr val="000000"/>
                </a:solidFill>
                <a:latin typeface="Arial"/>
                <a:cs typeface="Arial"/>
              </a:rPr>
              <a:t>Distrito</a:t>
            </a:r>
          </a:p>
          <a:p>
            <a:pPr marL="0" marR="0">
              <a:lnSpc>
                <a:spcPts val="3351"/>
              </a:lnSpc>
              <a:spcBef>
                <a:spcPts val="601"/>
              </a:spcBef>
              <a:spcAft>
                <a:spcPts val="0"/>
              </a:spcAft>
            </a:pPr>
            <a:r>
              <a:rPr dirty="0" sz="3000" spc="58" i="1">
                <a:solidFill>
                  <a:srgbClr val="000000"/>
                </a:solidFill>
                <a:latin typeface="Arial"/>
                <a:cs typeface="Arial"/>
              </a:rPr>
              <a:t>Federal</a:t>
            </a:r>
            <a:r>
              <a:rPr dirty="0" sz="3000" spc="28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i="1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3000" spc="337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58" i="1">
                <a:solidFill>
                  <a:srgbClr val="000000"/>
                </a:solidFill>
                <a:latin typeface="Arial"/>
                <a:cs typeface="Arial"/>
              </a:rPr>
              <a:t>os</a:t>
            </a:r>
            <a:r>
              <a:rPr dirty="0" sz="3000" spc="28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58" i="1">
                <a:solidFill>
                  <a:srgbClr val="000000"/>
                </a:solidFill>
                <a:latin typeface="Arial"/>
                <a:cs typeface="Arial"/>
              </a:rPr>
              <a:t>Municípios</a:t>
            </a:r>
            <a:r>
              <a:rPr dirty="0" sz="3000" spc="28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58" i="1">
                <a:solidFill>
                  <a:srgbClr val="000000"/>
                </a:solidFill>
                <a:latin typeface="Arial"/>
                <a:cs typeface="Arial"/>
              </a:rPr>
              <a:t>vinte</a:t>
            </a:r>
            <a:r>
              <a:rPr dirty="0" sz="3000" spc="279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i="1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3000" spc="337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58" i="1">
                <a:solidFill>
                  <a:srgbClr val="000000"/>
                </a:solidFill>
                <a:latin typeface="Arial"/>
                <a:cs typeface="Arial"/>
              </a:rPr>
              <a:t>cinco</a:t>
            </a:r>
            <a:r>
              <a:rPr dirty="0" sz="3000" spc="28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58" i="1">
                <a:solidFill>
                  <a:srgbClr val="000000"/>
                </a:solidFill>
                <a:latin typeface="Arial"/>
                <a:cs typeface="Arial"/>
              </a:rPr>
              <a:t>por</a:t>
            </a:r>
          </a:p>
          <a:p>
            <a:pPr marL="0" marR="0">
              <a:lnSpc>
                <a:spcPts val="3351"/>
              </a:lnSpc>
              <a:spcBef>
                <a:spcPts val="551"/>
              </a:spcBef>
              <a:spcAft>
                <a:spcPts val="0"/>
              </a:spcAft>
            </a:pPr>
            <a:r>
              <a:rPr dirty="0" sz="3000" spc="34" i="1">
                <a:solidFill>
                  <a:srgbClr val="000000"/>
                </a:solidFill>
                <a:latin typeface="Arial"/>
                <a:cs typeface="Arial"/>
              </a:rPr>
              <a:t>cento,</a:t>
            </a:r>
            <a:r>
              <a:rPr dirty="0" sz="3000" spc="19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34" i="1">
                <a:solidFill>
                  <a:srgbClr val="000000"/>
                </a:solidFill>
                <a:latin typeface="Arial"/>
                <a:cs typeface="Arial"/>
              </a:rPr>
              <a:t>no</a:t>
            </a:r>
            <a:r>
              <a:rPr dirty="0" sz="3000" spc="19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34" i="1">
                <a:solidFill>
                  <a:srgbClr val="000000"/>
                </a:solidFill>
                <a:latin typeface="Arial"/>
                <a:cs typeface="Arial"/>
              </a:rPr>
              <a:t>mínimo,</a:t>
            </a:r>
            <a:r>
              <a:rPr dirty="0" sz="3000" spc="19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34" i="1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dirty="0" sz="3000" spc="19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34" i="1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3000" spc="19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34" i="1">
                <a:solidFill>
                  <a:srgbClr val="000000"/>
                </a:solidFill>
                <a:latin typeface="Arial"/>
                <a:cs typeface="Arial"/>
              </a:rPr>
              <a:t>resultante</a:t>
            </a:r>
            <a:r>
              <a:rPr dirty="0" sz="3000" spc="19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34" i="1">
                <a:solidFill>
                  <a:srgbClr val="000000"/>
                </a:solidFill>
                <a:latin typeface="Arial"/>
                <a:cs typeface="Arial"/>
              </a:rPr>
              <a:t>de</a:t>
            </a:r>
          </a:p>
          <a:p>
            <a:pPr marL="0" marR="0">
              <a:lnSpc>
                <a:spcPts val="3351"/>
              </a:lnSpc>
              <a:spcBef>
                <a:spcPts val="601"/>
              </a:spcBef>
              <a:spcAft>
                <a:spcPts val="0"/>
              </a:spcAft>
            </a:pPr>
            <a:r>
              <a:rPr dirty="0" sz="3000" spc="40" i="1">
                <a:solidFill>
                  <a:srgbClr val="000000"/>
                </a:solidFill>
                <a:latin typeface="Arial"/>
                <a:cs typeface="Arial"/>
              </a:rPr>
              <a:t>impostos,</a:t>
            </a:r>
            <a:r>
              <a:rPr dirty="0" sz="3000" spc="295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40" i="1">
                <a:solidFill>
                  <a:srgbClr val="000000"/>
                </a:solidFill>
                <a:latin typeface="Arial"/>
                <a:cs typeface="Arial"/>
              </a:rPr>
              <a:t>compreendida</a:t>
            </a:r>
            <a:r>
              <a:rPr dirty="0" sz="3000" spc="29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i="1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dirty="0" sz="3000" spc="33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40" i="1">
                <a:solidFill>
                  <a:srgbClr val="000000"/>
                </a:solidFill>
                <a:latin typeface="Arial"/>
                <a:cs typeface="Arial"/>
              </a:rPr>
              <a:t>proveniente</a:t>
            </a:r>
            <a:r>
              <a:rPr dirty="0" sz="3000" spc="294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40" i="1">
                <a:solidFill>
                  <a:srgbClr val="000000"/>
                </a:solidFill>
                <a:latin typeface="Arial"/>
                <a:cs typeface="Arial"/>
              </a:rPr>
              <a:t>de</a:t>
            </a:r>
          </a:p>
          <a:p>
            <a:pPr marL="0" marR="0">
              <a:lnSpc>
                <a:spcPts val="3351"/>
              </a:lnSpc>
              <a:spcBef>
                <a:spcPts val="552"/>
              </a:spcBef>
              <a:spcAft>
                <a:spcPts val="0"/>
              </a:spcAft>
            </a:pPr>
            <a:r>
              <a:rPr dirty="0" sz="3000" spc="200" i="1">
                <a:solidFill>
                  <a:srgbClr val="000000"/>
                </a:solidFill>
                <a:latin typeface="Arial"/>
                <a:cs typeface="Arial"/>
              </a:rPr>
              <a:t>transferências,</a:t>
            </a:r>
            <a:r>
              <a:rPr dirty="0" sz="3000" spc="3103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200" i="1">
                <a:solidFill>
                  <a:srgbClr val="000000"/>
                </a:solidFill>
                <a:latin typeface="Arial"/>
                <a:cs typeface="Arial"/>
              </a:rPr>
              <a:t>na</a:t>
            </a:r>
            <a:r>
              <a:rPr dirty="0" sz="3000" spc="310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200" i="1">
                <a:solidFill>
                  <a:srgbClr val="000000"/>
                </a:solidFill>
                <a:latin typeface="Arial"/>
                <a:cs typeface="Arial"/>
              </a:rPr>
              <a:t>manutenção</a:t>
            </a:r>
            <a:r>
              <a:rPr dirty="0" sz="3000" spc="310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i="1">
                <a:solidFill>
                  <a:srgbClr val="000000"/>
                </a:solidFill>
                <a:latin typeface="Arial"/>
                <a:cs typeface="Arial"/>
              </a:rPr>
              <a:t>e</a:t>
            </a:r>
          </a:p>
          <a:p>
            <a:pPr marL="0" marR="0">
              <a:lnSpc>
                <a:spcPts val="3351"/>
              </a:lnSpc>
              <a:spcBef>
                <a:spcPts val="601"/>
              </a:spcBef>
              <a:spcAft>
                <a:spcPts val="0"/>
              </a:spcAft>
            </a:pPr>
            <a:r>
              <a:rPr dirty="0" sz="3000" spc="100" i="1">
                <a:solidFill>
                  <a:srgbClr val="000000"/>
                </a:solidFill>
                <a:latin typeface="Arial"/>
                <a:cs typeface="Arial"/>
              </a:rPr>
              <a:t>desenvolvimento</a:t>
            </a:r>
            <a:r>
              <a:rPr dirty="0" sz="3000" spc="30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100" i="1">
                <a:solidFill>
                  <a:srgbClr val="000000"/>
                </a:solidFill>
                <a:latin typeface="Arial"/>
                <a:cs typeface="Arial"/>
              </a:rPr>
              <a:t>do</a:t>
            </a:r>
            <a:r>
              <a:rPr dirty="0" sz="3000" spc="301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000" spc="100" i="1">
                <a:solidFill>
                  <a:srgbClr val="000000"/>
                </a:solidFill>
                <a:latin typeface="Arial"/>
                <a:cs typeface="Arial"/>
              </a:rPr>
              <a:t>ensino".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772400" cy="5829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09867" y="216420"/>
            <a:ext cx="7308626" cy="7292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57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 b="1" u="sng">
                <a:solidFill>
                  <a:srgbClr val="000000"/>
                </a:solidFill>
                <a:latin typeface="Arial"/>
                <a:cs typeface="Arial"/>
              </a:rPr>
              <a:t>GASTOS</a:t>
            </a:r>
            <a:r>
              <a:rPr dirty="0" sz="22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200" b="1" u="sng">
                <a:solidFill>
                  <a:srgbClr val="000000"/>
                </a:solidFill>
                <a:latin typeface="Arial"/>
                <a:cs typeface="Arial"/>
              </a:rPr>
              <a:t>COM</a:t>
            </a:r>
            <a:r>
              <a:rPr dirty="0" sz="22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200" b="1" u="sng">
                <a:solidFill>
                  <a:srgbClr val="000000"/>
                </a:solidFill>
                <a:latin typeface="Arial"/>
                <a:cs typeface="Arial"/>
              </a:rPr>
              <a:t>MANUTENÇÃO</a:t>
            </a:r>
            <a:r>
              <a:rPr dirty="0" sz="22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200" b="1" u="sng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22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200" b="1" u="sng">
                <a:solidFill>
                  <a:srgbClr val="000000"/>
                </a:solidFill>
                <a:latin typeface="Arial"/>
                <a:cs typeface="Arial"/>
              </a:rPr>
              <a:t>DESENVOLVIMENTO</a:t>
            </a:r>
          </a:p>
          <a:p>
            <a:pPr marL="1963762" marR="0">
              <a:lnSpc>
                <a:spcPts val="2457"/>
              </a:lnSpc>
              <a:spcBef>
                <a:spcPts val="476"/>
              </a:spcBef>
              <a:spcAft>
                <a:spcPts val="0"/>
              </a:spcAft>
            </a:pPr>
            <a:r>
              <a:rPr dirty="0" sz="2200" b="1" u="sng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22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200" b="1" u="sng">
                <a:solidFill>
                  <a:srgbClr val="000000"/>
                </a:solidFill>
                <a:latin typeface="Arial"/>
                <a:cs typeface="Arial"/>
              </a:rPr>
              <a:t>ENSINO</a:t>
            </a:r>
            <a:r>
              <a:rPr dirty="0" sz="22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200" b="1" u="sng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dirty="0" sz="22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200" b="1" u="sng">
                <a:solidFill>
                  <a:srgbClr val="000000"/>
                </a:solidFill>
                <a:latin typeface="Arial"/>
                <a:cs typeface="Arial"/>
              </a:rPr>
              <a:t>MDE</a:t>
            </a:r>
            <a:r>
              <a:rPr dirty="0" sz="2200" b="1" u="sng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200" b="1" u="sng">
                <a:solidFill>
                  <a:srgbClr val="000000"/>
                </a:solidFill>
                <a:latin typeface="Arial"/>
                <a:cs typeface="Arial"/>
              </a:rPr>
              <a:t>(STN)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96946" y="1096571"/>
            <a:ext cx="2134541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2º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Quadrimestre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00"/>
                </a:solidFill>
                <a:latin typeface="Arial"/>
                <a:cs typeface="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55291" y="1947795"/>
            <a:ext cx="2845788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impostos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transferencias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96184" y="2163466"/>
            <a:ext cx="1364003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R$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27.425.598,58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223437" y="2535805"/>
            <a:ext cx="1109447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Valor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exigido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38551" y="2751476"/>
            <a:ext cx="1279268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R$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6.856.399,64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181070" y="3123815"/>
            <a:ext cx="1194181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Valor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aplicado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138551" y="3339486"/>
            <a:ext cx="1279268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R$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7.368.543,06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982036" y="3711825"/>
            <a:ext cx="1592250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Percentual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0000"/>
                </a:solidFill>
                <a:latin typeface="Arial"/>
                <a:cs typeface="Arial"/>
              </a:rPr>
              <a:t>aplicado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443579" y="3927496"/>
            <a:ext cx="669280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Arial"/>
                <a:cs typeface="Arial"/>
              </a:rPr>
              <a:t>26,87%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ContainerAdministrator</dc:creator>
  <cp:lastModifiedBy>ContainerAdministrator</cp:lastModifiedBy>
  <cp:revision>1</cp:revision>
  <dcterms:modified xsi:type="dcterms:W3CDTF">2023-09-28T12:15:43+00:00</dcterms:modified>
</cp:coreProperties>
</file>