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86" r:id="rId15"/>
    <p:sldId id="274" r:id="rId16"/>
    <p:sldId id="275" r:id="rId17"/>
    <p:sldId id="276" r:id="rId18"/>
    <p:sldId id="277" r:id="rId19"/>
    <p:sldId id="284" r:id="rId20"/>
    <p:sldId id="285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731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58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1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54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498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02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5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05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75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71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66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57B43A5-FE17-4AB4-BC5D-B503D147426B}" type="datetimeFigureOut">
              <a:rPr lang="pt-BR" smtClean="0"/>
              <a:t>14/02/2024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9520A51-05C3-4757-B0BD-538602E05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55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14A6E-8A06-351F-9B86-63D53301F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22960"/>
            <a:ext cx="8991600" cy="3209704"/>
          </a:xfrm>
        </p:spPr>
        <p:txBody>
          <a:bodyPr>
            <a:normAutofit/>
          </a:bodyPr>
          <a:lstStyle/>
          <a:p>
            <a:pPr marL="0" marR="0">
              <a:lnSpc>
                <a:spcPts val="5585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5400" b="1" dirty="0">
                <a:solidFill>
                  <a:srgbClr val="000000"/>
                </a:solidFill>
                <a:latin typeface="Arial"/>
                <a:cs typeface="Arial"/>
              </a:rPr>
              <a:t>AUDIÊNCIA PÚBLICA</a:t>
            </a:r>
            <a:br>
              <a:rPr lang="pt-BR" sz="5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pt-BR" sz="5400" b="1" dirty="0">
                <a:solidFill>
                  <a:srgbClr val="000000"/>
                </a:solidFill>
                <a:latin typeface="Arial"/>
                <a:cs typeface="Arial"/>
              </a:rPr>
              <a:t>DE AVALIAÇÃO DAS</a:t>
            </a:r>
            <a:br>
              <a:rPr lang="pt-BR" sz="5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pt-BR" sz="5400" b="1" dirty="0">
                <a:solidFill>
                  <a:srgbClr val="000000"/>
                </a:solidFill>
                <a:latin typeface="Arial"/>
                <a:cs typeface="Arial"/>
              </a:rPr>
              <a:t>METAS FISCAIS</a:t>
            </a: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F194F5-040B-C757-4D22-277B3D155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3º QUADRIMESTRE 2023</a:t>
            </a:r>
          </a:p>
        </p:txBody>
      </p:sp>
    </p:spTree>
    <p:extLst>
      <p:ext uri="{BB962C8B-B14F-4D97-AF65-F5344CB8AC3E}">
        <p14:creationId xmlns:p14="http://schemas.microsoft.com/office/powerpoint/2010/main" val="398809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D8F51-0459-BAD0-88AD-65A4F3D0D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362356"/>
            <a:ext cx="10756900" cy="953008"/>
          </a:xfrm>
        </p:spPr>
        <p:txBody>
          <a:bodyPr>
            <a:normAutofit/>
          </a:bodyPr>
          <a:lstStyle/>
          <a:p>
            <a:r>
              <a:rPr lang="pt-BR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DESPESA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2A348C-5041-223C-B93B-8895A3720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560852"/>
            <a:ext cx="10756900" cy="422216"/>
          </a:xfrm>
        </p:spPr>
        <p:txBody>
          <a:bodyPr/>
          <a:lstStyle/>
          <a:p>
            <a:r>
              <a:rPr lang="pt-BR" dirty="0"/>
              <a:t>Quadro de Execução das Despesas do Anexo 01 do RREO:</a:t>
            </a:r>
          </a:p>
          <a:p>
            <a:endParaRPr lang="pt-BR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5CDB8374-B5B6-9FD2-4794-C50AF449D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412882"/>
              </p:ext>
            </p:extLst>
          </p:nvPr>
        </p:nvGraphicFramePr>
        <p:xfrm>
          <a:off x="901700" y="1983068"/>
          <a:ext cx="10756900" cy="45125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1653001847"/>
                    </a:ext>
                  </a:extLst>
                </a:gridCol>
                <a:gridCol w="2501900">
                  <a:extLst>
                    <a:ext uri="{9D8B030D-6E8A-4147-A177-3AD203B41FA5}">
                      <a16:colId xmlns:a16="http://schemas.microsoft.com/office/drawing/2014/main" val="30549389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367758891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1832555119"/>
                    </a:ext>
                  </a:extLst>
                </a:gridCol>
              </a:tblGrid>
              <a:tr h="351918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DOTAÇÃO ATUALIZADA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LIQUIDADA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26441"/>
                  </a:ext>
                </a:extLst>
              </a:tr>
              <a:tr h="35191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247132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E ENCARGOS SOCIAIS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25.851.199,89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5.166.186,12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25.424.022,01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1843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JUROS E ENCARGOS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95.525,00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15.661,03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92.775,95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80700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26.910.354,27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4.707.317,77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23.737.950,42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0481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15.826.393,53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1.188.868,15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8.097.221,03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55927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INVERSÕES FINANCEIRAS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25178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171.550,00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27.584,52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163.091,64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91155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656304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(INTRA-ORÇAMENTÁRIAS) (IX)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525732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DAS DESPESAS (X) = (VIII + 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69.786.022,69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11.555.617,59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57.965.061,05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548844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SUPERÁVIT (XIII)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2.614.718,03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692767"/>
                  </a:ext>
                </a:extLst>
              </a:tr>
              <a:tr h="277862">
                <a:tc>
                  <a:txBody>
                    <a:bodyPr/>
                    <a:lstStyle/>
                    <a:p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 (XIV) = (XII + XIII)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69.786.022,69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11.555.617,59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60.579.779,08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6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785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2E1E4-F5EB-AEAF-F375-D1F77F754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25196"/>
            <a:ext cx="10782300" cy="902208"/>
          </a:xfrm>
        </p:spPr>
        <p:txBody>
          <a:bodyPr>
            <a:normAutofit/>
          </a:bodyPr>
          <a:lstStyle/>
          <a:p>
            <a:r>
              <a:rPr lang="pt-BR" b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COMPARATIVO</a:t>
            </a: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F2469D-70B8-FB95-EA66-A7CE2972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3976116"/>
            <a:ext cx="10782300" cy="2237995"/>
          </a:xfrm>
        </p:spPr>
        <p:txBody>
          <a:bodyPr/>
          <a:lstStyle/>
          <a:p>
            <a:pPr algn="just"/>
            <a:r>
              <a:rPr lang="pt-B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confronto da Receita Arrecadada com as Despesas Liquidadas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até o p</a:t>
            </a:r>
            <a:r>
              <a:rPr lang="pt-B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eríodo apresenta valores </a:t>
            </a:r>
            <a:r>
              <a:rPr lang="pt-BR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positivos</a:t>
            </a:r>
            <a:r>
              <a:rPr lang="pt-B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Enquanto as Receitas Arrecadadas registram a cifra de </a:t>
            </a:r>
            <a:r>
              <a:rPr lang="pt-BR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R$ 60.579.779,08</a:t>
            </a:r>
            <a:r>
              <a:rPr lang="pt-B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as Despesas contabilizam a soma de </a:t>
            </a:r>
            <a:r>
              <a:rPr lang="pt-BR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R$ 57.965.061,05 </a:t>
            </a:r>
            <a:r>
              <a:rPr lang="pt-B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proporcionando um </a:t>
            </a:r>
            <a:r>
              <a:rPr lang="pt-BR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Superávit </a:t>
            </a:r>
            <a:r>
              <a:rPr lang="pt-B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R$ 2.614.718,03</a:t>
            </a:r>
            <a:r>
              <a:rPr lang="pt-B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456A0271-145C-8276-3E33-78191A3C4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43469"/>
              </p:ext>
            </p:extLst>
          </p:nvPr>
        </p:nvGraphicFramePr>
        <p:xfrm>
          <a:off x="876300" y="1950720"/>
          <a:ext cx="107823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75">
                  <a:extLst>
                    <a:ext uri="{9D8B030D-6E8A-4147-A177-3AD203B41FA5}">
                      <a16:colId xmlns:a16="http://schemas.microsoft.com/office/drawing/2014/main" val="3104979795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4248885650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917367796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351871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03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Realizadas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56.661.613,16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3.918.165,92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60.579.779,08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291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Liquidadas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49.254.748,38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8.710.312,67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57.965.061,05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3126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Situação Orçamentária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Superávit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2.614.718,03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25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739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C34A3-B6D2-1BCD-0077-16A947FD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361188"/>
            <a:ext cx="10795000" cy="978408"/>
          </a:xfrm>
        </p:spPr>
        <p:txBody>
          <a:bodyPr>
            <a:normAutofit/>
          </a:bodyPr>
          <a:lstStyle/>
          <a:p>
            <a:r>
              <a:rPr lang="pt-BR" b="1" u="sng" dirty="0">
                <a:effectLst/>
                <a:latin typeface="arial" panose="020B0604020202020204" pitchFamily="34" charset="0"/>
              </a:rPr>
              <a:t>DESPESAS COM EDUCAÇÃO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BACC44-FE4F-D2BC-C840-10F532E6B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2377440"/>
            <a:ext cx="10795000" cy="3845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Constituição Federal de 1988:</a:t>
            </a:r>
          </a:p>
          <a:p>
            <a:pPr marL="0" indent="0" algn="just">
              <a:buNone/>
            </a:pPr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212. A União aplicará, anualmente, nunca menos de dezoito, e os Estados, o Distrito Federal e os </a:t>
            </a:r>
            <a:r>
              <a:rPr lang="pt-BR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Municípios vinte e cinco por cento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no mínimo, da receita resultante de impostos, compreendida a proveniente de transferências, na manutenção e desenvolvimento do ensino.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75955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AA480-30B6-01B2-A5D8-006CFA4D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388620"/>
            <a:ext cx="10820400" cy="1188720"/>
          </a:xfrm>
        </p:spPr>
        <p:txBody>
          <a:bodyPr>
            <a:normAutofit/>
          </a:bodyPr>
          <a:lstStyle/>
          <a:p>
            <a:r>
              <a:rPr lang="pt-BR" b="1" u="sng" dirty="0">
                <a:effectLst/>
                <a:latin typeface="arial" panose="020B0604020202020204" pitchFamily="34" charset="0"/>
              </a:rPr>
              <a:t>CUMPRIMENTO DOS LIMITES CONSTITUCIONAIS COM EDUCAÇÃO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EBA510-749F-BF81-6728-877A97BB3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2368296"/>
            <a:ext cx="10820400" cy="3880105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Em análise ao Relatório DEMONSTRATIVO DAS RECEITAS E DESPESAS COM MANUTENÇÃO E DESENVOLVIMENTO DO ENSINO – MDE, verifica-se que ao </a:t>
            </a:r>
            <a:r>
              <a:rPr lang="pt-BR" sz="2400" spc="52" dirty="0">
                <a:solidFill>
                  <a:srgbClr val="000000"/>
                </a:solidFill>
                <a:latin typeface="Arial"/>
                <a:cs typeface="Arial"/>
              </a:rPr>
              <a:t>final</a:t>
            </a:r>
            <a:r>
              <a:rPr lang="pt-BR" sz="2400" spc="2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spc="52" dirty="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lang="pt-BR" sz="2400" spc="2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spc="52" dirty="0">
                <a:solidFill>
                  <a:srgbClr val="000000"/>
                </a:solidFill>
                <a:latin typeface="Arial"/>
                <a:cs typeface="Arial"/>
              </a:rPr>
              <a:t>período</a:t>
            </a:r>
            <a:r>
              <a:rPr lang="pt-BR" sz="2400" spc="2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spc="52" dirty="0">
                <a:solidFill>
                  <a:srgbClr val="000000"/>
                </a:solidFill>
                <a:latin typeface="Arial"/>
                <a:cs typeface="Arial"/>
              </a:rPr>
              <a:t>analisado</a:t>
            </a:r>
            <a:r>
              <a:rPr lang="pt-BR" sz="2400" spc="2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pt-BR" sz="2400" spc="3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spc="52" dirty="0">
                <a:solidFill>
                  <a:srgbClr val="000000"/>
                </a:solidFill>
                <a:latin typeface="Arial"/>
                <a:cs typeface="Arial"/>
              </a:rPr>
              <a:t>aplicação</a:t>
            </a:r>
            <a:r>
              <a:rPr lang="pt-BR" sz="2400" spc="2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spc="52" dirty="0">
                <a:solidFill>
                  <a:srgbClr val="000000"/>
                </a:solidFill>
                <a:latin typeface="Arial"/>
                <a:cs typeface="Arial"/>
              </a:rPr>
              <a:t>em 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educação</a:t>
            </a:r>
            <a:r>
              <a:rPr lang="pt-BR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foi</a:t>
            </a:r>
            <a:r>
              <a:rPr lang="pt-BR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lang="pt-BR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b="1" dirty="0">
                <a:solidFill>
                  <a:srgbClr val="000000"/>
                </a:solidFill>
                <a:latin typeface="Arial"/>
                <a:cs typeface="Arial"/>
              </a:rPr>
              <a:t>29%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pt-BR" sz="2400" spc="20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evidenciando</a:t>
            </a:r>
            <a:r>
              <a:rPr lang="pt-BR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pt-BR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b="1" dirty="0">
                <a:solidFill>
                  <a:srgbClr val="000000"/>
                </a:solidFill>
                <a:latin typeface="Arial"/>
                <a:cs typeface="Arial"/>
              </a:rPr>
              <a:t>Cumprimento</a:t>
            </a:r>
            <a:r>
              <a:rPr lang="pt-BR" sz="2400" b="1" spc="20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lang="pt-BR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dispositivo</a:t>
            </a:r>
            <a:r>
              <a:rPr lang="pt-BR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legal.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Arial"/>
                <a:cs typeface="Arial"/>
              </a:rPr>
              <a:t>Ainda, verificou-se o cumprimento de aplicação do mínimo de 70% das receitas de FUNDEB, o que totalizou 84,96%.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8093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67E66-6415-EF56-05C4-8FE03F315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24" y="410591"/>
            <a:ext cx="10835640" cy="1079881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Arial"/>
                <a:cs typeface="Arial"/>
              </a:rPr>
              <a:t>DESPESAS COM MANUTENÇÃO E DESENVOLVIMENTO DO ENSINO – MDE</a:t>
            </a:r>
            <a:endParaRPr lang="pt-BR" b="1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2252E529-C4B7-DA6D-FAD3-BB4B2A1CE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393775"/>
              </p:ext>
            </p:extLst>
          </p:nvPr>
        </p:nvGraphicFramePr>
        <p:xfrm>
          <a:off x="877824" y="1932432"/>
          <a:ext cx="10835640" cy="4404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39436">
                  <a:extLst>
                    <a:ext uri="{9D8B030D-6E8A-4147-A177-3AD203B41FA5}">
                      <a16:colId xmlns:a16="http://schemas.microsoft.com/office/drawing/2014/main" val="2502682238"/>
                    </a:ext>
                  </a:extLst>
                </a:gridCol>
                <a:gridCol w="2896204">
                  <a:extLst>
                    <a:ext uri="{9D8B030D-6E8A-4147-A177-3AD203B41FA5}">
                      <a16:colId xmlns:a16="http://schemas.microsoft.com/office/drawing/2014/main" val="3702636250"/>
                    </a:ext>
                  </a:extLst>
                </a:gridCol>
              </a:tblGrid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GASTO EM EDUCAÇÃO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R$ 12.110.879,14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008368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75151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APURADAS PARA FINS DE APLICAÇÃO EM MDE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R$ 41.761.706,47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47408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A SER APLICADO EM EDUCAÇÃO 25%</a:t>
                      </a:r>
                    </a:p>
                  </a:txBody>
                  <a:tcPr marL="68933" marR="68933" marT="34466" marB="34466" anchor="ctr"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R$ 10.440.426,62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39858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4340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ACIMA DO LIMITE CONSTITUCIONAL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R$ 1.670.452,52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80457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36455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EM MDE EM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829720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1578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RECEITAS DO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R$ 9.332.866,52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81922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COM RECEITAS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R$ 9.190.211,93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307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70% DE DESPESAS COM REMUNERAÇÃO DOS PROFISSIONAIS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R$ 7.929.307,25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8304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01897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COM RECEITAS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303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47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D9EBB-39DE-4855-49EF-9D283AED7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333756"/>
            <a:ext cx="10820400" cy="1188720"/>
          </a:xfrm>
        </p:spPr>
        <p:txBody>
          <a:bodyPr/>
          <a:lstStyle/>
          <a:p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DESPESAS COM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5596BC-790D-7EB2-783E-DA60F9782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2286000"/>
            <a:ext cx="10820400" cy="3454027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Lei Complementar nº 141/2012</a:t>
            </a:r>
          </a:p>
          <a:p>
            <a:pPr marL="0" indent="0" algn="just">
              <a:buNone/>
            </a:pP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7</a:t>
            </a:r>
            <a:r>
              <a:rPr lang="pt-BR" sz="2400" b="0" i="0" u="sng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Os Municípios e o Distrito Federal aplicarão anualmente em ações e serviços públicos de saúde, no mínimo, 15% (quinze por cento) da arrecadação dos impostos a que se refere o art. 156 e dos recursos de que tratam o art. 158 e a alínea “b” do inciso I do caput e o § 3º do art. 159, todos da Constituição Federal.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1525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4AD5E-0CC7-5262-509E-417D82BE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53831"/>
            <a:ext cx="10756900" cy="933451"/>
          </a:xfrm>
        </p:spPr>
        <p:txBody>
          <a:bodyPr/>
          <a:lstStyle/>
          <a:p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QUADRO DE APLICAÇÃO NA SAÚDE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CE86120-E385-5915-E24A-4FBC1B6AF9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12962"/>
              </p:ext>
            </p:extLst>
          </p:nvPr>
        </p:nvGraphicFramePr>
        <p:xfrm>
          <a:off x="914400" y="1700784"/>
          <a:ext cx="10756900" cy="3813049"/>
        </p:xfrm>
        <a:graphic>
          <a:graphicData uri="http://schemas.openxmlformats.org/drawingml/2006/table">
            <a:tbl>
              <a:tblPr/>
              <a:tblGrid>
                <a:gridCol w="8327713">
                  <a:extLst>
                    <a:ext uri="{9D8B030D-6E8A-4147-A177-3AD203B41FA5}">
                      <a16:colId xmlns:a16="http://schemas.microsoft.com/office/drawing/2014/main" val="3242799015"/>
                    </a:ext>
                  </a:extLst>
                </a:gridCol>
                <a:gridCol w="2429187">
                  <a:extLst>
                    <a:ext uri="{9D8B030D-6E8A-4147-A177-3AD203B41FA5}">
                      <a16:colId xmlns:a16="http://schemas.microsoft.com/office/drawing/2014/main" val="1500401298"/>
                    </a:ext>
                  </a:extLst>
                </a:gridCol>
              </a:tblGrid>
              <a:tr h="325233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GASTO EM SAÚDE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 14.576.062,24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82152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COM AÇÕES E SERVIÇOS DE SAÚDE (RECURSOS PRÓPRIOS)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   9.151.202,83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11280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COM RECURSOS VINCULADOS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   5.424.859,41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813390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945930"/>
                  </a:ext>
                </a:extLst>
              </a:tr>
              <a:tr h="325233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APURADAS PARA FINS DE APLICAÇÃO EM SAÚDE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 40.191.906,13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94292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A SER APLICADO EM SAÚDE 15%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   6.028.785,92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25055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275438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ACIMA DO LIMITE CONSTITUCIONAL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   3.122.416,91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636513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120976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EM SAÚDE EM 2023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22,77%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016866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478185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TRANSFERÊNCIAS SUS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   3.897.969,48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490211"/>
                  </a:ext>
                </a:extLst>
              </a:tr>
              <a:tr h="325233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RECITAS TRANSFERÊNCIA ESTADO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      433.360,20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875729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EC8F3890-2665-43D2-D4E6-AAAC2C8AC452}"/>
              </a:ext>
            </a:extLst>
          </p:cNvPr>
          <p:cNvSpPr txBox="1"/>
          <p:nvPr/>
        </p:nvSpPr>
        <p:spPr>
          <a:xfrm>
            <a:off x="914400" y="5936892"/>
            <a:ext cx="10756900" cy="528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675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Quadro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acima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demonstra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ao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final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período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analisado,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pt-BR" sz="1800" spc="8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aplicação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lang="pt-BR" sz="18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800" spc="14" dirty="0">
                <a:solidFill>
                  <a:srgbClr val="000000"/>
                </a:solidFill>
                <a:latin typeface="Arial"/>
                <a:cs typeface="Arial"/>
              </a:rPr>
              <a:t>saúde </a:t>
            </a:r>
            <a:r>
              <a:rPr lang="pt-BR" sz="1800" dirty="0">
                <a:solidFill>
                  <a:srgbClr val="000000"/>
                </a:solidFill>
                <a:latin typeface="Arial"/>
                <a:cs typeface="Arial"/>
              </a:rPr>
              <a:t>foi de </a:t>
            </a:r>
            <a:r>
              <a:rPr lang="pt-BR" sz="1800" b="1" dirty="0">
                <a:solidFill>
                  <a:srgbClr val="000000"/>
                </a:solidFill>
                <a:latin typeface="Arial"/>
                <a:cs typeface="Arial"/>
              </a:rPr>
              <a:t>22,77%</a:t>
            </a:r>
            <a:r>
              <a:rPr lang="pt-BR" sz="1800" dirty="0">
                <a:solidFill>
                  <a:srgbClr val="000000"/>
                </a:solidFill>
                <a:latin typeface="Arial"/>
                <a:cs typeface="Arial"/>
              </a:rPr>
              <a:t>, evidenciando o </a:t>
            </a:r>
            <a:r>
              <a:rPr lang="pt-BR" sz="1800" b="1" dirty="0">
                <a:solidFill>
                  <a:srgbClr val="000000"/>
                </a:solidFill>
                <a:latin typeface="Arial"/>
                <a:cs typeface="Arial"/>
              </a:rPr>
              <a:t>Cumprimento </a:t>
            </a:r>
            <a:r>
              <a:rPr lang="pt-BR" sz="1800" dirty="0">
                <a:solidFill>
                  <a:srgbClr val="000000"/>
                </a:solidFill>
                <a:latin typeface="Arial"/>
                <a:cs typeface="Arial"/>
              </a:rPr>
              <a:t>do dispositivo legal.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19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E14E3-D4F3-5D7D-82D5-EE30AD29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388620"/>
            <a:ext cx="10807700" cy="1041908"/>
          </a:xfrm>
        </p:spPr>
        <p:txBody>
          <a:bodyPr/>
          <a:lstStyle/>
          <a:p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DESPESAS COM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7FB69E-30BB-FE1E-88F1-0F863B405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700784"/>
            <a:ext cx="10807700" cy="461111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 Complementar nº 101/2000 - LRF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19.</a:t>
            </a:r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os fins do disposto no </a:t>
            </a:r>
            <a:r>
              <a:rPr lang="pt-BR" sz="24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do art. 169 da Constituição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despesa total com pessoal, em cada período de apuração e em cada ente da Federação, não poderá exceder os percentuais da receita corrente líquida, a seguir discriminados: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 - </a:t>
            </a:r>
            <a:r>
              <a:rPr lang="pt-BR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Municípios: 60% 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(sessenta por cento).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t-B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20.</a:t>
            </a:r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repartição dos limites globais do art. 19 não poderá exceder os seguintes percentuais: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III - na esfera municipal: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6% (seis por cento) para o Legislativo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incluído o Tribunal de Contas do Município, quando houver;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54% (cinquenta e quatro por cento) para o Executivo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649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0176F676-1BA0-BFA3-5595-762C33749F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3501562"/>
              </p:ext>
            </p:extLst>
          </p:nvPr>
        </p:nvGraphicFramePr>
        <p:xfrm>
          <a:off x="889000" y="2341626"/>
          <a:ext cx="10756904" cy="2986438"/>
        </p:xfrm>
        <a:graphic>
          <a:graphicData uri="http://schemas.openxmlformats.org/drawingml/2006/table">
            <a:tbl>
              <a:tblPr/>
              <a:tblGrid>
                <a:gridCol w="2689226">
                  <a:extLst>
                    <a:ext uri="{9D8B030D-6E8A-4147-A177-3AD203B41FA5}">
                      <a16:colId xmlns:a16="http://schemas.microsoft.com/office/drawing/2014/main" val="4256395252"/>
                    </a:ext>
                  </a:extLst>
                </a:gridCol>
                <a:gridCol w="2689226">
                  <a:extLst>
                    <a:ext uri="{9D8B030D-6E8A-4147-A177-3AD203B41FA5}">
                      <a16:colId xmlns:a16="http://schemas.microsoft.com/office/drawing/2014/main" val="425829488"/>
                    </a:ext>
                  </a:extLst>
                </a:gridCol>
                <a:gridCol w="2689226">
                  <a:extLst>
                    <a:ext uri="{9D8B030D-6E8A-4147-A177-3AD203B41FA5}">
                      <a16:colId xmlns:a16="http://schemas.microsoft.com/office/drawing/2014/main" val="2185733005"/>
                    </a:ext>
                  </a:extLst>
                </a:gridCol>
                <a:gridCol w="2689226">
                  <a:extLst>
                    <a:ext uri="{9D8B030D-6E8A-4147-A177-3AD203B41FA5}">
                      <a16:colId xmlns:a16="http://schemas.microsoft.com/office/drawing/2014/main" val="4154303516"/>
                    </a:ext>
                  </a:extLst>
                </a:gridCol>
              </a:tblGrid>
              <a:tr h="4651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Recita Corrente Líquida (RCL) Ajustada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R$ 55.014.777,16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709098"/>
                  </a:ext>
                </a:extLst>
              </a:tr>
              <a:tr h="465101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COM PESSOAL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Consolidado</a:t>
                      </a:r>
                      <a:endParaRPr lang="pt-BR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625222"/>
                  </a:ext>
                </a:extLst>
              </a:tr>
              <a:tr h="905723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 Despesa com Pessoal para Fins de Apuração do Limite - TDP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R$ 23.983.322,20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R$ 1.214.618,58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R$ 25.197.940,78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283820"/>
                  </a:ext>
                </a:extLst>
              </a:tr>
              <a:tr h="465101">
                <a:tc>
                  <a:txBody>
                    <a:bodyPr/>
                    <a:lstStyle/>
                    <a:p>
                      <a:pPr algn="l"/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Apuração do Limite - TDP sobre a RCL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43,59%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2,21%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45,80%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13319"/>
                  </a:ext>
                </a:extLst>
              </a:tr>
              <a:tr h="685412">
                <a:tc>
                  <a:txBody>
                    <a:bodyPr/>
                    <a:lstStyle/>
                    <a:p>
                      <a:pPr algn="l"/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 II e III do art. 20 da LRF)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45795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9735FA0B-6DD7-12DC-D312-D14A52E7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4" y="370332"/>
            <a:ext cx="10756900" cy="1067308"/>
          </a:xfrm>
        </p:spPr>
        <p:txBody>
          <a:bodyPr>
            <a:normAutofit/>
          </a:bodyPr>
          <a:lstStyle/>
          <a:p>
            <a:r>
              <a:rPr lang="pt-BR" b="1" u="sng" dirty="0">
                <a:effectLst/>
                <a:latin typeface="arial" panose="020B0604020202020204" pitchFamily="34" charset="0"/>
              </a:rPr>
              <a:t>COMPARATIVO DAS DESPESAS COM PESSOAL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1722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5DB3C-6F72-5E15-E566-1E20727AD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112" y="388620"/>
            <a:ext cx="10799064" cy="1188720"/>
          </a:xfrm>
        </p:spPr>
        <p:txBody>
          <a:bodyPr/>
          <a:lstStyle/>
          <a:p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VEDAÇÕES PARA O ANO ELEITORAL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057684-23B6-66C0-B2FE-C74974C49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112" y="2176272"/>
            <a:ext cx="10799064" cy="4187952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</a:rPr>
              <a:t>LC 101/2000 - LRF</a:t>
            </a:r>
            <a:endParaRPr lang="pt-BR" sz="26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21. É nulo de pleno direito:</a:t>
            </a:r>
          </a:p>
          <a:p>
            <a:pPr algn="just"/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 - o ato de que resulte aumento da despesa com pessoal nos 180 (cento e oitenta) dias anteriores ao final do mandato do titular de Poder ou órgão referido no art. 20;</a:t>
            </a:r>
          </a:p>
          <a:p>
            <a:pPr algn="just"/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III - o ato de que resulte aumento da despesa com pessoal que preveja parcelas a serem implementadas em períodos posteriores ao final do mandato do titular de Poder ou órgão referido no art. 20;</a:t>
            </a:r>
            <a:endParaRPr lang="pt-BR" sz="2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50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2CB9B-9382-2886-AC72-85380B59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388620"/>
            <a:ext cx="10795000" cy="1092708"/>
          </a:xfrm>
        </p:spPr>
        <p:txBody>
          <a:bodyPr>
            <a:normAutofit/>
          </a:bodyPr>
          <a:lstStyle/>
          <a:p>
            <a:r>
              <a:rPr lang="pt-BR" b="1" u="sng" dirty="0">
                <a:solidFill>
                  <a:srgbClr val="000000"/>
                </a:solidFill>
                <a:latin typeface="Arial"/>
                <a:cs typeface="Arial"/>
              </a:rPr>
              <a:t>LEI COMPLEMENTAR Nº 101/2000 - LRF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F9E70A-A5F7-398C-5FF8-E5B92586D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2130552"/>
            <a:ext cx="10795000" cy="41051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9º, § 4º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4º Até o final dos meses de maio, setembro e fevereiro, o Ministro ou Secretário de Estado da Fazenda demonstrará e avaliará o cumprimento das metas fiscais de cada quadrimestre e a trajetória da dívida, em audiência pública na comissão referida no § 1º do art. 166 da Constituição Federal ou conjunta com as comissões temáticas do Congresso Nacional ou equivalente nas Casas Legislativas estaduais e municipais.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615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F697F-EDEE-D879-B1A9-7132DC062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112" y="388620"/>
            <a:ext cx="10771632" cy="1188720"/>
          </a:xfrm>
        </p:spPr>
        <p:txBody>
          <a:bodyPr/>
          <a:lstStyle/>
          <a:p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VEDAÇÕES PARA O ANO ELEITORAL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F156E3-4D03-F386-3F8F-287E6C85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112" y="2011680"/>
            <a:ext cx="10771632" cy="4361688"/>
          </a:xfrm>
        </p:spPr>
        <p:txBody>
          <a:bodyPr>
            <a:normAutofit/>
          </a:bodyPr>
          <a:lstStyle/>
          <a:p>
            <a:pPr algn="ctr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Lei Federal nº 9.504/1997</a:t>
            </a:r>
          </a:p>
          <a:p>
            <a:pPr algn="just"/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</a:rPr>
              <a:t>Art. 73,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10</a:t>
            </a:r>
          </a:p>
          <a:p>
            <a:pPr algn="just"/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 ano em que se realizar eleição, fica proibida a distribuição gratuita de bens, valores ou benefícios por parte da Administração Pública, </a:t>
            </a:r>
            <a:r>
              <a:rPr lang="pt-BR" sz="19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exceto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nos casos de </a:t>
            </a:r>
            <a:r>
              <a:rPr lang="pt-BR" sz="19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calamidade pública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de </a:t>
            </a:r>
            <a:r>
              <a:rPr lang="pt-BR" sz="19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estado de emergência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ou de </a:t>
            </a:r>
            <a:r>
              <a:rPr lang="pt-BR" sz="19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programas sociais autorizados em lei e já em execução orçamentária no exercício anterior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casos em que o Ministério Público poderá promover o acompanhamento de sua execução financeira e administrativa.</a:t>
            </a:r>
          </a:p>
          <a:p>
            <a:pPr algn="just"/>
            <a:endParaRPr lang="pt-BR" sz="1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900" b="1" u="sng" dirty="0" err="1">
                <a:solidFill>
                  <a:srgbClr val="000000"/>
                </a:solidFill>
                <a:latin typeface="Arial" panose="020B0604020202020204" pitchFamily="34" charset="0"/>
              </a:rPr>
              <a:t>Obs</a:t>
            </a:r>
            <a:r>
              <a:rPr lang="pt-BR" sz="1900" b="1" u="sng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</a:rPr>
              <a:t>Os gastos para o exercício de 2024 devem respeitar os limites dos anos anteriores, bem como a realização de atividades e eventos deve respeitar o que já foi proposto pelo Município, não realizando atividades diversas, sob pena de incorrer no descumprimento do art. 73.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4041151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29FB9-C663-6A22-9073-7EECE0ED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64692"/>
            <a:ext cx="10769600" cy="2921508"/>
          </a:xfrm>
        </p:spPr>
        <p:txBody>
          <a:bodyPr>
            <a:normAutofit/>
          </a:bodyPr>
          <a:lstStyle/>
          <a:p>
            <a:r>
              <a:rPr lang="pt-BR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OBRIGADA PELA PRESENÇA</a:t>
            </a:r>
          </a:p>
        </p:txBody>
      </p:sp>
    </p:spTree>
    <p:extLst>
      <p:ext uri="{BB962C8B-B14F-4D97-AF65-F5344CB8AC3E}">
        <p14:creationId xmlns:p14="http://schemas.microsoft.com/office/powerpoint/2010/main" val="260577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449DD-84E7-51B3-0609-39E07323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349250"/>
            <a:ext cx="10782300" cy="1105154"/>
          </a:xfrm>
        </p:spPr>
        <p:txBody>
          <a:bodyPr>
            <a:noAutofit/>
          </a:bodyPr>
          <a:lstStyle/>
          <a:p>
            <a:r>
              <a:rPr lang="pt-BR" b="1" u="sng" dirty="0">
                <a:solidFill>
                  <a:srgbClr val="000000"/>
                </a:solidFill>
                <a:latin typeface="Arial"/>
                <a:cs typeface="Arial"/>
              </a:rPr>
              <a:t>METAS DA RECEITA POR CATEGORIA Econômica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46CB19-66A8-99E1-3109-DAAF9FD4C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3956304"/>
            <a:ext cx="10782300" cy="2552446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pc="48" dirty="0">
                <a:solidFill>
                  <a:srgbClr val="000000"/>
                </a:solidFill>
                <a:latin typeface="Arial"/>
                <a:cs typeface="Arial"/>
              </a:rPr>
              <a:t>Pelos</a:t>
            </a:r>
            <a:r>
              <a:rPr lang="pt-BR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rgbClr val="000000"/>
                </a:solidFill>
                <a:latin typeface="Arial"/>
                <a:cs typeface="Arial"/>
              </a:rPr>
              <a:t>dados</a:t>
            </a:r>
            <a:r>
              <a:rPr lang="pt-BR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rgbClr val="000000"/>
                </a:solidFill>
                <a:latin typeface="Arial"/>
                <a:cs typeface="Arial"/>
              </a:rPr>
              <a:t>acima</a:t>
            </a:r>
            <a:r>
              <a:rPr lang="pt-BR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rgbClr val="000000"/>
                </a:solidFill>
                <a:latin typeface="Arial"/>
                <a:cs typeface="Arial"/>
              </a:rPr>
              <a:t>apresentados,</a:t>
            </a:r>
            <a:r>
              <a:rPr lang="pt-BR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rgbClr val="000000"/>
                </a:solidFill>
                <a:latin typeface="Arial"/>
                <a:cs typeface="Arial"/>
              </a:rPr>
              <a:t>conclui-se</a:t>
            </a:r>
            <a:r>
              <a:rPr lang="pt-BR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pt-BR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49" dirty="0">
                <a:solidFill>
                  <a:srgbClr val="000000"/>
                </a:solidFill>
                <a:latin typeface="Arial"/>
                <a:cs typeface="Arial"/>
              </a:rPr>
              <a:t>até</a:t>
            </a:r>
            <a:r>
              <a:rPr lang="pt-BR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pt-BR" spc="3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rgbClr val="000000"/>
                </a:solidFill>
                <a:latin typeface="Arial"/>
                <a:cs typeface="Arial"/>
              </a:rPr>
              <a:t>período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analisado,</a:t>
            </a:r>
            <a:r>
              <a:rPr lang="pt-BR" spc="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pt-BR" spc="2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lang="pt-BR" spc="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Receita</a:t>
            </a:r>
            <a:r>
              <a:rPr lang="pt-BR" spc="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Arrecadada,</a:t>
            </a:r>
            <a:r>
              <a:rPr lang="pt-BR" spc="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lang="pt-BR" spc="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montante</a:t>
            </a:r>
            <a:r>
              <a:rPr lang="pt-BR" spc="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Arial"/>
                <a:cs typeface="Arial"/>
              </a:rPr>
              <a:t>R$  60.579.779,08</a:t>
            </a:r>
            <a:r>
              <a:rPr lang="pt-BR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ficou </a:t>
            </a:r>
            <a:r>
              <a:rPr lang="pt-BR" b="1" spc="32" dirty="0">
                <a:solidFill>
                  <a:srgbClr val="000000"/>
                </a:solidFill>
                <a:latin typeface="Arial"/>
                <a:cs typeface="Arial"/>
              </a:rPr>
              <a:t>ACIMA</a:t>
            </a:r>
            <a:r>
              <a:rPr lang="pt-BR" b="1" spc="1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lang="pt-BR" spc="1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rgbClr val="000000"/>
                </a:solidFill>
                <a:latin typeface="Arial"/>
                <a:cs typeface="Arial"/>
              </a:rPr>
              <a:t>metas</a:t>
            </a:r>
            <a:r>
              <a:rPr lang="pt-BR" spc="1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lang="pt-BR" spc="1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rgbClr val="000000"/>
                </a:solidFill>
                <a:latin typeface="Arial"/>
                <a:cs typeface="Arial"/>
              </a:rPr>
              <a:t>arrecadação</a:t>
            </a:r>
            <a:r>
              <a:rPr lang="pt-BR" spc="1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rgbClr val="000000"/>
                </a:solidFill>
                <a:latin typeface="Arial"/>
                <a:cs typeface="Arial"/>
              </a:rPr>
              <a:t>previstas,</a:t>
            </a:r>
            <a:r>
              <a:rPr lang="pt-BR" spc="1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pt-BR" spc="1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rgbClr val="000000"/>
                </a:solidFill>
                <a:latin typeface="Arial"/>
                <a:cs typeface="Arial"/>
              </a:rPr>
              <a:t>estavam</a:t>
            </a:r>
            <a:r>
              <a:rPr lang="pt-BR" spc="1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rgbClr val="000000"/>
                </a:solidFill>
                <a:latin typeface="Arial"/>
                <a:cs typeface="Arial"/>
              </a:rPr>
              <a:t>estimadas</a:t>
            </a:r>
            <a:r>
              <a:rPr lang="pt-BR" spc="1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lang="pt-BR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b="1" spc="32" dirty="0">
                <a:solidFill>
                  <a:srgbClr val="000000"/>
                </a:solidFill>
                <a:latin typeface="Arial"/>
                <a:cs typeface="Arial"/>
              </a:rPr>
              <a:t>R$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50.423.787,87,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conforme fixado na LDO.</a:t>
            </a:r>
            <a:endParaRPr lang="pt-BR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Com</a:t>
            </a:r>
            <a:r>
              <a:rPr lang="pt-BR" spc="1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relação</a:t>
            </a:r>
            <a:r>
              <a:rPr lang="pt-BR" spc="1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ainda</a:t>
            </a:r>
            <a:r>
              <a:rPr lang="pt-BR" spc="1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aos</a:t>
            </a:r>
            <a:r>
              <a:rPr lang="pt-BR" spc="1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resultados</a:t>
            </a:r>
            <a:r>
              <a:rPr lang="pt-BR" spc="1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apresentados,</a:t>
            </a:r>
            <a:r>
              <a:rPr lang="pt-BR" spc="1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concluímos</a:t>
            </a:r>
            <a:r>
              <a:rPr lang="pt-BR" spc="1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pt-BR" spc="1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pt-BR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b="1" spc="23" dirty="0">
                <a:solidFill>
                  <a:srgbClr val="000000"/>
                </a:solidFill>
                <a:latin typeface="Arial"/>
                <a:cs typeface="Arial"/>
              </a:rPr>
              <a:t>Superávit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verificado no confronto da previsão com a arrecadação foi de </a:t>
            </a:r>
            <a:r>
              <a:rPr lang="pt-BR" b="1" dirty="0">
                <a:solidFill>
                  <a:srgbClr val="000000"/>
                </a:solidFill>
                <a:latin typeface="Arial"/>
                <a:cs typeface="Arial"/>
              </a:rPr>
              <a:t>R$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10.155.991,21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C392C44-127F-E8A0-2790-881BDBC91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93329"/>
              </p:ext>
            </p:extLst>
          </p:nvPr>
        </p:nvGraphicFramePr>
        <p:xfrm>
          <a:off x="889000" y="2034794"/>
          <a:ext cx="107823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75">
                  <a:extLst>
                    <a:ext uri="{9D8B030D-6E8A-4147-A177-3AD203B41FA5}">
                      <a16:colId xmlns:a16="http://schemas.microsoft.com/office/drawing/2014/main" val="1980918623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605327087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9768121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218977461"/>
                    </a:ext>
                  </a:extLst>
                </a:gridCol>
              </a:tblGrid>
              <a:tr h="26174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Prevista - LDO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Diferença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645505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50.418.787,87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56.661.613,16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6.242.825,29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45282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3.918.165,92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3.913.165,92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3449957"/>
                  </a:ext>
                </a:extLst>
              </a:tr>
              <a:tr h="239141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50.423.787,87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60.579.779,08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10.155.991,21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8156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97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5BC16-16FE-8672-8EF4-3742B684C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90789"/>
            <a:ext cx="11175999" cy="7844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RECEITA</a:t>
            </a:r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1B37F1B9-104D-8EB0-F8B7-9B2338E56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714468"/>
              </p:ext>
            </p:extLst>
          </p:nvPr>
        </p:nvGraphicFramePr>
        <p:xfrm>
          <a:off x="533400" y="1481328"/>
          <a:ext cx="11175999" cy="49218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9469">
                  <a:extLst>
                    <a:ext uri="{9D8B030D-6E8A-4147-A177-3AD203B41FA5}">
                      <a16:colId xmlns:a16="http://schemas.microsoft.com/office/drawing/2014/main" val="3437839578"/>
                    </a:ext>
                  </a:extLst>
                </a:gridCol>
                <a:gridCol w="2698530">
                  <a:extLst>
                    <a:ext uri="{9D8B030D-6E8A-4147-A177-3AD203B41FA5}">
                      <a16:colId xmlns:a16="http://schemas.microsoft.com/office/drawing/2014/main" val="3770766649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3061471308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1230657461"/>
                    </a:ext>
                  </a:extLst>
                </a:gridCol>
              </a:tblGrid>
              <a:tr h="356463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Realizada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99651"/>
                  </a:ext>
                </a:extLst>
              </a:tr>
              <a:tr h="331294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271031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 (I)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50.418.787,87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19.836.671,28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56.661.613,16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729927"/>
                  </a:ext>
                </a:extLst>
              </a:tr>
              <a:tr h="56320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Impostos, Taxas E Contribuições De Melhoria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6.748.710,20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2.721.227,96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8.098.853,54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5547433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702.900,00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286.121,60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912.536,65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859821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282.225,00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617.014,54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1.860.985,34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7426930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 Agropecuária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26.625,00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877,88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899009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 De Serviços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170.400,00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824,61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64.771,64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396202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Transferências Correntes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42.238.717,67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16.128.824,80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45.472.458,52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015812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Outras Receitas Correntes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249.210,00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82.623,42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251.129,59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8702206"/>
                  </a:ext>
                </a:extLst>
              </a:tr>
              <a:tr h="357978">
                <a:tc>
                  <a:txBody>
                    <a:bodyPr/>
                    <a:lstStyle/>
                    <a:p>
                      <a:pPr algn="l"/>
                      <a:r>
                        <a:rPr lang="pt-BR" sz="1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De Capital (II)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2.662.286,60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3.918.165,92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153787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Amortizações De Empréstimos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6.553,48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12.432,77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7829460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2.655.733,12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3.905.733,15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237250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Receitas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50.423.787,87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22.498.957,88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60.579.779,08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05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8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804C84ED-0785-30F4-019B-5047A7B6832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4153050"/>
              </p:ext>
            </p:extLst>
          </p:nvPr>
        </p:nvGraphicFramePr>
        <p:xfrm>
          <a:off x="863600" y="1981200"/>
          <a:ext cx="5105401" cy="3581400"/>
        </p:xfrm>
        <a:graphic>
          <a:graphicData uri="http://schemas.openxmlformats.org/drawingml/2006/table">
            <a:tbl>
              <a:tblPr/>
              <a:tblGrid>
                <a:gridCol w="2936845">
                  <a:extLst>
                    <a:ext uri="{9D8B030D-6E8A-4147-A177-3AD203B41FA5}">
                      <a16:colId xmlns:a16="http://schemas.microsoft.com/office/drawing/2014/main" val="1229867679"/>
                    </a:ext>
                  </a:extLst>
                </a:gridCol>
                <a:gridCol w="2168556">
                  <a:extLst>
                    <a:ext uri="{9D8B030D-6E8A-4147-A177-3AD203B41FA5}">
                      <a16:colId xmlns:a16="http://schemas.microsoft.com/office/drawing/2014/main" val="4177558496"/>
                    </a:ext>
                  </a:extLst>
                </a:gridCol>
              </a:tblGrid>
              <a:tr h="447675"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solidFill>
                            <a:srgbClr val="000000"/>
                          </a:solidFill>
                          <a:effectLst/>
                        </a:rPr>
                        <a:t>Receita Estimada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7989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1º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8.403.964,94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343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2º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8.403.964,94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2368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3º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8.403.964,94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01884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4º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8.403.964,94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17705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5º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8.403.964,94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0263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</a:rPr>
                        <a:t>Meta de Arrecadação do 6º Bimestre</a:t>
                      </a:r>
                      <a:endParaRPr lang="pt-BR" sz="24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8.403.964,97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9235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b="1" dirty="0">
                          <a:solidFill>
                            <a:srgbClr val="000000"/>
                          </a:solidFill>
                          <a:effectLst/>
                        </a:rPr>
                        <a:t>Meta de Arrecadação até o 6º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solidFill>
                            <a:srgbClr val="000000"/>
                          </a:solidFill>
                          <a:effectLst/>
                        </a:rPr>
                        <a:t>50.423.787,87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63511"/>
                  </a:ext>
                </a:extLst>
              </a:tr>
            </a:tbl>
          </a:graphicData>
        </a:graphic>
      </p:graphicFrame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34D83A62-014C-F9D2-303B-2BB10FD0662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3261176"/>
              </p:ext>
            </p:extLst>
          </p:nvPr>
        </p:nvGraphicFramePr>
        <p:xfrm>
          <a:off x="6223000" y="1981200"/>
          <a:ext cx="5460999" cy="3581400"/>
        </p:xfrm>
        <a:graphic>
          <a:graphicData uri="http://schemas.openxmlformats.org/drawingml/2006/table">
            <a:tbl>
              <a:tblPr/>
              <a:tblGrid>
                <a:gridCol w="3809999">
                  <a:extLst>
                    <a:ext uri="{9D8B030D-6E8A-4147-A177-3AD203B41FA5}">
                      <a16:colId xmlns:a16="http://schemas.microsoft.com/office/drawing/2014/main" val="391836951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433536394"/>
                    </a:ext>
                  </a:extLst>
                </a:gridCol>
              </a:tblGrid>
              <a:tr h="447675"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solidFill>
                            <a:srgbClr val="000000"/>
                          </a:solidFill>
                          <a:effectLst/>
                        </a:rPr>
                        <a:t>Receita Arrecadada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75522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1º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8.341.717,73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0068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2º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9.047.390,38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1206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3º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9.211.853,60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9528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4º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11.479.859,49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26795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</a:rPr>
                        <a:t>Meta de Arrecadação do 5º Bimestre</a:t>
                      </a:r>
                      <a:endParaRPr lang="pt-BR" sz="24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10.728.941,48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90229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Meta de Arrecadação do 6º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</a:rPr>
                        <a:t>11.770.016,40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22958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100" b="1" dirty="0">
                          <a:solidFill>
                            <a:srgbClr val="000000"/>
                          </a:solidFill>
                          <a:effectLst/>
                        </a:rPr>
                        <a:t>Meta de Arrecadação até o 6º Bimestre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solidFill>
                            <a:srgbClr val="000000"/>
                          </a:solidFill>
                          <a:effectLst/>
                        </a:rPr>
                        <a:t>60.579.779,08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82951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767F201D-9008-8360-BF49-98D07F16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383540"/>
            <a:ext cx="10820398" cy="1105408"/>
          </a:xfrm>
        </p:spPr>
        <p:txBody>
          <a:bodyPr>
            <a:normAutofit/>
          </a:bodyPr>
          <a:lstStyle/>
          <a:p>
            <a:r>
              <a:rPr lang="pt-BR" sz="28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RECEITA ESTIMADA X RECEITA ARRECADADA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318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B140A-B90C-5DAE-37D5-89A09192C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368935"/>
            <a:ext cx="10807700" cy="1188720"/>
          </a:xfrm>
        </p:spPr>
        <p:txBody>
          <a:bodyPr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RECEITA POR UNIDADE GESTORA</a:t>
            </a:r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5E5B70A-41C7-1EE0-D30F-864187906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476247"/>
              </p:ext>
            </p:extLst>
          </p:nvPr>
        </p:nvGraphicFramePr>
        <p:xfrm>
          <a:off x="685800" y="2638425"/>
          <a:ext cx="10701655" cy="2661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1541991794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510339438"/>
                    </a:ext>
                  </a:extLst>
                </a:gridCol>
                <a:gridCol w="3365500">
                  <a:extLst>
                    <a:ext uri="{9D8B030D-6E8A-4147-A177-3AD203B41FA5}">
                      <a16:colId xmlns:a16="http://schemas.microsoft.com/office/drawing/2014/main" val="405334874"/>
                    </a:ext>
                  </a:extLst>
                </a:gridCol>
                <a:gridCol w="1964055">
                  <a:extLst>
                    <a:ext uri="{9D8B030D-6E8A-4147-A177-3AD203B41FA5}">
                      <a16:colId xmlns:a16="http://schemas.microsoft.com/office/drawing/2014/main" val="1428232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Gestora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Arrecadado até o período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Realizado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08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 Municipal de Irani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47.104.601,37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55.693.542,55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118,23%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084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2.986.001,25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4.381.969,40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146,75%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12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de Assistência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333.185,25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504.267,13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151,35%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0626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50.423.787,87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60.579.779,08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120,14%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25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43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655BE-3EDE-4510-3E41-75EC7AEDC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3484"/>
            <a:ext cx="10780776" cy="1029208"/>
          </a:xfrm>
        </p:spPr>
        <p:txBody>
          <a:bodyPr/>
          <a:lstStyle/>
          <a:p>
            <a:r>
              <a:rPr lang="pt-BR" sz="2800" b="1" u="sng" dirty="0">
                <a:solidFill>
                  <a:srgbClr val="000000"/>
                </a:solidFill>
                <a:latin typeface="Arial"/>
                <a:cs typeface="Arial"/>
              </a:rPr>
              <a:t>RECEITA CORRENTE LÍQUIDA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1737-B88F-5195-9AD1-983CE74FB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60600"/>
            <a:ext cx="10782300" cy="42418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 Complementar nº 101/2000 - LRF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2º, inciso IV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Receita corrente líquida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somatório das receitas tributárias, de contribuições, patrimoniais, industriais, agropecuárias, de serviços, transferências correntes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outras receitas também correntes, deduzidos: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União, nos Estados e nos Municípios, a contribuição dos servidores para o custeio do seu sistema de previdência e assistência social e as receitas provenientes da compensação financeira citada no 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9º do art. 201 da Constituição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3o A receita corrente líquida será apurada somando-se as receitas arrecadadas no mês em referência e nos onze anteriores, excluídas as duplicidades.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857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CB7DB-AE01-ED53-0A12-2D444BBF6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18592"/>
            <a:ext cx="10782300" cy="876808"/>
          </a:xfrm>
        </p:spPr>
        <p:txBody>
          <a:bodyPr/>
          <a:lstStyle/>
          <a:p>
            <a:r>
              <a:rPr lang="pt-BR" sz="2800" b="1" u="sng" dirty="0">
                <a:solidFill>
                  <a:srgbClr val="000000"/>
                </a:solidFill>
                <a:latin typeface="Arial"/>
                <a:cs typeface="Arial"/>
              </a:rPr>
              <a:t>RECEITA CORRENTE LÍQUIDA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A77026-9929-8CD9-5E51-ABBEAD4A6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62896"/>
            <a:ext cx="10782300" cy="379848"/>
          </a:xfrm>
        </p:spPr>
        <p:txBody>
          <a:bodyPr/>
          <a:lstStyle/>
          <a:p>
            <a:pPr marL="0" marR="0" indent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Apuração R</a:t>
            </a:r>
            <a:r>
              <a:rPr lang="pt-BR" sz="1800" dirty="0">
                <a:solidFill>
                  <a:srgbClr val="000000"/>
                </a:solidFill>
                <a:latin typeface="Arial"/>
                <a:cs typeface="Arial"/>
              </a:rPr>
              <a:t>eceita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pt-BR" sz="1800" dirty="0">
                <a:solidFill>
                  <a:srgbClr val="000000"/>
                </a:solidFill>
                <a:latin typeface="Arial"/>
                <a:cs typeface="Arial"/>
              </a:rPr>
              <a:t>orrente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pt-BR" sz="1800" dirty="0">
                <a:solidFill>
                  <a:srgbClr val="000000"/>
                </a:solidFill>
                <a:latin typeface="Arial"/>
                <a:cs typeface="Arial"/>
              </a:rPr>
              <a:t>íquida com base nos últimos 12 (doze) meses, conforme LRF:</a:t>
            </a:r>
          </a:p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74EC7B5-9D05-54B6-791C-86157D266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60545"/>
              </p:ext>
            </p:extLst>
          </p:nvPr>
        </p:nvGraphicFramePr>
        <p:xfrm>
          <a:off x="914400" y="2349264"/>
          <a:ext cx="10782300" cy="40751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val="2604743742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3549676315"/>
                    </a:ext>
                  </a:extLst>
                </a:gridCol>
              </a:tblGrid>
              <a:tr h="373728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ESPECIFICAÇÃO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804973"/>
                  </a:ext>
                </a:extLst>
              </a:tr>
              <a:tr h="37372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63.435.352,85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5054626"/>
                  </a:ext>
                </a:extLst>
              </a:tr>
              <a:tr h="37372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DEDUÇÕES (II)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6.773.739,69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405547"/>
                  </a:ext>
                </a:extLst>
              </a:tr>
              <a:tr h="373728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(III) = (I-II)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56.661.613,16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432594"/>
                  </a:ext>
                </a:extLst>
              </a:tr>
              <a:tr h="583631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- ) Transferências obrigatórias da União relativas às emendas individuais (art. 166-A, § 1º, da CF) (IV)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593569"/>
                  </a:ext>
                </a:extLst>
              </a:tr>
              <a:tr h="583631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 PARA CÁLCULO DOS LIMITES DE ENDIVIDAMENTO (V) = (III - IV)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55.761.613,16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7842007"/>
                  </a:ext>
                </a:extLst>
              </a:tr>
              <a:tr h="82936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- ) Transferências obrigatórias da União relativas às emendas de bancada (art. 166, § 16, da CF) e ao vencimento dos agentes comunitários de saúde e de combate às endemias (CF, art. 198, §11) (VI)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746.836,00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7908337"/>
                  </a:ext>
                </a:extLst>
              </a:tr>
              <a:tr h="583631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 PARA CÁLCULO DOS LIMITES DA DESPESA COM PESSOAL (VII) = (V - VI)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55.014.777,16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954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1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F7511-0B59-05C4-E48B-ABE805AAD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333756"/>
            <a:ext cx="10769600" cy="1188720"/>
          </a:xfrm>
        </p:spPr>
        <p:txBody>
          <a:bodyPr>
            <a:normAutofit/>
          </a:bodyPr>
          <a:lstStyle/>
          <a:p>
            <a:r>
              <a:rPr lang="pt-BR" sz="2800" b="1" u="sng" dirty="0">
                <a:solidFill>
                  <a:srgbClr val="000000"/>
                </a:solidFill>
                <a:latin typeface="Arial"/>
                <a:cs typeface="Arial"/>
              </a:rPr>
              <a:t>METAS DA DESPESA POR CATEGORIA Econômica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983A97-F1F8-57C1-22CD-CE75A4E55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4465320"/>
            <a:ext cx="10769600" cy="1396999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spc="48" dirty="0">
                <a:solidFill>
                  <a:srgbClr val="000000"/>
                </a:solidFill>
                <a:latin typeface="Arial"/>
                <a:cs typeface="Arial"/>
              </a:rPr>
              <a:t>Pelos</a:t>
            </a:r>
            <a:r>
              <a:rPr lang="pt-BR" sz="2000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/>
                <a:cs typeface="Arial"/>
              </a:rPr>
              <a:t>dados</a:t>
            </a:r>
            <a:r>
              <a:rPr lang="pt-BR" sz="2000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/>
                <a:cs typeface="Arial"/>
              </a:rPr>
              <a:t>acima</a:t>
            </a:r>
            <a:r>
              <a:rPr lang="pt-BR" sz="2000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/>
                <a:cs typeface="Arial"/>
              </a:rPr>
              <a:t>apresentados,</a:t>
            </a:r>
            <a:r>
              <a:rPr lang="pt-BR" sz="2000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/>
                <a:cs typeface="Arial"/>
              </a:rPr>
              <a:t>conclui-se</a:t>
            </a:r>
            <a:r>
              <a:rPr lang="pt-BR" sz="2000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pt-BR" sz="2000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49" dirty="0">
                <a:solidFill>
                  <a:srgbClr val="000000"/>
                </a:solidFill>
                <a:latin typeface="Arial"/>
                <a:cs typeface="Arial"/>
              </a:rPr>
              <a:t>até</a:t>
            </a:r>
            <a:r>
              <a:rPr lang="pt-BR" sz="2000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pt-BR" sz="2000" spc="3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/>
                <a:cs typeface="Arial"/>
              </a:rPr>
              <a:t>término</a:t>
            </a:r>
            <a:r>
              <a:rPr lang="pt-BR" sz="2000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lang="pt-BR" sz="2000" spc="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/>
                <a:cs typeface="Arial"/>
              </a:rPr>
              <a:t>período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analisado,</a:t>
            </a:r>
            <a:r>
              <a:rPr lang="pt-BR" sz="20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pt-BR" sz="20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total</a:t>
            </a:r>
            <a:r>
              <a:rPr lang="pt-BR" sz="20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lang="pt-BR" sz="20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Despesa</a:t>
            </a:r>
            <a:r>
              <a:rPr lang="pt-BR" sz="20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Liquidada,</a:t>
            </a:r>
            <a:r>
              <a:rPr lang="pt-BR" sz="20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no</a:t>
            </a:r>
            <a:r>
              <a:rPr lang="pt-BR" sz="20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montante</a:t>
            </a:r>
            <a:r>
              <a:rPr lang="pt-BR" sz="20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lang="pt-BR" sz="20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b="1" dirty="0">
                <a:solidFill>
                  <a:srgbClr val="000000"/>
                </a:solidFill>
                <a:latin typeface="Arial"/>
                <a:cs typeface="Arial"/>
              </a:rPr>
              <a:t>R$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57.965.061,05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pt-BR" sz="20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ficou </a:t>
            </a:r>
            <a:r>
              <a:rPr lang="pt-BR" sz="2000" b="1" spc="17" dirty="0">
                <a:solidFill>
                  <a:srgbClr val="000000"/>
                </a:solidFill>
                <a:latin typeface="Arial"/>
                <a:cs typeface="Arial"/>
              </a:rPr>
              <a:t>ACIMA</a:t>
            </a:r>
            <a:r>
              <a:rPr lang="pt-BR" sz="2000" b="1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17" dirty="0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lang="pt-BR" sz="2000" spc="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17" dirty="0">
                <a:solidFill>
                  <a:srgbClr val="000000"/>
                </a:solidFill>
                <a:latin typeface="Arial"/>
                <a:cs typeface="Arial"/>
              </a:rPr>
              <a:t>metas</a:t>
            </a:r>
            <a:r>
              <a:rPr lang="pt-BR" sz="20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17" dirty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lang="pt-BR" sz="20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17" dirty="0">
                <a:solidFill>
                  <a:srgbClr val="000000"/>
                </a:solidFill>
                <a:latin typeface="Arial"/>
                <a:cs typeface="Arial"/>
              </a:rPr>
              <a:t>Desembolso</a:t>
            </a:r>
            <a:r>
              <a:rPr lang="pt-BR" sz="20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17" dirty="0">
                <a:solidFill>
                  <a:srgbClr val="000000"/>
                </a:solidFill>
                <a:latin typeface="Arial"/>
                <a:cs typeface="Arial"/>
              </a:rPr>
              <a:t>Autorizadas,</a:t>
            </a:r>
            <a:r>
              <a:rPr lang="pt-BR" sz="2000" spc="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17" dirty="0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lang="pt-BR" sz="20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17" dirty="0">
                <a:solidFill>
                  <a:srgbClr val="000000"/>
                </a:solidFill>
                <a:latin typeface="Arial"/>
                <a:cs typeface="Arial"/>
              </a:rPr>
              <a:t>estavam</a:t>
            </a:r>
            <a:r>
              <a:rPr lang="pt-BR" sz="20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17" dirty="0">
                <a:solidFill>
                  <a:srgbClr val="000000"/>
                </a:solidFill>
                <a:latin typeface="Arial"/>
                <a:cs typeface="Arial"/>
              </a:rPr>
              <a:t>estimadas</a:t>
            </a:r>
            <a:r>
              <a:rPr lang="pt-BR" sz="20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spc="17" dirty="0">
                <a:solidFill>
                  <a:srgbClr val="000000"/>
                </a:solidFill>
                <a:latin typeface="Arial"/>
                <a:cs typeface="Arial"/>
              </a:rPr>
              <a:t>em</a:t>
            </a:r>
            <a:r>
              <a:rPr lang="pt-BR" sz="2000" spc="9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2000" b="1" spc="17" dirty="0">
                <a:solidFill>
                  <a:srgbClr val="000000"/>
                </a:solidFill>
                <a:latin typeface="Arial"/>
                <a:cs typeface="Arial"/>
              </a:rPr>
              <a:t>R$ </a:t>
            </a:r>
            <a:r>
              <a:rPr lang="pt-BR" sz="2000" b="1" dirty="0">
                <a:solidFill>
                  <a:srgbClr val="000000"/>
                </a:solidFill>
                <a:latin typeface="Arial"/>
                <a:cs typeface="Arial"/>
              </a:rPr>
              <a:t>50.423.787,87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EB6AA94-51C5-A5B0-ED22-EBF684B1A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682009"/>
              </p:ext>
            </p:extLst>
          </p:nvPr>
        </p:nvGraphicFramePr>
        <p:xfrm>
          <a:off x="927100" y="2155698"/>
          <a:ext cx="10769600" cy="167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1980918623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605327087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3554200174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9768121"/>
                    </a:ext>
                  </a:extLst>
                </a:gridCol>
              </a:tblGrid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Prevista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Liquidada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45505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43.497.547,70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50.147.439,64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49.254.748,38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45282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6.895.240,17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11.090.803,21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8.710.312,67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449957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156307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50.423.787,87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61.238.242,85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57.965.061,05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77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630183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819</TotalTime>
  <Words>1853</Words>
  <Application>Microsoft Office PowerPoint</Application>
  <PresentationFormat>Widescreen</PresentationFormat>
  <Paragraphs>342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Arial</vt:lpstr>
      <vt:lpstr>Gill Sans MT</vt:lpstr>
      <vt:lpstr>Times New Roman</vt:lpstr>
      <vt:lpstr>Pacote</vt:lpstr>
      <vt:lpstr>AUDIÊNCIA PÚBLICA DE AVALIAÇÃO DAS METAS FISCAIS</vt:lpstr>
      <vt:lpstr>LEI COMPLEMENTAR Nº 101/2000 - LRF</vt:lpstr>
      <vt:lpstr>METAS DA RECEITA POR CATEGORIA Econômica</vt:lpstr>
      <vt:lpstr>EXECUÇÃO ORÇAMENTÁRIA DA RECEITA</vt:lpstr>
      <vt:lpstr>RECEITA ESTIMADA X RECEITA ARRECADADA</vt:lpstr>
      <vt:lpstr>EXECUÇÃO ORÇAMENTÁRIA DA RECEITA POR UNIDADE GESTORA</vt:lpstr>
      <vt:lpstr>RECEITA CORRENTE LÍQUIDA</vt:lpstr>
      <vt:lpstr>RECEITA CORRENTE LÍQUIDA</vt:lpstr>
      <vt:lpstr>METAS DA DESPESA POR CATEGORIA Econômica</vt:lpstr>
      <vt:lpstr>EXECUÇÃO ORÇAMENTÁRIA DA DESPESA</vt:lpstr>
      <vt:lpstr>COMPARATIVO </vt:lpstr>
      <vt:lpstr>DESPESAS COM EDUCAÇÃO</vt:lpstr>
      <vt:lpstr>CUMPRIMENTO DOS LIMITES CONSTITUCIONAIS COM EDUCAÇÃO </vt:lpstr>
      <vt:lpstr>DESPESAS COM MANUTENÇÃO E DESENVOLVIMENTO DO ENSINO – MDE</vt:lpstr>
      <vt:lpstr>DESPESAS COM SAÚDE</vt:lpstr>
      <vt:lpstr>QUADRO DE APLICAÇÃO NA SAÚDE</vt:lpstr>
      <vt:lpstr>DESPESAS COM PESSOAL</vt:lpstr>
      <vt:lpstr>COMPARATIVO DAS DESPESAS COM PESSOAL</vt:lpstr>
      <vt:lpstr>VEDAÇÕES PARA O ANO ELEITORAL</vt:lpstr>
      <vt:lpstr>VEDAÇÕES PARA O ANO ELEITORAL</vt:lpstr>
      <vt:lpstr>OBRIGADA PELA PRESENÇA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DE AVALIAÇÃO DAS METAS FISCAIS</dc:title>
  <dc:creator>User</dc:creator>
  <cp:lastModifiedBy>User</cp:lastModifiedBy>
  <cp:revision>23</cp:revision>
  <dcterms:created xsi:type="dcterms:W3CDTF">2024-02-05T11:14:17Z</dcterms:created>
  <dcterms:modified xsi:type="dcterms:W3CDTF">2024-02-14T20:16:45Z</dcterms:modified>
</cp:coreProperties>
</file>