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80111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39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36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31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49736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90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5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00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93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84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610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DCA2EFF-8C81-4A8B-8E4D-3A0ECAC251BE}" type="datetimeFigureOut">
              <a:rPr lang="pt-BR" smtClean="0"/>
              <a:t>28/05/2024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96422BF-636A-4C04-8C6E-8E68C5D0280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856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5F22C2-C1B1-852D-9DA5-CD8C61B2E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8844" y="1389888"/>
            <a:ext cx="9328468" cy="2971801"/>
          </a:xfrm>
        </p:spPr>
        <p:txBody>
          <a:bodyPr>
            <a:normAutofit/>
          </a:bodyPr>
          <a:lstStyle/>
          <a:p>
            <a: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  <a:t>AUDIÊNCIA PÚBLICA</a:t>
            </a:r>
            <a:b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  <a:t>DE AVALIAÇÃO DAS</a:t>
            </a:r>
            <a:b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  <a:t>METAS FISCAIS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BB37A5-73AB-D2C3-CE4E-891AD3C4E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0796" y="4822275"/>
            <a:ext cx="6941884" cy="892725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QUADRIMESTRE 2024</a:t>
            </a:r>
          </a:p>
        </p:txBody>
      </p:sp>
    </p:spTree>
    <p:extLst>
      <p:ext uri="{BB962C8B-B14F-4D97-AF65-F5344CB8AC3E}">
        <p14:creationId xmlns:p14="http://schemas.microsoft.com/office/powerpoint/2010/main" val="411824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A828E-1CE2-A86F-BDDE-4455BDA2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9808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DESPESAS COM EDUCAÇÃO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B384E7-E1EF-F8B4-9698-888DBCE95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Constituição Federal de 1988:</a:t>
            </a:r>
          </a:p>
          <a:p>
            <a:pPr marL="0" indent="0" algn="just">
              <a:buNone/>
            </a:pPr>
            <a:endParaRPr lang="pt-BR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212. A União aplicará, anualmente, nunca menos de dezoito, e os Estados, o Distrito Federal e os </a:t>
            </a:r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Municípios vinte e cinco por cento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no mínimo, da receita resultante de impostos, compreendida a proveniente de transferências, na manutenção e desenvolvimento do ensino.</a:t>
            </a:r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0787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331B4-94B1-F53E-3705-DC6AABDB4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DESPESAS COM MANUTENÇÃO E DESENVOLVIMENTO DO ENSINO – MDE</a:t>
            </a:r>
            <a:endParaRPr lang="pt-BR" sz="3600" u="sng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E0FD6B6-872A-83E3-C7AD-73E942546B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866705"/>
              </p:ext>
            </p:extLst>
          </p:nvPr>
        </p:nvGraphicFramePr>
        <p:xfrm>
          <a:off x="877824" y="1932432"/>
          <a:ext cx="10835640" cy="4404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39436">
                  <a:extLst>
                    <a:ext uri="{9D8B030D-6E8A-4147-A177-3AD203B41FA5}">
                      <a16:colId xmlns:a16="http://schemas.microsoft.com/office/drawing/2014/main" val="2502682238"/>
                    </a:ext>
                  </a:extLst>
                </a:gridCol>
                <a:gridCol w="2896204">
                  <a:extLst>
                    <a:ext uri="{9D8B030D-6E8A-4147-A177-3AD203B41FA5}">
                      <a16:colId xmlns:a16="http://schemas.microsoft.com/office/drawing/2014/main" val="3702636250"/>
                    </a:ext>
                  </a:extLst>
                </a:gridCol>
              </a:tblGrid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GASTO EM EDUCAÇÃO - MDE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R$ 3.591.208,01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008368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75151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APURADAS PARA FINS DE APLICAÇÃO EM MDE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R$ 15.769.896,87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47408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A SER APLICADO EM EDUCAÇÃO 25%</a:t>
                      </a:r>
                    </a:p>
                  </a:txBody>
                  <a:tcPr marL="68933" marR="68933" marT="34466" marB="34466" anchor="ctr"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R$ 3.942.474,22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39858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4340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ABAIXO DO LIMITE CONSTITUCIONAL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R$ 351.266,21</a:t>
                      </a:r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80457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36455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EM MDE EM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829720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1578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RECEITAS DO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R$ 3.751.004,95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81922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COM RECEITAS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R$ 3.635.582,85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307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70% DE DESPESAS COM REMUNERAÇÃO DOS PROFISSIONAIS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R$ 2.869.861,91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8304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01897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COM RECEITAS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303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60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52CD4-F7B7-1A2B-8FA0-71DEE0F2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2376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DESPESAS COM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E17734-03DB-2727-7135-8931248C3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Lei Complementar nº 141/2012</a:t>
            </a:r>
          </a:p>
          <a:p>
            <a:pPr marL="0" indent="0" algn="just">
              <a:buNone/>
            </a:pPr>
            <a:endParaRPr lang="pt-BR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7</a:t>
            </a:r>
            <a:r>
              <a:rPr lang="pt-BR" sz="2400" b="0" i="0" u="sng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Os Municípios e o Distrito Federal aplicarão anualmente em ações e serviços públicos de saúde, no mínimo, 15% (quinze por cento) da arrecadação dos impostos a que se refere o art. 156 e dos recursos de que tratam o art. 158 e a alínea “b” do inciso I do caput e o § 3º do art. 159, todos da Constituição Federal.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06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48986-A6EB-7AFA-BDF0-BCE3DAA77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QUADRO DE APLICAÇÃO NA SAÚDE</a:t>
            </a:r>
            <a:endParaRPr lang="pt-BR" sz="36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8C3AA6B-6971-6104-BF7C-18304086B1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830141"/>
              </p:ext>
            </p:extLst>
          </p:nvPr>
        </p:nvGraphicFramePr>
        <p:xfrm>
          <a:off x="914400" y="1700784"/>
          <a:ext cx="10756900" cy="3813049"/>
        </p:xfrm>
        <a:graphic>
          <a:graphicData uri="http://schemas.openxmlformats.org/drawingml/2006/table">
            <a:tbl>
              <a:tblPr/>
              <a:tblGrid>
                <a:gridCol w="8327713">
                  <a:extLst>
                    <a:ext uri="{9D8B030D-6E8A-4147-A177-3AD203B41FA5}">
                      <a16:colId xmlns:a16="http://schemas.microsoft.com/office/drawing/2014/main" val="3242799015"/>
                    </a:ext>
                  </a:extLst>
                </a:gridCol>
                <a:gridCol w="2429187">
                  <a:extLst>
                    <a:ext uri="{9D8B030D-6E8A-4147-A177-3AD203B41FA5}">
                      <a16:colId xmlns:a16="http://schemas.microsoft.com/office/drawing/2014/main" val="1500401298"/>
                    </a:ext>
                  </a:extLst>
                </a:gridCol>
              </a:tblGrid>
              <a:tr h="325233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GASTO EM SAÚDE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R$ 15.769.896,87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82152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COM AÇÕES E SERVIÇOS DE SAÚDE (RECURSOS PRÓPRIOS)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R$ 2.798.936,49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11280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COM RECURSOS VINCULADOS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R$ 1.254.941,66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813390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945930"/>
                  </a:ext>
                </a:extLst>
              </a:tr>
              <a:tr h="325233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APURADAS PARA FINS DE APLICAÇÃO EM SAÚDE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R$ 15.769.896,87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94292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A SER APLICADO EM SAÚDE 15%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R$ 2.365.484,53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25055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275438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ACIMA DO LIMITE CONSTITUCIONAL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R$ 433.451,96</a:t>
                      </a:r>
                      <a:endParaRPr lang="pt-BR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636513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120976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EM SAÚDE EM 2023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17,75%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highlight>
                          <a:srgbClr val="0000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016866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478185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TRANSFERÊNCIAS SUS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R$ 1.003.017,23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490211"/>
                  </a:ext>
                </a:extLst>
              </a:tr>
              <a:tr h="325233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RECITAS TRANSFERÊNCIA ESTADO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R$ 110.094,68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875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32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F20A5-2800-F0BB-A1FF-1313279A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3816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DESPESAS COM PESSOAL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0F3F5F-75B7-981F-A1C7-A6729B3D2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3936"/>
            <a:ext cx="9994392" cy="43982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 Complementar nº 101/2000 - LRF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19.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os fins do disposto no </a:t>
            </a:r>
            <a:r>
              <a:rPr lang="pt-BR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do art. 169 da Constituição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 despesa total com pessoal, em cada período de apuração e em cada ente da Federação, não poderá exceder os percentuais da receita corrente líquida, a seguir discriminados: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 - </a:t>
            </a:r>
            <a:r>
              <a:rPr lang="pt-BR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Municípios: 60%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(sessenta por cento).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20.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repartição dos limites globais do art. 19 não poderá exceder os seguintes percentuais: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III - na esfera municipal: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6% (seis por cento) para o Legislativo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incluído o Tribunal de Contas do Município, quando houver;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54% (cinquenta e quatro por cento) para o Executivo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516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2D0F7-D684-68B3-AFBC-CE3CB6320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COMPARATIVO DAS DESPESAS COM PESSOAL</a:t>
            </a:r>
          </a:p>
        </p:txBody>
      </p:sp>
      <p:graphicFrame>
        <p:nvGraphicFramePr>
          <p:cNvPr id="4" name="Espaço Reservado para Conteúdo 6">
            <a:extLst>
              <a:ext uri="{FF2B5EF4-FFF2-40B4-BE49-F238E27FC236}">
                <a16:creationId xmlns:a16="http://schemas.microsoft.com/office/drawing/2014/main" id="{E016F7F1-7C00-0EF9-FA2E-E617D6EFB4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245111"/>
              </p:ext>
            </p:extLst>
          </p:nvPr>
        </p:nvGraphicFramePr>
        <p:xfrm>
          <a:off x="889000" y="2341626"/>
          <a:ext cx="10756904" cy="2851778"/>
        </p:xfrm>
        <a:graphic>
          <a:graphicData uri="http://schemas.openxmlformats.org/drawingml/2006/table">
            <a:tbl>
              <a:tblPr/>
              <a:tblGrid>
                <a:gridCol w="2978912">
                  <a:extLst>
                    <a:ext uri="{9D8B030D-6E8A-4147-A177-3AD203B41FA5}">
                      <a16:colId xmlns:a16="http://schemas.microsoft.com/office/drawing/2014/main" val="4256395252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425829488"/>
                    </a:ext>
                  </a:extLst>
                </a:gridCol>
                <a:gridCol w="2427862">
                  <a:extLst>
                    <a:ext uri="{9D8B030D-6E8A-4147-A177-3AD203B41FA5}">
                      <a16:colId xmlns:a16="http://schemas.microsoft.com/office/drawing/2014/main" val="2185733005"/>
                    </a:ext>
                  </a:extLst>
                </a:gridCol>
                <a:gridCol w="2689226">
                  <a:extLst>
                    <a:ext uri="{9D8B030D-6E8A-4147-A177-3AD203B41FA5}">
                      <a16:colId xmlns:a16="http://schemas.microsoft.com/office/drawing/2014/main" val="4154303516"/>
                    </a:ext>
                  </a:extLst>
                </a:gridCol>
              </a:tblGrid>
              <a:tr h="4651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Recita Corrente Líquida (RCL) Ajustada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R$ 55.014.777,16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709098"/>
                  </a:ext>
                </a:extLst>
              </a:tr>
              <a:tr h="465101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COM PESSOAL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Consolidado</a:t>
                      </a:r>
                      <a:endParaRPr lang="pt-BR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625222"/>
                  </a:ext>
                </a:extLst>
              </a:tr>
              <a:tr h="696668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 Despesa com Pessoal para Fins de Apuração do Limite - TDP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R$ 24.122.927,27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R$ 1.263.762,27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R$ 25.197.940,78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283820"/>
                  </a:ext>
                </a:extLst>
              </a:tr>
              <a:tr h="539496">
                <a:tc>
                  <a:txBody>
                    <a:bodyPr/>
                    <a:lstStyle/>
                    <a:p>
                      <a:pPr algn="l"/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Apuração do Limite - TDP sobre a RCL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40,97%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2,15%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43,12%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13319"/>
                  </a:ext>
                </a:extLst>
              </a:tr>
              <a:tr h="685412">
                <a:tc>
                  <a:txBody>
                    <a:bodyPr/>
                    <a:lstStyle/>
                    <a:p>
                      <a:pPr algn="l"/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 II e III do art. 20 da LRF)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60,00%</a:t>
                      </a: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45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374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3A5BB-0D2B-2A4C-B670-61E918407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3232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VEDAÇÕES PARA O ANO ELEITORAL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757750-6600-C5D5-3592-33F93157A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1368"/>
            <a:ext cx="10113264" cy="4370832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Lei Federal nº 9.504/1997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</a:rPr>
              <a:t>Art. 73,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10</a:t>
            </a: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 ano em que se realizar eleição, fica proibida a distribuição gratuita de bens, valores ou benefícios por parte da Administração Pública, </a:t>
            </a:r>
            <a:r>
              <a:rPr lang="pt-BR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exceto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nos casos de </a:t>
            </a:r>
            <a:r>
              <a:rPr lang="pt-BR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calamidade pública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de </a:t>
            </a:r>
            <a:r>
              <a:rPr lang="pt-BR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estado de emergência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ou de </a:t>
            </a:r>
            <a:r>
              <a:rPr lang="pt-BR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programas sociais autorizados em lei e já em execução orçamentária no exercício anterior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casos em que o Ministério Público poderá promover o acompanhamento de sua execução financeira e administrativa.</a:t>
            </a: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2000" b="1" u="sng" dirty="0" err="1">
                <a:solidFill>
                  <a:srgbClr val="000000"/>
                </a:solidFill>
                <a:latin typeface="Arial" panose="020B0604020202020204" pitchFamily="34" charset="0"/>
              </a:rPr>
              <a:t>Obs</a:t>
            </a:r>
            <a:r>
              <a:rPr lang="pt-BR" sz="2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</a:rPr>
              <a:t>Os gastos para o exercício de 2024 devem respeitar os limites dos anos anteriores, bem como a realização de atividades e eventos deve respeitar o que já foi proposto pelo Município, não realizando atividades diversas, sob pena de incorrer no descumprimento do art. 73.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7302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8BB317-7132-FA3A-5CA1-AC4D8CF18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560" y="1030986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AGRADECEMOS A SUA PRESENÇA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6D275796-2414-A88C-11C3-7BDA18CB114F}"/>
              </a:ext>
            </a:extLst>
          </p:cNvPr>
          <p:cNvSpPr txBox="1">
            <a:spLocks/>
          </p:cNvSpPr>
          <p:nvPr/>
        </p:nvSpPr>
        <p:spPr>
          <a:xfrm>
            <a:off x="1432560" y="4100322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esqueça de assinar a lista de presença</a:t>
            </a:r>
          </a:p>
        </p:txBody>
      </p:sp>
    </p:spTree>
    <p:extLst>
      <p:ext uri="{BB962C8B-B14F-4D97-AF65-F5344CB8AC3E}">
        <p14:creationId xmlns:p14="http://schemas.microsoft.com/office/powerpoint/2010/main" val="294045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94145-4DC3-76BB-87FD-E799F8EF9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9536"/>
          </a:xfrm>
        </p:spPr>
        <p:txBody>
          <a:bodyPr>
            <a:norm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LEI COMPLEMENTAR Nº 101/2000 - LRF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DC8EC6-091F-0D80-3DFF-C6511F8DF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992" y="1783080"/>
            <a:ext cx="10076688" cy="4084320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9º, § 4º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4º Até o final dos meses de maio, setembro e fevereiro, o Ministro ou Secretário de Estado da Fazenda demonstrará e avaliará o cumprimento das metas fiscais de cada quadrimestre e a trajetória da dívida, em audiência pública na comissão referida no § 1º do art. 166 da Constituição Federal ou conjunta com as comissões temáticas do Congresso Nacional ou equivalente nas Casas Legislativas estaduais e municipais.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83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72057-40FD-1449-4D92-3CF6AC3D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24" y="685800"/>
            <a:ext cx="10789920" cy="1485900"/>
          </a:xfrm>
        </p:spPr>
        <p:txBody>
          <a:bodyPr>
            <a:normAutofit/>
          </a:bodyPr>
          <a:lstStyle/>
          <a:p>
            <a:pPr algn="ctr"/>
            <a:r>
              <a:rPr lang="pt-BR" sz="3200" b="1" u="sng" dirty="0">
                <a:solidFill>
                  <a:srgbClr val="000000"/>
                </a:solidFill>
                <a:latin typeface="Arial"/>
                <a:cs typeface="Arial"/>
              </a:rPr>
              <a:t>METAS DA RECEITA POR CATEGORIA ECONÔMICA</a:t>
            </a:r>
            <a:endParaRPr lang="pt-BR" sz="32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C3ED227-BBDD-683D-9337-385A19CEC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500778"/>
              </p:ext>
            </p:extLst>
          </p:nvPr>
        </p:nvGraphicFramePr>
        <p:xfrm>
          <a:off x="1051560" y="1605280"/>
          <a:ext cx="101132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316">
                  <a:extLst>
                    <a:ext uri="{9D8B030D-6E8A-4147-A177-3AD203B41FA5}">
                      <a16:colId xmlns:a16="http://schemas.microsoft.com/office/drawing/2014/main" val="3308908021"/>
                    </a:ext>
                  </a:extLst>
                </a:gridCol>
                <a:gridCol w="2528316">
                  <a:extLst>
                    <a:ext uri="{9D8B030D-6E8A-4147-A177-3AD203B41FA5}">
                      <a16:colId xmlns:a16="http://schemas.microsoft.com/office/drawing/2014/main" val="3325761556"/>
                    </a:ext>
                  </a:extLst>
                </a:gridCol>
                <a:gridCol w="2528316">
                  <a:extLst>
                    <a:ext uri="{9D8B030D-6E8A-4147-A177-3AD203B41FA5}">
                      <a16:colId xmlns:a16="http://schemas.microsoft.com/office/drawing/2014/main" val="3103964908"/>
                    </a:ext>
                  </a:extLst>
                </a:gridCol>
                <a:gridCol w="2528316">
                  <a:extLst>
                    <a:ext uri="{9D8B030D-6E8A-4147-A177-3AD203B41FA5}">
                      <a16:colId xmlns:a16="http://schemas.microsoft.com/office/drawing/2014/main" val="1115403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Prevista - LDO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256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56.617.420,24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21.269.535,47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3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2.070.075,04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41.401,50%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340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56.622.420,24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23.339.610,51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96919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BECA6FDC-5845-66A0-C9CA-20B7203946FF}"/>
              </a:ext>
            </a:extLst>
          </p:cNvPr>
          <p:cNvSpPr txBox="1"/>
          <p:nvPr/>
        </p:nvSpPr>
        <p:spPr>
          <a:xfrm>
            <a:off x="1039368" y="4008120"/>
            <a:ext cx="10113264" cy="1567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2234"/>
              </a:lnSpc>
              <a:spcBef>
                <a:spcPts val="468"/>
              </a:spcBef>
              <a:spcAft>
                <a:spcPts val="0"/>
              </a:spcAft>
            </a:pP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Pelos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acima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apresentados,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conclui-se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</a:t>
            </a:r>
            <a:r>
              <a:rPr lang="pt-BR" sz="2000" spc="27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spc="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4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analisado,</a:t>
            </a:r>
            <a:r>
              <a:rPr lang="pt-BR" sz="2000" spc="2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spc="2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pt-BR" sz="2000" spc="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pt-BR" sz="2000" spc="2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Receita</a:t>
            </a:r>
            <a:r>
              <a:rPr lang="pt-BR" sz="2000" spc="2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Arrecadada até o 1º quadrimestre foi de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R$ 23.339.610,51</a:t>
            </a:r>
            <a:r>
              <a:rPr lang="pt-BR" sz="2000" spc="2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uma previsão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  <a:r>
              <a:rPr lang="pt-BR" sz="2000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atualizada</a:t>
            </a:r>
            <a:r>
              <a:rPr lang="pt-BR" sz="2000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000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</a:t>
            </a:r>
            <a:r>
              <a:rPr lang="pt-BR" sz="2000" b="1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56.622.420,24</a:t>
            </a:r>
            <a:r>
              <a:rPr lang="pt-BR" sz="2000" b="1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correspondendo</a:t>
            </a:r>
            <a:r>
              <a:rPr lang="pt-BR" sz="2000" spc="31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spc="362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spc="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percentual</a:t>
            </a:r>
            <a:r>
              <a:rPr lang="pt-BR" sz="2000" spc="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000" spc="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realização</a:t>
            </a:r>
            <a:r>
              <a:rPr lang="pt-BR" sz="2000" spc="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000" spc="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spc="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41,22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marL="0" marR="0" algn="just">
              <a:lnSpc>
                <a:spcPts val="2234"/>
              </a:lnSpc>
              <a:spcBef>
                <a:spcPts val="468"/>
              </a:spcBef>
              <a:spcAft>
                <a:spcPts val="0"/>
              </a:spcAft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66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F08C5-D633-9B51-6059-7CA1D2070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RECEITA</a:t>
            </a:r>
            <a:endParaRPr lang="pt-BR" sz="36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AF7F446-166C-6817-1ADF-95A9593E19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072786"/>
              </p:ext>
            </p:extLst>
          </p:nvPr>
        </p:nvGraphicFramePr>
        <p:xfrm>
          <a:off x="1060705" y="1371600"/>
          <a:ext cx="1010412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4153">
                  <a:extLst>
                    <a:ext uri="{9D8B030D-6E8A-4147-A177-3AD203B41FA5}">
                      <a16:colId xmlns:a16="http://schemas.microsoft.com/office/drawing/2014/main" val="829175414"/>
                    </a:ext>
                  </a:extLst>
                </a:gridCol>
                <a:gridCol w="2056910">
                  <a:extLst>
                    <a:ext uri="{9D8B030D-6E8A-4147-A177-3AD203B41FA5}">
                      <a16:colId xmlns:a16="http://schemas.microsoft.com/office/drawing/2014/main" val="1121081362"/>
                    </a:ext>
                  </a:extLst>
                </a:gridCol>
                <a:gridCol w="2056910">
                  <a:extLst>
                    <a:ext uri="{9D8B030D-6E8A-4147-A177-3AD203B41FA5}">
                      <a16:colId xmlns:a16="http://schemas.microsoft.com/office/drawing/2014/main" val="3930177094"/>
                    </a:ext>
                  </a:extLst>
                </a:gridCol>
                <a:gridCol w="2156147">
                  <a:extLst>
                    <a:ext uri="{9D8B030D-6E8A-4147-A177-3AD203B41FA5}">
                      <a16:colId xmlns:a16="http://schemas.microsoft.com/office/drawing/2014/main" val="423664356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Realizada 1º Quadrimestre 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0154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85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 (I)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56.617.420,24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21.269.535,47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21.269.535,47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52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Impostos, Taxas E Contribuições De Melhoria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8.364.593,75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3.293.513,18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3.293.513,18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86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878.588,50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310.571,66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310.571,66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600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810.569,63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629.309,16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629.309,16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58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 Agropecuária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28.355,63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686,68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9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 De Serviços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181.476,00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82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Transferências Correntes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46.068.428,08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16.961.973,28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16.961.973,28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499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Outras Receitas Correntes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285.408,65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73.481,51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73.481,51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442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De Capital (II)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2.070.075,04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2.070.075,04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1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Amortizações De Empréstimos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2.778,74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2.778,74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47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2.067.296,30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2.067.296,30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592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Receitas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56.622.420,24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23.339.610,51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23.339.610,51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173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84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B5706-3749-61FD-4EE7-0C6A6EBA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RECEITA POR UNIDADE GESTORA</a:t>
            </a:r>
            <a:endParaRPr lang="pt-BR" sz="36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5797693-F3BD-632F-D529-0C5F8F3AF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113338"/>
              </p:ext>
            </p:extLst>
          </p:nvPr>
        </p:nvGraphicFramePr>
        <p:xfrm>
          <a:off x="1069848" y="2286000"/>
          <a:ext cx="10094976" cy="2001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23744">
                  <a:extLst>
                    <a:ext uri="{9D8B030D-6E8A-4147-A177-3AD203B41FA5}">
                      <a16:colId xmlns:a16="http://schemas.microsoft.com/office/drawing/2014/main" val="707737289"/>
                    </a:ext>
                  </a:extLst>
                </a:gridCol>
                <a:gridCol w="2523744">
                  <a:extLst>
                    <a:ext uri="{9D8B030D-6E8A-4147-A177-3AD203B41FA5}">
                      <a16:colId xmlns:a16="http://schemas.microsoft.com/office/drawing/2014/main" val="2698397132"/>
                    </a:ext>
                  </a:extLst>
                </a:gridCol>
                <a:gridCol w="2523744">
                  <a:extLst>
                    <a:ext uri="{9D8B030D-6E8A-4147-A177-3AD203B41FA5}">
                      <a16:colId xmlns:a16="http://schemas.microsoft.com/office/drawing/2014/main" val="1752484616"/>
                    </a:ext>
                  </a:extLst>
                </a:gridCol>
                <a:gridCol w="2523744">
                  <a:extLst>
                    <a:ext uri="{9D8B030D-6E8A-4147-A177-3AD203B41FA5}">
                      <a16:colId xmlns:a16="http://schemas.microsoft.com/office/drawing/2014/main" val="1845324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Gestora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Arrecadado até o período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Realizado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04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 Municipal de Irani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52.862.594,21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22.134.333,75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044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3.353.216,26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1.121.283,66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485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de Assistência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401.609,77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83.993,10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546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56.617.420,24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23.396.610,51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520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04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346522-5214-2D67-7571-C9B1B91B1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RECEITA CORRENTE LÍQUIDA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E4781F-C8C7-22CA-B657-5AA0AD87F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560" y="1719072"/>
            <a:ext cx="10094976" cy="41483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 Complementar nº 101/2000 - LRF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20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2º, inciso IV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Receita corrente líquida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somatório das receitas tributárias, de contribuições, patrimoniais, industriais, agropecuárias, de serviços, transferências correntes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outras receitas também correntes, deduzidos: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União, nos Estados e nos Municípios, a contribuição dos servidores para o custeio do seu sistema de previdência e assistência social e as receitas provenientes da compensação financeira citada no 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9º do art. 201 da Constituição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3o A receita corrente líquida será apurada somando-se as receitas arrecadadas no mês em referência e nos onze anteriores, excluídas as duplicidades.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575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E495D-E5C8-7946-290C-0A81D7DEE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solidFill>
                  <a:srgbClr val="000000"/>
                </a:solidFill>
                <a:latin typeface="Arial"/>
                <a:cs typeface="Arial"/>
              </a:rPr>
              <a:t>RECEITA CORRENTE LÍQUIDA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339B81-CD66-E63D-90F5-1AF61BD5B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796" y="1636776"/>
            <a:ext cx="10122408" cy="534924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Apuração R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eceita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orrente </a:t>
            </a:r>
            <a:r>
              <a:rPr lang="pt-BR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pt-BR" sz="2000" dirty="0">
                <a:solidFill>
                  <a:srgbClr val="000000"/>
                </a:solidFill>
                <a:latin typeface="Arial"/>
                <a:cs typeface="Arial"/>
              </a:rPr>
              <a:t>íquida com base nos últimos 12 (doze) meses, conforme LRF: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428EE03C-7168-137A-5DBB-278BF4570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10476"/>
              </p:ext>
            </p:extLst>
          </p:nvPr>
        </p:nvGraphicFramePr>
        <p:xfrm>
          <a:off x="914400" y="2349264"/>
          <a:ext cx="10782300" cy="40751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val="2604743742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3549676315"/>
                    </a:ext>
                  </a:extLst>
                </a:gridCol>
              </a:tblGrid>
              <a:tr h="373728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ESPECIFICAÇÃO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804973"/>
                  </a:ext>
                </a:extLst>
              </a:tr>
              <a:tr h="37372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67.744.810,02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5054626"/>
                  </a:ext>
                </a:extLst>
              </a:tr>
              <a:tr h="37372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DEDUÇÕES (II)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7.200.265,80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405547"/>
                  </a:ext>
                </a:extLst>
              </a:tr>
              <a:tr h="373728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(III) = (I-II)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60.544.544,22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432594"/>
                  </a:ext>
                </a:extLst>
              </a:tr>
              <a:tr h="583631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- ) Transferências obrigatórias da União relativas às emendas individuais (art. 166-A, § 1º, da CF) (IV)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593569"/>
                  </a:ext>
                </a:extLst>
              </a:tr>
              <a:tr h="583631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 PARA CÁLCULO DOS LIMITES DE ENDIVIDAMENTO (V) = (III - IV)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59.644.544,22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7842007"/>
                  </a:ext>
                </a:extLst>
              </a:tr>
              <a:tr h="82936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- ) Transferências obrigatórias da União relativas às emendas de bancada (art. 166, § 16, da CF) e ao vencimento dos agentes comunitários de saúde e de combate às endemias (CF, art. 198, §11) (VI)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7908337"/>
                  </a:ext>
                </a:extLst>
              </a:tr>
              <a:tr h="583631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 PARA CÁLCULO DOS LIMITES DA DESPESA COM PESSOAL (VII) = (V - VI)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58.878.480,22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954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78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F8DF0-46A6-39E8-65B7-4A71889A5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METAS DA DESPESA POR CATEGORIA ECONÔMICA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DD2891E6-3F2D-11EF-D679-7C28B17D7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658954"/>
              </p:ext>
            </p:extLst>
          </p:nvPr>
        </p:nvGraphicFramePr>
        <p:xfrm>
          <a:off x="927100" y="2590800"/>
          <a:ext cx="10769600" cy="167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1980918623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605327087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3554200174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9768121"/>
                    </a:ext>
                  </a:extLst>
                </a:gridCol>
              </a:tblGrid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Prevista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Liquidada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45505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53.299.782,90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17.765.297,48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15.914.726,35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45282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3.288.820,34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4.122.399,49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1.087.216,72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449957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33.817,00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156307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56.622.420,24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21.887.696,97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17.001.943,07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77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563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423D4-7400-464C-6445-11EC9AB4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EXECUÇÃO ORÇAMENTÁRIA DA DESPESA</a:t>
            </a:r>
          </a:p>
        </p:txBody>
      </p:sp>
      <p:graphicFrame>
        <p:nvGraphicFramePr>
          <p:cNvPr id="4" name="Tabela 6">
            <a:extLst>
              <a:ext uri="{FF2B5EF4-FFF2-40B4-BE49-F238E27FC236}">
                <a16:creationId xmlns:a16="http://schemas.microsoft.com/office/drawing/2014/main" id="{C49A1457-5165-DA9E-C9DF-EBF29760A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837546"/>
              </p:ext>
            </p:extLst>
          </p:nvPr>
        </p:nvGraphicFramePr>
        <p:xfrm>
          <a:off x="1517904" y="1983068"/>
          <a:ext cx="9829800" cy="41758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97096">
                  <a:extLst>
                    <a:ext uri="{9D8B030D-6E8A-4147-A177-3AD203B41FA5}">
                      <a16:colId xmlns:a16="http://schemas.microsoft.com/office/drawing/2014/main" val="1653001847"/>
                    </a:ext>
                  </a:extLst>
                </a:gridCol>
                <a:gridCol w="2827604">
                  <a:extLst>
                    <a:ext uri="{9D8B030D-6E8A-4147-A177-3AD203B41FA5}">
                      <a16:colId xmlns:a16="http://schemas.microsoft.com/office/drawing/2014/main" val="3054938901"/>
                    </a:ext>
                  </a:extLst>
                </a:gridCol>
                <a:gridCol w="2805100">
                  <a:extLst>
                    <a:ext uri="{9D8B030D-6E8A-4147-A177-3AD203B41FA5}">
                      <a16:colId xmlns:a16="http://schemas.microsoft.com/office/drawing/2014/main" val="1832555119"/>
                    </a:ext>
                  </a:extLst>
                </a:gridCol>
              </a:tblGrid>
              <a:tr h="70383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DOTAÇÃO ATUALIZADA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LIQUIDADA ATÉ O PERÍODO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3426441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E ENCARGOS SOCIAIS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27.460.481,28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8.404.611,00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1843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JUROS E ENCARGOS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148.104,96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28.957,46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80700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29.492.081,27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7.481.157,89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0481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8.712.271,06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1.032.079,84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55927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INVERSÕES FINANCEIRAS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251780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184.764,75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55.136,88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91155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33.817,00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656304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(INTRA-ORÇAMENTÁRIAS) (IX)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525732"/>
                  </a:ext>
                </a:extLst>
              </a:tr>
              <a:tr h="351918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DAS DESPESAS (X) = (VIII + 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66.031.520,32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17.001.943,07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548844"/>
                  </a:ext>
                </a:extLst>
              </a:tr>
              <a:tr h="277862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 (XIV) = (XII + XIII)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66.031.520,32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17.001.943,07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6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382871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217</TotalTime>
  <Words>1405</Words>
  <Application>Microsoft Office PowerPoint</Application>
  <PresentationFormat>Widescreen</PresentationFormat>
  <Paragraphs>270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Franklin Gothic Book</vt:lpstr>
      <vt:lpstr>Cortar</vt:lpstr>
      <vt:lpstr>AUDIÊNCIA PÚBLICA DE AVALIAÇÃO DAS METAS FISCAIS</vt:lpstr>
      <vt:lpstr>LEI COMPLEMENTAR Nº 101/2000 - LRF</vt:lpstr>
      <vt:lpstr>METAS DA RECEITA POR CATEGORIA ECONÔMICA</vt:lpstr>
      <vt:lpstr>EXECUÇÃO ORÇAMENTÁRIA DA RECEITA</vt:lpstr>
      <vt:lpstr>EXECUÇÃO ORÇAMENTÁRIA DA RECEITA POR UNIDADE GESTORA</vt:lpstr>
      <vt:lpstr>RECEITA CORRENTE LÍQUIDA</vt:lpstr>
      <vt:lpstr>RECEITA CORRENTE LÍQUIDA</vt:lpstr>
      <vt:lpstr>METAS DA DESPESA POR CATEGORIA ECONÔMICA</vt:lpstr>
      <vt:lpstr>EXECUÇÃO ORÇAMENTÁRIA DA DESPESA</vt:lpstr>
      <vt:lpstr>DESPESAS COM EDUCAÇÃO</vt:lpstr>
      <vt:lpstr>DESPESAS COM MANUTENÇÃO E DESENVOLVIMENTO DO ENSINO – MDE</vt:lpstr>
      <vt:lpstr>DESPESAS COM SAÚDE</vt:lpstr>
      <vt:lpstr>QUADRO DE APLICAÇÃO NA SAÚDE</vt:lpstr>
      <vt:lpstr>DESPESAS COM PESSOAL</vt:lpstr>
      <vt:lpstr>COMPARATIVO DAS DESPESAS COM PESSOAL</vt:lpstr>
      <vt:lpstr>VEDAÇÕES PARA O ANO ELEITORAL</vt:lpstr>
      <vt:lpstr>AGRADECEMOS A SUA PRESENÇA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DE AVALIAÇÃO DAS METAS FISCAIS</dc:title>
  <dc:creator>User</dc:creator>
  <cp:lastModifiedBy>User</cp:lastModifiedBy>
  <cp:revision>8</cp:revision>
  <dcterms:created xsi:type="dcterms:W3CDTF">2024-03-19T20:05:20Z</dcterms:created>
  <dcterms:modified xsi:type="dcterms:W3CDTF">2024-05-28T16:43:34Z</dcterms:modified>
</cp:coreProperties>
</file>