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309" r:id="rId4"/>
    <p:sldId id="260" r:id="rId5"/>
    <p:sldId id="310" r:id="rId6"/>
    <p:sldId id="261" r:id="rId7"/>
    <p:sldId id="300" r:id="rId8"/>
    <p:sldId id="311" r:id="rId9"/>
    <p:sldId id="305" r:id="rId10"/>
    <p:sldId id="262" r:id="rId11"/>
    <p:sldId id="302" r:id="rId12"/>
    <p:sldId id="308" r:id="rId13"/>
    <p:sldId id="306" r:id="rId14"/>
    <p:sldId id="307" r:id="rId15"/>
    <p:sldId id="303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&#225;rios\Juliana\Desktop\apresenta&#231;&#245;es\FUNDEBBBBB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7626750549984"/>
          <c:y val="0"/>
          <c:w val="0.58921001058090727"/>
          <c:h val="0.868493756318155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4A-4797-B48F-74C0E36B87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4A-4797-B48F-74C0E36B8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4A-4797-B48F-74C0E36B8787}"/>
              </c:ext>
            </c:extLst>
          </c:dPt>
          <c:cat>
            <c:strRef>
              <c:f>Planilha3!$B$6:$D$6</c:f>
              <c:strCache>
                <c:ptCount val="3"/>
                <c:pt idx="0">
                  <c:v>ORÇADA</c:v>
                </c:pt>
                <c:pt idx="1">
                  <c:v>ARRECADADA</c:v>
                </c:pt>
                <c:pt idx="2">
                  <c:v>%</c:v>
                </c:pt>
              </c:strCache>
            </c:strRef>
          </c:cat>
          <c:val>
            <c:numRef>
              <c:f>Planilha3!$B$7:$D$7</c:f>
              <c:numCache>
                <c:formatCode>"R$"\ #,##0.00</c:formatCode>
                <c:ptCount val="3"/>
                <c:pt idx="0">
                  <c:v>9920075</c:v>
                </c:pt>
                <c:pt idx="1">
                  <c:v>3751004.9499999997</c:v>
                </c:pt>
                <c:pt idx="2" formatCode="0.00%">
                  <c:v>0.37812264020181297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4A-4797-B48F-74C0E36B8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0.29161</cdr:x>
      <cdr:y>0.24484</cdr:y>
    </cdr:from>
    <cdr:to>
      <cdr:x>0.55532</cdr:x>
      <cdr:y>0.49577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23263B53-7D45-4181-9DCE-939692689D65}"/>
            </a:ext>
          </a:extLst>
        </cdr:cNvPr>
        <cdr:cNvSpPr txBox="1"/>
      </cdr:nvSpPr>
      <cdr:spPr>
        <a:xfrm xmlns:a="http://schemas.openxmlformats.org/drawingml/2006/main">
          <a:off x="1765142" y="1068944"/>
          <a:ext cx="1596243" cy="1095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400" b="1" dirty="0"/>
            <a:t>37,81%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F557-E38D-40AC-A72A-63129D390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883719-0F36-4F74-8EE1-E7A101F53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719DF-68AA-443C-B42A-FA3FD4C2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851C52-3E62-4CB0-A0A0-B3C533F7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B12C22-F8A2-4745-9518-BEDFB356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31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582F0-F64D-4D5D-8264-5D942E5E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2D187A-BD0D-4748-9912-1DEB96247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8EECE-98DA-4970-9CBF-F7ED089D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52D7CE-176F-4C68-98BC-F4F2EAC0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8B11D2-1C00-4F0C-97A0-FD94894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8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088090-AD70-47E1-9077-03B11E738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55F340-15D9-466A-B35A-843CE204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D522B-4F2F-406C-A8ED-FF6F89B8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6B3008-FC91-4645-B160-5B94525E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19CBE-A290-4C1C-8885-566A43BC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5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F55BA-C637-499B-A75C-85909BF3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227515-8D59-4023-BAAB-C7872FCD6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E9E14-719E-4B8D-AB5F-540AED42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B09D6A-E878-42E5-8885-5248666D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4218D-F225-4C68-A967-70A97911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99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3DDE-CE52-4BB8-A160-61AA13FD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1774F7-2A83-4AA5-BDED-1BCA7835E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437C05-E05B-43D8-A618-62950F4E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ACDFC-A244-4CC9-BD08-002C8A98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5A35A-5D49-408E-B908-3427AC44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7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A4F98-9E4C-4D78-BBF6-C2983A6D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3B9B3F-DEDA-4DA4-9F52-CB0D562E5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7FD2D8-B941-4203-ABC9-E34E2FB91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7E639D-5E06-4736-8A14-9C91C1F7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2802B8-2ED1-46FA-8F80-0FF6DA1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EBE02D-10B6-4A0A-8970-BC3A7724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A18DB-A8EB-4EDF-AA33-2DD260FE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63F94-8FAB-4EAC-B105-881BF063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98322E-E2B9-4E10-B374-EDB85FF8F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1ADA1F-5049-434D-B685-10CB79371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6D1B52-AC87-421A-91B6-75C67F175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D2ECAD-B319-405F-BEDF-8E2B5426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6C7EA0-3E15-4D65-8212-E51745F8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8A88F3-B248-4E06-A5FC-6D693C86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56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30E87-3E25-435A-A8FA-954878BF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4573CF-C218-4609-A73A-D5E2AAC0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C597E0-42A4-4C95-B754-41B0D0BC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F4BA97-4ADF-4B99-A869-AB4FF3EF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7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29377F-11AE-4C8C-92E8-4D87023E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686743-C095-4CE2-99DA-EA44EF1E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4DEADE-CD1C-4491-B755-BC85019D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74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9BE1C-2C99-4779-B849-54494261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D437C6-4487-42EA-8861-91E8E4EC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2E6470-F72C-49E5-A158-12AE2A166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850DB7-398E-476C-9FE9-BEB6D479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7BC142-0BFE-4D37-883C-A10E2621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B05F42-6DFE-46BB-8E9A-E5F0E7BB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7A62C-982E-4118-AC31-4FA24E13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1DCFE6B-CCFE-4F11-8718-0D0199628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8A0C95-6C39-4CAB-AFFE-094496C62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7E7AF7-B34C-45A6-B636-1EE5463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A65C06-78BF-4348-9BE8-336B18BB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E64219-EF8E-41A2-B2F0-785CF3E4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5B348A-197E-43EB-9BD2-ED23ADA4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539170-6900-46AA-B0B6-00FAA6EFD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E2C115-B842-4B0F-A195-36AD21FBB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B29C-02D7-4985-A132-424A26F1909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BF5124-565B-4FE6-8332-9531A1F7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28D9B-D037-43EF-B586-65F086040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5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60AF874-DB13-43CC-B7AB-DA9460FC1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09A7C9B-0173-4A5E-8BAE-BB0FC36F9E99}"/>
              </a:ext>
            </a:extLst>
          </p:cNvPr>
          <p:cNvSpPr/>
          <p:nvPr/>
        </p:nvSpPr>
        <p:spPr>
          <a:xfrm>
            <a:off x="286146" y="666516"/>
            <a:ext cx="115288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0057"/>
                </a:solidFill>
                <a:latin typeface="Gotham-Bold" panose="02000804030000020004" pitchFamily="50" charset="0"/>
              </a:rPr>
              <a:t>PRESTAÇÃO DE CONTAS</a:t>
            </a:r>
            <a:r>
              <a:rPr lang="pt-BR" sz="6000" b="1" dirty="0">
                <a:solidFill>
                  <a:srgbClr val="000057"/>
                </a:solidFill>
                <a:latin typeface="Gotham-Bold" panose="02000804030000020004" pitchFamily="50" charset="0"/>
              </a:rPr>
              <a:t> </a:t>
            </a:r>
          </a:p>
          <a:p>
            <a:pPr algn="ctr"/>
            <a:endParaRPr lang="pt-BR" sz="60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  <a:p>
            <a:pPr algn="ctr"/>
            <a:r>
              <a:rPr lang="pt-BR" sz="6000" b="1">
                <a:solidFill>
                  <a:srgbClr val="000057"/>
                </a:solidFill>
                <a:latin typeface="Gotham-Bold" panose="02000804030000020004" pitchFamily="50" charset="0"/>
              </a:rPr>
              <a:t>EDUCAÇÃO</a:t>
            </a:r>
            <a:endParaRPr lang="pt-BR" sz="60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  <a:p>
            <a:pPr algn="ctr"/>
            <a:endParaRPr lang="pt-BR" sz="60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  <a:p>
            <a:pPr algn="ctr"/>
            <a:r>
              <a:rPr lang="pt-BR" sz="6000" b="1" dirty="0">
                <a:solidFill>
                  <a:srgbClr val="000057"/>
                </a:solidFill>
                <a:latin typeface="Gotham-Bold" panose="02000804030000020004" pitchFamily="50" charset="0"/>
              </a:rPr>
              <a:t>1º QUADRIMESTRE DE 2024</a:t>
            </a:r>
            <a:endParaRPr lang="pt-BR" sz="44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6" name="Picture 2" descr="EDUCAÇAO 1">
            <a:extLst>
              <a:ext uri="{FF2B5EF4-FFF2-40B4-BE49-F238E27FC236}">
                <a16:creationId xmlns:a16="http://schemas.microsoft.com/office/drawing/2014/main" id="{4069AB53-9941-423D-AA58-48016826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41266">
            <a:off x="1005822" y="1261149"/>
            <a:ext cx="2108715" cy="354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793557B-9684-4E1E-B9A6-10FEE985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9802" y="973288"/>
            <a:ext cx="3602198" cy="3422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26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337233-0986-4693-9646-21E06900F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102D88A-BCB7-4374-96AC-7C68097788F2}"/>
              </a:ext>
            </a:extLst>
          </p:cNvPr>
          <p:cNvSpPr/>
          <p:nvPr/>
        </p:nvSpPr>
        <p:spPr>
          <a:xfrm>
            <a:off x="1494410" y="195462"/>
            <a:ext cx="1152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APLICAÇÃO OBRIGATÓRIA 25%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66C2B2-19F3-44E6-83D5-47C830337798}"/>
              </a:ext>
            </a:extLst>
          </p:cNvPr>
          <p:cNvSpPr txBox="1"/>
          <p:nvPr/>
        </p:nvSpPr>
        <p:spPr>
          <a:xfrm>
            <a:off x="393055" y="1256002"/>
            <a:ext cx="1145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t"/>
            <a:r>
              <a:rPr lang="pt-BR" sz="1800" b="1" i="0" u="none" strike="noStrike" dirty="0">
                <a:latin typeface="+mn-lt"/>
              </a:rPr>
              <a:t>Obrigatório</a:t>
            </a:r>
            <a:r>
              <a:rPr lang="pt-BR" sz="1800" b="1" i="0" u="none" strike="noStrike" baseline="0" dirty="0">
                <a:latin typeface="+mn-lt"/>
              </a:rPr>
              <a:t> Aplicação de 25 % das Receitas de Impostos e Transferências,  no Ensino Fundamental e Educação Infantil. </a:t>
            </a:r>
          </a:p>
          <a:p>
            <a:pPr algn="ctr" rtl="0" fontAlgn="t"/>
            <a:r>
              <a:rPr lang="pt-BR" sz="1800" b="1" i="0" u="none" strike="noStrike" baseline="0" dirty="0">
                <a:latin typeface="+mn-lt"/>
              </a:rPr>
              <a:t>Art. 212 CF.</a:t>
            </a:r>
            <a:endParaRPr lang="pt-BR" sz="1800" b="1" i="0" u="none" strike="noStrike" dirty="0">
              <a:latin typeface="+mn-lt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E0389A-A26B-4FEC-ABBF-910F6F5B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89" y="2260888"/>
            <a:ext cx="8382170" cy="32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06F7F5D-207B-441A-B5E7-BA1A0E07A31F}"/>
              </a:ext>
            </a:extLst>
          </p:cNvPr>
          <p:cNvSpPr/>
          <p:nvPr/>
        </p:nvSpPr>
        <p:spPr>
          <a:xfrm>
            <a:off x="219792" y="458700"/>
            <a:ext cx="11528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000057"/>
                </a:solidFill>
                <a:latin typeface="Gotham-Bold" panose="02000804030000020004" pitchFamily="50" charset="0"/>
              </a:rPr>
              <a:t>RECEITAS ADICIONAIS AO FINANCIAMENTO DO ENSINO</a:t>
            </a:r>
          </a:p>
          <a:p>
            <a:pPr algn="ctr"/>
            <a:r>
              <a:rPr lang="pt-BR" sz="4800" b="1" dirty="0">
                <a:solidFill>
                  <a:srgbClr val="000057"/>
                </a:solidFill>
                <a:latin typeface="Gotham-Bold" panose="02000804030000020004" pitchFamily="50" charset="0"/>
              </a:rPr>
              <a:t> 1º QUADRIMESTRE DE 2024:</a:t>
            </a:r>
            <a:endParaRPr lang="pt-BR" sz="66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5CE5FE-6779-4D23-9B32-C4DD35EA6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76ADC5-7FAA-4E03-BE39-83F820AD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35" y="3125064"/>
            <a:ext cx="9662659" cy="24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695DEFF-D0F9-48C4-9844-2D5C873EC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1075E11-5C48-4719-8E78-A612179D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10" y="2794717"/>
            <a:ext cx="10286032" cy="216324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4B11CF6-70E1-4D9E-99F4-6889C632BD86}"/>
              </a:ext>
            </a:extLst>
          </p:cNvPr>
          <p:cNvSpPr/>
          <p:nvPr/>
        </p:nvSpPr>
        <p:spPr>
          <a:xfrm>
            <a:off x="506836" y="703202"/>
            <a:ext cx="11528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DESPESAS COM EDUCAÇÃO</a:t>
            </a:r>
          </a:p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1º QUADRIMESTRE 2024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5AB0B6-0087-467E-B59C-7064356AA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69C4A47-9086-4E32-B800-41DA344F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26" y="434696"/>
            <a:ext cx="6629802" cy="5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D071F9-C962-4E52-9F0B-B00BA1902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D182C4-9BA8-4CBC-AB41-9DA71DA0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1" y="0"/>
            <a:ext cx="692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5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796C6A9A-38CA-4FFE-A977-A8E8691DF675}"/>
              </a:ext>
            </a:extLst>
          </p:cNvPr>
          <p:cNvSpPr/>
          <p:nvPr/>
        </p:nvSpPr>
        <p:spPr>
          <a:xfrm>
            <a:off x="-136957" y="-318656"/>
            <a:ext cx="12328957" cy="71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DD12A77-AA51-40CA-A930-73740334E422}"/>
              </a:ext>
            </a:extLst>
          </p:cNvPr>
          <p:cNvSpPr txBox="1"/>
          <p:nvPr/>
        </p:nvSpPr>
        <p:spPr>
          <a:xfrm>
            <a:off x="5668831" y="1524000"/>
            <a:ext cx="132771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C75686-77A0-4973-8FE0-433C668A7684}"/>
              </a:ext>
            </a:extLst>
          </p:cNvPr>
          <p:cNvSpPr txBox="1"/>
          <p:nvPr/>
        </p:nvSpPr>
        <p:spPr>
          <a:xfrm>
            <a:off x="3693364" y="2907789"/>
            <a:ext cx="5086068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</a:t>
            </a:r>
            <a:r>
              <a:rPr lang="pt-BR" sz="4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 PELA</a:t>
            </a:r>
          </a:p>
          <a:p>
            <a:pPr marL="746607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AA50C3-BCAF-4C55-806F-E43398221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AD855F7-6CC1-4054-B646-7337D40D963D}"/>
              </a:ext>
            </a:extLst>
          </p:cNvPr>
          <p:cNvSpPr/>
          <p:nvPr/>
        </p:nvSpPr>
        <p:spPr>
          <a:xfrm>
            <a:off x="571230" y="1192599"/>
            <a:ext cx="1152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FUNDEB RECEBIDO 1º QUADRIMESTRE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5CB85E-C3C2-441D-BCE2-D0EA85D36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2EBF25-487C-45D7-925C-EBF5590E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4387149"/>
            <a:ext cx="2470850" cy="24708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76F34B-DB96-4F5F-A2BF-DF6412DA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37" y="2505075"/>
            <a:ext cx="91535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862FC4-870B-4C76-93EA-15F8D1B93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DBD7D0E-F7AD-4249-8B3B-DF785ACDA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92109"/>
              </p:ext>
            </p:extLst>
          </p:nvPr>
        </p:nvGraphicFramePr>
        <p:xfrm>
          <a:off x="3451538" y="2640169"/>
          <a:ext cx="5215944" cy="343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BC0D29A7-69B7-4863-B9D1-048AF9F00901}"/>
              </a:ext>
            </a:extLst>
          </p:cNvPr>
          <p:cNvSpPr/>
          <p:nvPr/>
        </p:nvSpPr>
        <p:spPr>
          <a:xfrm>
            <a:off x="545472" y="548655"/>
            <a:ext cx="11528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COMPARATIVO</a:t>
            </a:r>
          </a:p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FUNDEB RECEBIDO 1º QUADRIMESTRE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9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BC0143-A5A0-49BD-83D7-8CF0C0FBD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402B6E3-824E-4FEE-8436-3A2F51DC7059}"/>
              </a:ext>
            </a:extLst>
          </p:cNvPr>
          <p:cNvSpPr/>
          <p:nvPr/>
        </p:nvSpPr>
        <p:spPr>
          <a:xfrm>
            <a:off x="4320738" y="542472"/>
            <a:ext cx="7871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RECEITA DESTINADA AO FUNDEB (20%)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9F8AB0-33B0-4818-83E1-526FA54B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1" y="674456"/>
            <a:ext cx="4040493" cy="5634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425D18-6631-4E32-9E3B-C9776C893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20" y="2488976"/>
            <a:ext cx="7848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A555FD-0275-46E5-81A2-A8CB4EEA8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35" t="57093" r="10986" b="33137"/>
          <a:stretch/>
        </p:blipFill>
        <p:spPr>
          <a:xfrm>
            <a:off x="404513" y="2881417"/>
            <a:ext cx="11340047" cy="15017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4C8C81-31F0-4FF1-B4A5-758EBCC55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536D73B-4125-4AE1-A0AE-DD52EF3140F7}"/>
              </a:ext>
            </a:extLst>
          </p:cNvPr>
          <p:cNvSpPr/>
          <p:nvPr/>
        </p:nvSpPr>
        <p:spPr>
          <a:xfrm>
            <a:off x="872517" y="1127679"/>
            <a:ext cx="1082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57"/>
                </a:solidFill>
                <a:latin typeface="Gotham-Bold" panose="02000804030000020004" pitchFamily="50" charset="0"/>
              </a:rPr>
              <a:t>EXEMPLO DA DESTINAÇÃO AO FUNDEB DIRETAMENTE NO EXTRATO DA CONTA ICMS: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3EDB29-48AA-4C56-A118-D94727FA8F30}"/>
              </a:ext>
            </a:extLst>
          </p:cNvPr>
          <p:cNvSpPr txBox="1"/>
          <p:nvPr/>
        </p:nvSpPr>
        <p:spPr>
          <a:xfrm>
            <a:off x="1219200" y="4572000"/>
            <a:ext cx="9940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(O VALOR DEBITADO DE 20% DA RECEITA ARRECADADA TAMBÉM OCORRE NOS EXTRATOS DO FPM, IPVA, IPI E ITR) </a:t>
            </a:r>
          </a:p>
        </p:txBody>
      </p:sp>
    </p:spTree>
    <p:extLst>
      <p:ext uri="{BB962C8B-B14F-4D97-AF65-F5344CB8AC3E}">
        <p14:creationId xmlns:p14="http://schemas.microsoft.com/office/powerpoint/2010/main" val="112313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A15DB2-8644-494E-B403-CC2C76B2E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7074E7-BA26-4C28-94B5-F2376CE8C448}"/>
              </a:ext>
            </a:extLst>
          </p:cNvPr>
          <p:cNvSpPr/>
          <p:nvPr/>
        </p:nvSpPr>
        <p:spPr>
          <a:xfrm>
            <a:off x="154546" y="1145183"/>
            <a:ext cx="11528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0057"/>
                </a:solidFill>
                <a:latin typeface="Gotham-Bold" panose="02000804030000020004" pitchFamily="50" charset="0"/>
              </a:rPr>
              <a:t>Resumo FUNDEB: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FC4468-394B-4BA7-B99D-9AC2F4FD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58" y="2202289"/>
            <a:ext cx="8555233" cy="26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63782" y="174784"/>
            <a:ext cx="1217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APLICAÇÃO OBRIGATÓRIA FUNDEB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4FCA-4ABC-4D1F-A882-70A99CDF2B59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C029E4-DBA5-4AAC-AAFB-C07B14B7E99C}"/>
              </a:ext>
            </a:extLst>
          </p:cNvPr>
          <p:cNvSpPr txBox="1"/>
          <p:nvPr/>
        </p:nvSpPr>
        <p:spPr>
          <a:xfrm>
            <a:off x="1662547" y="1371602"/>
            <a:ext cx="8742218" cy="26007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Mínimo de 70% de despesas com remuneração dos profissionais da</a:t>
            </a:r>
            <a:r>
              <a:rPr lang="pt-BR"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educação</a:t>
            </a:r>
            <a:r>
              <a:rPr lang="pt-BR"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básica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2782D6-BEB1-4A4C-AB56-A7DA91929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798D782-AABB-439E-9828-225F29FD3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54" y="2094634"/>
            <a:ext cx="8616527" cy="334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C3769D-A099-4C5B-8461-14804540C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74589E-DD1B-4E03-91A0-74CC30B5A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4" t="20794" r="13523" b="7251"/>
          <a:stretch/>
        </p:blipFill>
        <p:spPr>
          <a:xfrm>
            <a:off x="1704109" y="1652321"/>
            <a:ext cx="8312728" cy="4332842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AEBD085-DEB4-45EF-8EDD-3B2C107A257C}"/>
              </a:ext>
            </a:extLst>
          </p:cNvPr>
          <p:cNvSpPr/>
          <p:nvPr/>
        </p:nvSpPr>
        <p:spPr>
          <a:xfrm>
            <a:off x="3740728" y="3948544"/>
            <a:ext cx="659754" cy="374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3AF7124-0A44-42F2-B84C-B5C83383ACC2}"/>
              </a:ext>
            </a:extLst>
          </p:cNvPr>
          <p:cNvSpPr/>
          <p:nvPr/>
        </p:nvSpPr>
        <p:spPr>
          <a:xfrm rot="5400000">
            <a:off x="5216374" y="1749967"/>
            <a:ext cx="551411" cy="3488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F0A521-616F-43E5-82EB-7E155AC799FA}"/>
              </a:ext>
            </a:extLst>
          </p:cNvPr>
          <p:cNvSpPr txBox="1"/>
          <p:nvPr/>
        </p:nvSpPr>
        <p:spPr>
          <a:xfrm>
            <a:off x="183917" y="724766"/>
            <a:ext cx="11469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Atendimento a PORTARIA Nº 624, DE 27 DE SETEMBRO DE 2023 do FNDE , onde deve ser disponibilizado para consulta pública nas suas </a:t>
            </a:r>
          </a:p>
          <a:p>
            <a:pPr algn="ctr"/>
            <a:r>
              <a:rPr lang="pt-BR" sz="1600" dirty="0"/>
              <a:t>respectivas páginas na Internet, a partir do dia 2 de outubro de 2023, os extratos bancários das contas-correntes do Fundeb:</a:t>
            </a:r>
          </a:p>
        </p:txBody>
      </p:sp>
    </p:spTree>
    <p:extLst>
      <p:ext uri="{BB962C8B-B14F-4D97-AF65-F5344CB8AC3E}">
        <p14:creationId xmlns:p14="http://schemas.microsoft.com/office/powerpoint/2010/main" val="74322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337233-0986-4693-9646-21E06900F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0" y="5999018"/>
            <a:ext cx="2282792" cy="85898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102D88A-BCB7-4374-96AC-7C68097788F2}"/>
              </a:ext>
            </a:extLst>
          </p:cNvPr>
          <p:cNvSpPr/>
          <p:nvPr/>
        </p:nvSpPr>
        <p:spPr>
          <a:xfrm>
            <a:off x="1674519" y="250880"/>
            <a:ext cx="1152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APLICAÇÃO OBRIGATÓRIA 25%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66C2B2-19F3-44E6-83D5-47C830337798}"/>
              </a:ext>
            </a:extLst>
          </p:cNvPr>
          <p:cNvSpPr txBox="1"/>
          <p:nvPr/>
        </p:nvSpPr>
        <p:spPr>
          <a:xfrm>
            <a:off x="1486093" y="1256002"/>
            <a:ext cx="927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t"/>
            <a:r>
              <a:rPr lang="pt-BR" b="1" dirty="0"/>
              <a:t>(Quadro Demonstrativo da Receita que é utilizada como base de cálculo para aplicação de 25%)</a:t>
            </a:r>
            <a:endParaRPr lang="pt-BR" sz="1800" b="1" i="0" u="none" strike="noStrike" dirty="0">
              <a:latin typeface="+mn-lt"/>
            </a:endParaRP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94D4F68-1574-4508-A904-54B2E79B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67" y="1833129"/>
            <a:ext cx="8197043" cy="37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5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201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Gotham-Bold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</dc:creator>
  <cp:lastModifiedBy>Juliana</cp:lastModifiedBy>
  <cp:revision>90</cp:revision>
  <cp:lastPrinted>2023-05-24T19:11:33Z</cp:lastPrinted>
  <dcterms:created xsi:type="dcterms:W3CDTF">2023-05-23T11:16:04Z</dcterms:created>
  <dcterms:modified xsi:type="dcterms:W3CDTF">2024-05-27T18:26:36Z</dcterms:modified>
</cp:coreProperties>
</file>