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66" r:id="rId5"/>
    <p:sldId id="267" r:id="rId6"/>
    <p:sldId id="268" r:id="rId7"/>
    <p:sldId id="269" r:id="rId8"/>
    <p:sldId id="270" r:id="rId9"/>
    <p:sldId id="271" r:id="rId10"/>
    <p:sldId id="274" r:id="rId11"/>
    <p:sldId id="275" r:id="rId12"/>
    <p:sldId id="286" r:id="rId13"/>
    <p:sldId id="287" r:id="rId14"/>
    <p:sldId id="288" r:id="rId15"/>
    <p:sldId id="289" r:id="rId16"/>
    <p:sldId id="280" r:id="rId17"/>
    <p:sldId id="281" r:id="rId18"/>
    <p:sldId id="276" r:id="rId19"/>
    <p:sldId id="277" r:id="rId20"/>
    <p:sldId id="278" r:id="rId21"/>
    <p:sldId id="279" r:id="rId22"/>
    <p:sldId id="290" r:id="rId23"/>
    <p:sldId id="282" r:id="rId24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9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ECBFFD-1BB3-4C6D-ACB6-B8FF9B70BF23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1"/>
      <dgm:spPr/>
    </dgm:pt>
    <dgm:pt modelId="{9289F30D-C3E6-470C-928C-AC6DF72ABED1}" type="pres">
      <dgm:prSet presAssocID="{5FECBFFD-1BB3-4C6D-ACB6-B8FF9B70BF23}" presName="Name0" presStyleCnt="0">
        <dgm:presLayoutVars>
          <dgm:dir/>
        </dgm:presLayoutVars>
      </dgm:prSet>
      <dgm:spPr/>
    </dgm:pt>
    <dgm:pt modelId="{FEF314D6-268F-4602-889E-565E054D4CD0}" type="pres">
      <dgm:prSet presAssocID="{5FECBFFD-1BB3-4C6D-ACB6-B8FF9B70BF23}" presName="maxNode" presStyleCnt="0"/>
      <dgm:spPr/>
    </dgm:pt>
    <dgm:pt modelId="{6B618836-8A76-4FA7-A306-BC1BD383F7AC}" type="pres">
      <dgm:prSet presAssocID="{5FECBFFD-1BB3-4C6D-ACB6-B8FF9B70BF23}" presName="Name33" presStyleCnt="0"/>
      <dgm:spPr/>
    </dgm:pt>
  </dgm:ptLst>
  <dgm:cxnLst>
    <dgm:cxn modelId="{4335B6BC-532D-41E5-83C0-47232118B699}" type="presOf" srcId="{5FECBFFD-1BB3-4C6D-ACB6-B8FF9B70BF23}" destId="{9289F30D-C3E6-470C-928C-AC6DF72ABED1}" srcOrd="0" destOrd="0" presId="urn:microsoft.com/office/officeart/2008/layout/AccentedPicture"/>
    <dgm:cxn modelId="{C942075A-56E2-4431-B27F-E5E9FA8E621F}" type="presParOf" srcId="{9289F30D-C3E6-470C-928C-AC6DF72ABED1}" destId="{FEF314D6-268F-4602-889E-565E054D4CD0}" srcOrd="0" destOrd="0" presId="urn:microsoft.com/office/officeart/2008/layout/AccentedPicture"/>
    <dgm:cxn modelId="{D45FB850-4B6C-487F-A38F-91C78141F844}" type="presParOf" srcId="{FEF314D6-268F-4602-889E-565E054D4CD0}" destId="{6B618836-8A76-4FA7-A306-BC1BD383F7AC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1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F4413C5-3D85-44D9-B3FD-B7F2BEB1C30A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1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4C531EA-3B14-40B9-94EF-FFD37E10845B}" type="slidenum">
              <a:rPr lang="pt-BR" noProof="1" smtClean="0"/>
              <a:t>‹nº›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12531907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1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5BBBE57-E58A-41C9-BAE5-08ADBAFBCB09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1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1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33D7A2-C585-48BF-BF8C-C21FDC051F77}" type="slidenum">
              <a:rPr lang="pt-BR" noProof="1" dirty="0" smtClean="0"/>
              <a:t>‹nº›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13726620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733D7A2-C585-48BF-BF8C-C21FDC051F77}" type="slidenum">
              <a:rPr lang="pt-BR" noProof="1" smtClean="0"/>
              <a:t>1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4013332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915128" y="1788454"/>
            <a:ext cx="8361229" cy="2098226"/>
          </a:xfrm>
        </p:spPr>
        <p:txBody>
          <a:bodyPr rtlCol="0"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1"/>
              <a:t>Clique para editar 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3283D73E-3AB8-48BD-B4CA-320573386939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pt-BR" noProof="1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pt-BR" noProof="1" dirty="0" smtClean="0"/>
              <a:pPr rtl="0"/>
              <a:t>‹nº›</a:t>
            </a:fld>
            <a:endParaRPr lang="pt-BR" noProof="1"/>
          </a:p>
        </p:txBody>
      </p:sp>
      <p:grpSp>
        <p:nvGrpSpPr>
          <p:cNvPr id="7" name="Grupo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orma livre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orma livre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2295525"/>
            <a:ext cx="9601200" cy="3571875"/>
          </a:xfrm>
        </p:spPr>
        <p:txBody>
          <a:bodyPr vert="eaVert"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6B84DD4-805A-4966-9CC3-0E564834139A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9596561" y="624156"/>
            <a:ext cx="1565766" cy="5243244"/>
          </a:xfrm>
        </p:spPr>
        <p:txBody>
          <a:bodyPr vert="eaVert" rtlCol="0"/>
          <a:lstStyle/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624156"/>
            <a:ext cx="8179641" cy="5243244"/>
          </a:xfrm>
        </p:spPr>
        <p:txBody>
          <a:bodyPr vert="eaVert"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3D962B-057E-4E01-BCD9-876C5E2FDF53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F02AEB-5D29-4F2C-9D08-3E9EFAE10CF8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pt-BR" noProof="1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1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283486B-94EF-496B-A764-39FDD35850A5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pt-BR" noProof="1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pt-BR" noProof="1" dirty="0" smtClean="0"/>
              <a:pPr rtl="0"/>
              <a:t>‹nº›</a:t>
            </a:fld>
            <a:endParaRPr lang="pt-BR" noProof="1"/>
          </a:p>
        </p:txBody>
      </p:sp>
      <p:sp>
        <p:nvSpPr>
          <p:cNvPr id="7" name="Forma livre 6" title="Marca de Corte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F9B27F-D347-4EF0-8289-6470DDF59B96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1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1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118FAB-83E5-444E-A232-810B96CE026B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FC7CD5-1693-4460-86E3-2AE2CA402CCF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C7249-A0B2-41F7-870D-982327F0B6B1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 title="Forma de Plano de Fu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-BR" noProof="1"/>
              <a:t>Clique para editar os estilos de texto Mestres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1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581676-A64A-497B-81EA-38B6C600A411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pt-BR" noProof="1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pt-BR" noProof="1" dirty="0" smtClean="0"/>
              <a:pPr rtl="0"/>
              <a:t>‹nº›</a:t>
            </a:fld>
            <a:endParaRPr lang="pt-BR" noProof="1"/>
          </a:p>
        </p:txBody>
      </p:sp>
      <p:sp>
        <p:nvSpPr>
          <p:cNvPr id="9" name="Retângulo 8" title="Barra divisória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 title="Forma de Plano de Fu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1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1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6184331-6313-4C1A-B850-F92792098390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pt-BR" noProof="1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pt-BR" noProof="1" dirty="0" smtClean="0"/>
              <a:pPr rtl="0"/>
              <a:t>‹nº›</a:t>
            </a:fld>
            <a:endParaRPr lang="pt-BR" noProof="1"/>
          </a:p>
        </p:txBody>
      </p:sp>
      <p:sp>
        <p:nvSpPr>
          <p:cNvPr id="9" name="Retângulo 8" title="Barra divisória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0C653D5F-1554-4E79-BED3-E570755FB196}" type="datetime1">
              <a:rPr lang="pt-BR" noProof="1" smtClean="0"/>
              <a:t>26/09/2024</a:t>
            </a:fld>
            <a:endParaRPr lang="pt-BR" noProof="1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endParaRPr lang="pt-BR" noProof="1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pt-BR" noProof="1" dirty="0" smtClean="0"/>
              <a:pPr rtl="0"/>
              <a:t>‹nº›</a:t>
            </a:fld>
            <a:endParaRPr lang="pt-BR" noProof="1"/>
          </a:p>
        </p:txBody>
      </p:sp>
      <p:sp>
        <p:nvSpPr>
          <p:cNvPr id="9" name="Retângulo 8" title="Barra lateral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47C47-EF1D-4B02-906B-219155AD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8268" y="1851410"/>
            <a:ext cx="8792307" cy="2077496"/>
          </a:xfrm>
        </p:spPr>
        <p:txBody>
          <a:bodyPr rtlCol="0">
            <a:noAutofit/>
          </a:bodyPr>
          <a:lstStyle/>
          <a:p>
            <a:pPr algn="l"/>
            <a:r>
              <a:rPr lang="pt-BR" sz="4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AUDIÊNCIA PÚBLICA DE AVALIAÇÃO DAS METAS FISCAIS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A0527F-C5FD-4E9B-9F21-5D1FBA313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0761" y="4391130"/>
            <a:ext cx="5268177" cy="1205401"/>
          </a:xfrm>
        </p:spPr>
        <p:txBody>
          <a:bodyPr rtlCol="0">
            <a:normAutofit/>
          </a:bodyPr>
          <a:lstStyle/>
          <a:p>
            <a:pPr algn="r" rtl="0">
              <a:spcAft>
                <a:spcPts val="600"/>
              </a:spcAft>
            </a:pPr>
            <a:r>
              <a:rPr lang="pt-BR" sz="32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2º Quadrimestre 2024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13D8E56-5F10-A452-F4F9-D316DE6484B1}"/>
              </a:ext>
            </a:extLst>
          </p:cNvPr>
          <p:cNvSpPr txBox="1">
            <a:spLocks/>
          </p:cNvSpPr>
          <p:nvPr/>
        </p:nvSpPr>
        <p:spPr>
          <a:xfrm>
            <a:off x="4487293" y="308156"/>
            <a:ext cx="6942264" cy="10010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MUNICÍPIO DE IRANI – SC</a:t>
            </a:r>
          </a:p>
        </p:txBody>
      </p:sp>
    </p:spTree>
    <p:extLst>
      <p:ext uri="{BB962C8B-B14F-4D97-AF65-F5344CB8AC3E}">
        <p14:creationId xmlns:p14="http://schemas.microsoft.com/office/powerpoint/2010/main" val="745576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6756B3-23A3-E074-67FF-5E5847EFF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35024"/>
          </a:xfrm>
        </p:spPr>
        <p:txBody>
          <a:bodyPr>
            <a:normAutofit/>
          </a:bodyPr>
          <a:lstStyle/>
          <a:p>
            <a:pPr algn="ctr"/>
            <a:r>
              <a:rPr lang="pt-BR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LIMITES DA LEI DE RESPONSABILIDADE FISCAL - LRF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789A62-3585-3B0E-6E3A-17918B124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69464"/>
            <a:ext cx="10195560" cy="26700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LRF fixa limites para despesas com pessoal, para dívida pública e ainda determina que sejam criadas metas para controlar receitas e despesas.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Além disso, segundo a LRF, nenhum governante pode criar uma nova despesa continuada (por mais de dois anos), sem indicar sua fonte de receita ou sem reduzir outras despesas já existentes. 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Isso faz com que o governante consiga sempre pagar despesas, sem comprometer o orçamento atual ou orçamentos futuros.</a:t>
            </a:r>
          </a:p>
        </p:txBody>
      </p:sp>
    </p:spTree>
    <p:extLst>
      <p:ext uri="{BB962C8B-B14F-4D97-AF65-F5344CB8AC3E}">
        <p14:creationId xmlns:p14="http://schemas.microsoft.com/office/powerpoint/2010/main" val="2003788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F6BED5-0CA6-2460-9622-7886AA385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8680"/>
          </a:xfrm>
        </p:spPr>
        <p:txBody>
          <a:bodyPr>
            <a:normAutofit/>
          </a:bodyPr>
          <a:lstStyle/>
          <a:p>
            <a:pPr algn="ctr"/>
            <a:r>
              <a:rPr lang="pt-BR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RECETA CORRENTE LÍQUIDA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395479-5EB6-ECA2-4598-0AFE58001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10067544" cy="3886200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cálculo dos Limites da LRF é efetuado com base na </a:t>
            </a:r>
            <a:r>
              <a:rPr lang="pt-BR" b="1" u="sng" dirty="0">
                <a:latin typeface="Arial" panose="020B0604020202020204" pitchFamily="34" charset="0"/>
                <a:cs typeface="Arial" panose="020B0604020202020204" pitchFamily="34" charset="0"/>
              </a:rPr>
              <a:t>Receita Corrente Líquida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Receita Corrente Líquida: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o somatório das receitas tributárias, de contribuições, patrimoniais, industriais, agropecuárias, de serviços, transferências correntes e outras receitas também correntes Deste valor são subtraídos, principalmente, os valores transferidos, por determinação constitucional ou legal, aos Estados e Municípios, no caso da União.</a:t>
            </a:r>
          </a:p>
        </p:txBody>
      </p:sp>
    </p:spTree>
    <p:extLst>
      <p:ext uri="{BB962C8B-B14F-4D97-AF65-F5344CB8AC3E}">
        <p14:creationId xmlns:p14="http://schemas.microsoft.com/office/powerpoint/2010/main" val="1698726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6816B-BC8C-115A-89C5-1D2731C4E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4088"/>
          </a:xfrm>
        </p:spPr>
        <p:txBody>
          <a:bodyPr>
            <a:normAutofit/>
          </a:bodyPr>
          <a:lstStyle/>
          <a:p>
            <a:pPr algn="ctr"/>
            <a:r>
              <a:rPr lang="pt-BR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RECETA CORRENTE LÍQUIDA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3BEF77-E9E0-D37E-9462-0F01D9AD3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272" y="1472184"/>
            <a:ext cx="10543032" cy="3581400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solidFill>
                  <a:srgbClr val="000000"/>
                </a:solidFill>
                <a:latin typeface="Arial"/>
                <a:cs typeface="Arial"/>
              </a:rPr>
              <a:t>Apuração R</a:t>
            </a:r>
            <a:r>
              <a:rPr lang="pt-BR" sz="2000" dirty="0">
                <a:solidFill>
                  <a:srgbClr val="000000"/>
                </a:solidFill>
                <a:latin typeface="Arial"/>
                <a:cs typeface="Arial"/>
              </a:rPr>
              <a:t>eceita </a:t>
            </a:r>
            <a:r>
              <a:rPr lang="pt-BR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lang="pt-BR" sz="2000" dirty="0">
                <a:solidFill>
                  <a:srgbClr val="000000"/>
                </a:solidFill>
                <a:latin typeface="Arial"/>
                <a:cs typeface="Arial"/>
              </a:rPr>
              <a:t>orrente </a:t>
            </a:r>
            <a:r>
              <a:rPr lang="pt-BR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pt-BR" sz="2000" dirty="0">
                <a:solidFill>
                  <a:srgbClr val="000000"/>
                </a:solidFill>
                <a:latin typeface="Arial"/>
                <a:cs typeface="Arial"/>
              </a:rPr>
              <a:t>íquida com base nos últimos 12 (doze) meses, conforme LRF:</a:t>
            </a:r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80F8EF11-603F-A173-B2BD-FBDBFB408F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143260"/>
              </p:ext>
            </p:extLst>
          </p:nvPr>
        </p:nvGraphicFramePr>
        <p:xfrm>
          <a:off x="1033272" y="2194560"/>
          <a:ext cx="10782300" cy="407517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391400">
                  <a:extLst>
                    <a:ext uri="{9D8B030D-6E8A-4147-A177-3AD203B41FA5}">
                      <a16:colId xmlns:a16="http://schemas.microsoft.com/office/drawing/2014/main" val="1886848199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404556591"/>
                    </a:ext>
                  </a:extLst>
                </a:gridCol>
              </a:tblGrid>
              <a:tr h="373728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ESPECIFICAÇÃO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ARRECADADO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07603"/>
                  </a:ext>
                </a:extLst>
              </a:tr>
              <a:tr h="373728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CORRENTES (I)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69.990.639,66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457"/>
                  </a:ext>
                </a:extLst>
              </a:tr>
              <a:tr h="373728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DEDUÇÕES (II)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7.565.801,78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9812801"/>
                  </a:ext>
                </a:extLst>
              </a:tr>
              <a:tr h="373728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CORRENTE LÍQUIDA (III) = (I-II)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62.424.837,88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71980"/>
                  </a:ext>
                </a:extLst>
              </a:tr>
              <a:tr h="583631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- ) Transferências obrigatórias da União relativas às emendas individuais (art. 166-A, § 1º, da CF) (IV)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3893306"/>
                  </a:ext>
                </a:extLst>
              </a:tr>
              <a:tr h="583631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CORRENTE LÍQUIDA AJUSTADA PARA CÁLCULO DOS LIMITES DE ENDIVIDAMENTO (V) = (III - IV)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61.994.837,88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9111818"/>
                  </a:ext>
                </a:extLst>
              </a:tr>
              <a:tr h="829369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- ) Transferências obrigatórias da União relativas às emendas de bancada (art. 166, § 16, da CF) e ao vencimento dos agentes comunitários de saúde e de combate às endemias (CF, art. 198, §11) (VI)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680.048,00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8973859"/>
                  </a:ext>
                </a:extLst>
              </a:tr>
              <a:tr h="583631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CORRENTE LÍQUIDA AJUSTADA PARA CÁLCULO DOS LIMITES DA DESPESA COM PESSOAL (VII) = (V - VI)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61.214.789,88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9850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740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CB6357-2079-6601-156C-8C13566B7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DESPESAS COM PESSOAL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65A936-C908-EC34-9387-A2696BABB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2496"/>
            <a:ext cx="9601200" cy="478231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Lei Complementar nº 101/2000 - LRF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Art. 19.</a:t>
            </a:r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os fins do disposto no </a:t>
            </a:r>
            <a:r>
              <a:rPr lang="pt-BR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do art. 169 da Constituição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 despesa total com pessoal, em cada período de apuração e em cada ente da Federação, não poderá exceder os percentuais da receita corrente líquida, a seguir discriminados: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III - </a:t>
            </a:r>
            <a:r>
              <a:rPr lang="pt-BR" sz="20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Municípios: 60%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(sessenta por cento).</a:t>
            </a:r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endParaRPr lang="pt-BR" sz="2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Art. 20.</a:t>
            </a:r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repartição dos limites globais do art. 19 não poderá exceder os seguintes percentuais: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III - na esfera municipal: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6% (seis por cento) para o Legislativo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incluído o Tribunal de Contas do Município, quando houver;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54% (cinquenta e quatro por cento) para o Executivo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1921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C39EEB-A255-A80A-5877-017E9C8CB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786384"/>
            <a:ext cx="7196328" cy="1485900"/>
          </a:xfrm>
        </p:spPr>
        <p:txBody>
          <a:bodyPr>
            <a:normAutofit/>
          </a:bodyPr>
          <a:lstStyle/>
          <a:p>
            <a:pPr algn="ctr"/>
            <a:r>
              <a:rPr lang="pt-BR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COMPARATIVO DAS DESPESAS COM PESSOAL</a:t>
            </a:r>
            <a:endParaRPr lang="pt-BR" sz="36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D1452AF-3BF4-CF12-456E-1C11E273EA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773265"/>
              </p:ext>
            </p:extLst>
          </p:nvPr>
        </p:nvGraphicFramePr>
        <p:xfrm>
          <a:off x="1060704" y="2916936"/>
          <a:ext cx="10756904" cy="2851778"/>
        </p:xfrm>
        <a:graphic>
          <a:graphicData uri="http://schemas.openxmlformats.org/drawingml/2006/table">
            <a:tbl>
              <a:tblPr/>
              <a:tblGrid>
                <a:gridCol w="2978912">
                  <a:extLst>
                    <a:ext uri="{9D8B030D-6E8A-4147-A177-3AD203B41FA5}">
                      <a16:colId xmlns:a16="http://schemas.microsoft.com/office/drawing/2014/main" val="1731643703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2779925502"/>
                    </a:ext>
                  </a:extLst>
                </a:gridCol>
                <a:gridCol w="2427862">
                  <a:extLst>
                    <a:ext uri="{9D8B030D-6E8A-4147-A177-3AD203B41FA5}">
                      <a16:colId xmlns:a16="http://schemas.microsoft.com/office/drawing/2014/main" val="3744105513"/>
                    </a:ext>
                  </a:extLst>
                </a:gridCol>
                <a:gridCol w="2689226">
                  <a:extLst>
                    <a:ext uri="{9D8B030D-6E8A-4147-A177-3AD203B41FA5}">
                      <a16:colId xmlns:a16="http://schemas.microsoft.com/office/drawing/2014/main" val="852701825"/>
                    </a:ext>
                  </a:extLst>
                </a:gridCol>
              </a:tblGrid>
              <a:tr h="46510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Recita Corrente Líquida (RCL) Ajustada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R$ 61.214.789,88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747860"/>
                  </a:ext>
                </a:extLst>
              </a:tr>
              <a:tr h="465101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COM PESSOAL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Executivo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Legislativo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Consolidado</a:t>
                      </a:r>
                      <a:endParaRPr lang="pt-BR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113866"/>
                  </a:ext>
                </a:extLst>
              </a:tr>
              <a:tr h="696668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da Despesa com Pessoal para Fins de Apuração do Limite - TDP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R$ 24.189.060,26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R$ 1.371.315,81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R$ 25.560.376,07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022596"/>
                  </a:ext>
                </a:extLst>
              </a:tr>
              <a:tr h="539496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Apuração do Limite - TDP sobre a RCL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39,52%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2,24%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41,76%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751605"/>
                  </a:ext>
                </a:extLst>
              </a:tr>
              <a:tr h="685412">
                <a:tc>
                  <a:txBody>
                    <a:bodyPr/>
                    <a:lstStyle/>
                    <a:p>
                      <a:pPr algn="l"/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Limite Máximo (Inciso I, II e III do art. 20 da LRF)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54,00%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6,00%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60,00%</a:t>
                      </a: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290415"/>
                  </a:ext>
                </a:extLst>
              </a:tr>
            </a:tbl>
          </a:graphicData>
        </a:graphic>
      </p:graphicFrame>
      <p:pic>
        <p:nvPicPr>
          <p:cNvPr id="6" name="Imagem 5">
            <a:extLst>
              <a:ext uri="{FF2B5EF4-FFF2-40B4-BE49-F238E27FC236}">
                <a16:creationId xmlns:a16="http://schemas.microsoft.com/office/drawing/2014/main" id="{DE1CCA70-3CED-EAA9-38ED-30DF5C60F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456" y="309869"/>
            <a:ext cx="3430081" cy="232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389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6C24D37-A12D-03E2-8C9D-404057646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140" y="0"/>
            <a:ext cx="10287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E4DE641-E428-D061-47FC-91F3A21F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457200"/>
            <a:ext cx="9601200" cy="886968"/>
          </a:xfrm>
        </p:spPr>
        <p:txBody>
          <a:bodyPr>
            <a:normAutofit/>
          </a:bodyPr>
          <a:lstStyle/>
          <a:p>
            <a:pPr algn="ctr"/>
            <a:r>
              <a:rPr lang="pt-BR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DESPESAS COM EDUCAÇÃO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EB5886-D428-CBC3-D055-68A53DE2B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2504" y="2029968"/>
            <a:ext cx="5221224" cy="37673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Constituição Federal de 1988:</a:t>
            </a:r>
          </a:p>
          <a:p>
            <a:pPr marL="0" indent="0" algn="just">
              <a:buNone/>
            </a:pPr>
            <a:endParaRPr lang="pt-BR" sz="20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Art. 212. A União aplicará, anualmente, nunca menos de dezoito, e os Estados, o Distrito Federal e os </a:t>
            </a:r>
            <a:r>
              <a:rPr lang="pt-BR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Municípios vinte e cinco por cento</a:t>
            </a:r>
            <a:r>
              <a:rPr lang="pt-BR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no mínimo, da receita resultante de impostos, compreendida a proveniente de transferências, na manutenção e desenvolvimento do ensino.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5626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409F9-96A3-BFA8-7956-E5A017A1E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600" b="1" u="sng" dirty="0">
                <a:solidFill>
                  <a:srgbClr val="000000"/>
                </a:solidFill>
                <a:latin typeface="Arial"/>
                <a:cs typeface="Arial"/>
              </a:rPr>
              <a:t>DESPESAS COM MANUTENÇÃO E DESENVOLVIMENTO DO ENSINO – MDE</a:t>
            </a:r>
            <a:endParaRPr lang="pt-BR" sz="36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5FEBC4C-849D-5150-CD19-1F64D6ADD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193374"/>
              </p:ext>
            </p:extLst>
          </p:nvPr>
        </p:nvGraphicFramePr>
        <p:xfrm>
          <a:off x="1024128" y="2093976"/>
          <a:ext cx="10835640" cy="44043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39436">
                  <a:extLst>
                    <a:ext uri="{9D8B030D-6E8A-4147-A177-3AD203B41FA5}">
                      <a16:colId xmlns:a16="http://schemas.microsoft.com/office/drawing/2014/main" val="1255720574"/>
                    </a:ext>
                  </a:extLst>
                </a:gridCol>
                <a:gridCol w="2896204">
                  <a:extLst>
                    <a:ext uri="{9D8B030D-6E8A-4147-A177-3AD203B41FA5}">
                      <a16:colId xmlns:a16="http://schemas.microsoft.com/office/drawing/2014/main" val="275340169"/>
                    </a:ext>
                  </a:extLst>
                </a:gridCol>
              </a:tblGrid>
              <a:tr h="314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GASTO EM EDUCAÇÃO - MDE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R$ 7.673.475,59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028918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942215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APURADAS PARA FINS DE APLICAÇÃO EM MDE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/>
                </a:tc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R$ 31.691.807,18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848643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MÍNIMO A SER APLICADO EM EDUCAÇÃO 25%</a:t>
                      </a:r>
                    </a:p>
                  </a:txBody>
                  <a:tcPr marL="68933" marR="68933" marT="34466" marB="34466" anchor="ctr"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R$ 7.922.951,80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078558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411465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APLICADO ACIMA / ABAIXO DO LIMITE CONSTITUCIONAL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R$ 249.476,21</a:t>
                      </a:r>
                      <a:endParaRPr lang="pt-BR" sz="14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989359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944993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APLICADO EM MDE ATÉ O 2º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733267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21281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DAS RECEITAS DO FUNDEB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R$ 7.437.326,71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478959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APLICADO COM RECEITAS FUNDEB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R$ 7.061.128,46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500329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MÍNIMO DE 70% DE DESPESAS COM REMUNERAÇÃO DOS PROFISSIONAIS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R$ 5.692.520,07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127262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501980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APLICADO COM RECEITAS FUNDEB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76,54%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627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542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57966F93-59B9-A448-CC31-D1A35198E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8667371"/>
              </p:ext>
            </p:extLst>
          </p:nvPr>
        </p:nvGraphicFramePr>
        <p:xfrm>
          <a:off x="843625" y="107838"/>
          <a:ext cx="11006999" cy="6494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6539E8B2-B479-C34C-356B-F162096E5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7096" y="460248"/>
            <a:ext cx="9601200" cy="768096"/>
          </a:xfrm>
        </p:spPr>
        <p:txBody>
          <a:bodyPr>
            <a:normAutofit/>
          </a:bodyPr>
          <a:lstStyle/>
          <a:p>
            <a:pPr algn="ctr"/>
            <a:r>
              <a:rPr lang="pt-BR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DESPESAS COM SAÚDE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F88FC6-937E-996F-803E-AF60A16AF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784" y="1580754"/>
            <a:ext cx="5577840" cy="42531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Lei Complementar nº 141/2012</a:t>
            </a:r>
          </a:p>
          <a:p>
            <a:pPr marL="0" indent="0" algn="just">
              <a:buNone/>
            </a:pPr>
            <a:endParaRPr lang="pt-BR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7</a:t>
            </a:r>
            <a:r>
              <a:rPr lang="pt-BR" sz="2000" b="0" i="0" u="sng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Os Municípios e o Distrito Federal aplicarão anualmente em ações e serviços públicos de saúde, no mínimo, 15% (quinze por cento) da arrecadação dos impostos a que se refere o art. 156 e dos recursos de que tratam o art. 158 e a alínea “b” do inciso I do caput e o § 3º do art. 159, todos da Constituição Federal. </a:t>
            </a:r>
          </a:p>
          <a:p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42913AFE-9210-405D-22AA-5C822ECCE0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3625" y="1408337"/>
            <a:ext cx="5320837" cy="35202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3612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4FCD8-9FBF-3DF9-2264-006B6238B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DESPESAS COM AÇÕES E SERVIÇOS PÚBLICOS DE SAÚDE - ASPS</a:t>
            </a:r>
            <a:endParaRPr lang="pt-BR" sz="36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974584B-8073-7E72-B856-D758E5E15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925740"/>
              </p:ext>
            </p:extLst>
          </p:nvPr>
        </p:nvGraphicFramePr>
        <p:xfrm>
          <a:off x="1069848" y="2171700"/>
          <a:ext cx="10756900" cy="3813049"/>
        </p:xfrm>
        <a:graphic>
          <a:graphicData uri="http://schemas.openxmlformats.org/drawingml/2006/table">
            <a:tbl>
              <a:tblPr/>
              <a:tblGrid>
                <a:gridCol w="8327713">
                  <a:extLst>
                    <a:ext uri="{9D8B030D-6E8A-4147-A177-3AD203B41FA5}">
                      <a16:colId xmlns:a16="http://schemas.microsoft.com/office/drawing/2014/main" val="547403121"/>
                    </a:ext>
                  </a:extLst>
                </a:gridCol>
                <a:gridCol w="2429187">
                  <a:extLst>
                    <a:ext uri="{9D8B030D-6E8A-4147-A177-3AD203B41FA5}">
                      <a16:colId xmlns:a16="http://schemas.microsoft.com/office/drawing/2014/main" val="1621584245"/>
                    </a:ext>
                  </a:extLst>
                </a:gridCol>
              </a:tblGrid>
              <a:tr h="325233">
                <a:tc>
                  <a:txBody>
                    <a:bodyPr/>
                    <a:lstStyle/>
                    <a:p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GASTO EM SAÚDE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R$ 9.410.137,04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680226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COM AÇÕES E SERVIÇOS DE SAÚDE (RECURSOS PRÓPRIOS)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R$ 6.262.613,17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1613624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COM RECURSOS VINCULADOS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R$ 3.255.773,71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584156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112356"/>
                  </a:ext>
                </a:extLst>
              </a:tr>
              <a:tr h="325233">
                <a:tc>
                  <a:txBody>
                    <a:bodyPr/>
                    <a:lstStyle/>
                    <a:p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APURADAS PARA FINS DE APLICAÇÃO EM SAÚDE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R$ 30.934.777,01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9675180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MÍNIMO A SER APLICADO EM SAÚDE 15%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R$ 4.640.216,55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838054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 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473402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APLICADO ACIMA DO LIMITE CONSTITUCIONAL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R$ 1.622.396,62</a:t>
                      </a:r>
                      <a:endParaRPr lang="pt-BR" sz="14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087822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1929151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pPr algn="l"/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APLICADO EM SAÚDE EM 2023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20,24%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890804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2060894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TRANSFERÊNCIAS SUS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R$ 2.536.004,75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61663"/>
                  </a:ext>
                </a:extLst>
              </a:tr>
              <a:tr h="325233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RECITAS TRANSFERÊNCIA ESTADO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R$ 486.967,96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686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135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7A6D4A-7956-98BB-12EA-EE4934ACA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3816"/>
          </a:xfrm>
        </p:spPr>
        <p:txBody>
          <a:bodyPr>
            <a:normAutofit/>
          </a:bodyPr>
          <a:lstStyle/>
          <a:p>
            <a:pPr algn="ctr"/>
            <a:r>
              <a:rPr lang="pt-BR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QUADRO RESUMO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E75A77D-8B28-1FDD-FCBF-773B49EB8B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154617"/>
              </p:ext>
            </p:extLst>
          </p:nvPr>
        </p:nvGraphicFramePr>
        <p:xfrm>
          <a:off x="1069848" y="2286000"/>
          <a:ext cx="10378440" cy="26873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126974">
                  <a:extLst>
                    <a:ext uri="{9D8B030D-6E8A-4147-A177-3AD203B41FA5}">
                      <a16:colId xmlns:a16="http://schemas.microsoft.com/office/drawing/2014/main" val="2863893388"/>
                    </a:ext>
                  </a:extLst>
                </a:gridCol>
                <a:gridCol w="2775898">
                  <a:extLst>
                    <a:ext uri="{9D8B030D-6E8A-4147-A177-3AD203B41FA5}">
                      <a16:colId xmlns:a16="http://schemas.microsoft.com/office/drawing/2014/main" val="2626513949"/>
                    </a:ext>
                  </a:extLst>
                </a:gridCol>
                <a:gridCol w="2921088">
                  <a:extLst>
                    <a:ext uri="{9D8B030D-6E8A-4147-A177-3AD203B41FA5}">
                      <a16:colId xmlns:a16="http://schemas.microsoft.com/office/drawing/2014/main" val="1337646178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704791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Limite Legal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Até o 2º Quadrimestre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Índice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060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Gastos Com Pessoal Poder Executivo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máximo </a:t>
                      </a:r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54%</a:t>
                      </a:r>
                      <a:r>
                        <a:rPr lang="pt-BR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 RCL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R$ 24.189.060,26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39,52%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278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Gastos Com Pessoal Poder Legislativo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máximo </a:t>
                      </a:r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 RCL</a:t>
                      </a:r>
                    </a:p>
                    <a:p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R$ 1.371.315,81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281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Aplicação em Saúde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mínimo </a:t>
                      </a:r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 Receita líquida de impostos (anual)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R$ 6.262.613,17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918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Aplicação em Educação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mínimo </a:t>
                      </a:r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 Receita líquida de impostos (anual)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R$ 7.673.475,59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666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625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C802A2-EA6E-D8A7-FFC9-F5598A708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u="sng" dirty="0">
                <a:solidFill>
                  <a:srgbClr val="000000"/>
                </a:solidFill>
                <a:latin typeface="Arial"/>
                <a:cs typeface="Arial"/>
              </a:rPr>
              <a:t>LEI COMPLEMENTAR Nº 101/2000 - LRF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C35C02-134A-F252-0176-3E8D61C0E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5648"/>
            <a:ext cx="9601200" cy="441655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9º, § 4º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 4º Até o final dos meses de </a:t>
            </a:r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maio, setembro e fevereiro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o Ministro ou Secretário de Estado da Fazenda demonstrará e avaliará o cumprimento das metas fiscais de cada quadrimestre e a trajetória da dívida, em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audiência pública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na comissão referida no § 1º do art. 166 da Constituição Federal ou conjunta com as comissões temáticas do Congresso Nacional ou equivalente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nas Casas Legislativas estaduais e municipais.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5688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080BBC-5CA6-1414-FE3A-8189A6D5A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latin typeface="Arial" panose="020B0604020202020204" pitchFamily="34" charset="0"/>
                <a:cs typeface="Arial" panose="020B0604020202020204" pitchFamily="34" charset="0"/>
              </a:rPr>
              <a:t>AGRADECEMOS A SUA PRESENÇA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B126C1-2BA9-BD36-8D80-D82271737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esqueça de assinar a lista de presença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3137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D4106-5037-6C72-82EA-04B845EFE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47472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pt-BR" sz="3600" b="1" u="sng" dirty="0">
                <a:solidFill>
                  <a:srgbClr val="000000"/>
                </a:solidFill>
                <a:latin typeface="Arial"/>
                <a:cs typeface="Arial"/>
              </a:rPr>
              <a:t>METAS DA RECEITA POR CATEGORIA ECONÔMICA</a:t>
            </a:r>
            <a:endParaRPr lang="pt-BR" sz="3600" dirty="0"/>
          </a:p>
        </p:txBody>
      </p:sp>
      <p:pic>
        <p:nvPicPr>
          <p:cNvPr id="7" name="Espaço Reservado para Conteúdo 2">
            <a:extLst>
              <a:ext uri="{FF2B5EF4-FFF2-40B4-BE49-F238E27FC236}">
                <a16:creationId xmlns:a16="http://schemas.microsoft.com/office/drawing/2014/main" id="{618F5B4E-D182-A3F2-29B6-695134D763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533" y="1013461"/>
            <a:ext cx="1397508" cy="782791"/>
          </a:xfr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FFB08EC-48EA-F54B-350F-DEC6BC3B6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613682"/>
              </p:ext>
            </p:extLst>
          </p:nvPr>
        </p:nvGraphicFramePr>
        <p:xfrm>
          <a:off x="1371600" y="1935480"/>
          <a:ext cx="882014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2207">
                  <a:extLst>
                    <a:ext uri="{9D8B030D-6E8A-4147-A177-3AD203B41FA5}">
                      <a16:colId xmlns:a16="http://schemas.microsoft.com/office/drawing/2014/main" val="4004884482"/>
                    </a:ext>
                  </a:extLst>
                </a:gridCol>
                <a:gridCol w="2133367">
                  <a:extLst>
                    <a:ext uri="{9D8B030D-6E8A-4147-A177-3AD203B41FA5}">
                      <a16:colId xmlns:a16="http://schemas.microsoft.com/office/drawing/2014/main" val="471403907"/>
                    </a:ext>
                  </a:extLst>
                </a:gridCol>
                <a:gridCol w="2304751">
                  <a:extLst>
                    <a:ext uri="{9D8B030D-6E8A-4147-A177-3AD203B41FA5}">
                      <a16:colId xmlns:a16="http://schemas.microsoft.com/office/drawing/2014/main" val="3616918921"/>
                    </a:ext>
                  </a:extLst>
                </a:gridCol>
                <a:gridCol w="2409824">
                  <a:extLst>
                    <a:ext uri="{9D8B030D-6E8A-4147-A177-3AD203B41FA5}">
                      <a16:colId xmlns:a16="http://schemas.microsoft.com/office/drawing/2014/main" val="31506506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Prevista - LDO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Arrecadada no 2º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Arrecadada até o 2º Quadrimestre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330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Correntes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56.617.420,24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21.318.631,13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42.588.160,60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8055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de Capital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4.603.505,68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6.673.580,72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172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56.622.420,24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25.922.136,81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49.261.747,32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8419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Percentual de Arrecadação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45,78%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87,01%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76398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ECF2229F-4789-6C56-51BB-E1496F4A0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710381"/>
              </p:ext>
            </p:extLst>
          </p:nvPr>
        </p:nvGraphicFramePr>
        <p:xfrm>
          <a:off x="1773252" y="4487311"/>
          <a:ext cx="8293693" cy="1630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17634">
                  <a:extLst>
                    <a:ext uri="{9D8B030D-6E8A-4147-A177-3AD203B41FA5}">
                      <a16:colId xmlns:a16="http://schemas.microsoft.com/office/drawing/2014/main" val="2367808722"/>
                    </a:ext>
                  </a:extLst>
                </a:gridCol>
                <a:gridCol w="2050990">
                  <a:extLst>
                    <a:ext uri="{9D8B030D-6E8A-4147-A177-3AD203B41FA5}">
                      <a16:colId xmlns:a16="http://schemas.microsoft.com/office/drawing/2014/main" val="101758296"/>
                    </a:ext>
                  </a:extLst>
                </a:gridCol>
                <a:gridCol w="1965533">
                  <a:extLst>
                    <a:ext uri="{9D8B030D-6E8A-4147-A177-3AD203B41FA5}">
                      <a16:colId xmlns:a16="http://schemas.microsoft.com/office/drawing/2014/main" val="2495413586"/>
                    </a:ext>
                  </a:extLst>
                </a:gridCol>
                <a:gridCol w="2059536">
                  <a:extLst>
                    <a:ext uri="{9D8B030D-6E8A-4147-A177-3AD203B41FA5}">
                      <a16:colId xmlns:a16="http://schemas.microsoft.com/office/drawing/2014/main" val="36215238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Arrecadada no </a:t>
                      </a:r>
                      <a:r>
                        <a:rPr lang="pt-BR" sz="14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Arrecadada no </a:t>
                      </a:r>
                      <a:r>
                        <a:rPr lang="pt-BR" sz="14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Arrecadada no </a:t>
                      </a:r>
                      <a:r>
                        <a:rPr lang="pt-BR" sz="14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3º Quadrimestre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705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corrente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21.269.535,47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21.318.631,13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976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de Capital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2.070.075,04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4.603.505,68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3184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23.339.610,51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25.922.136,81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1470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22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18C7EB-661D-9D95-1B96-8ADBFE13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969264"/>
            <a:ext cx="9318477" cy="1609344"/>
          </a:xfrm>
        </p:spPr>
        <p:txBody>
          <a:bodyPr/>
          <a:lstStyle/>
          <a:p>
            <a:pPr algn="just"/>
            <a:r>
              <a:rPr lang="pt-BR" sz="2000" spc="48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Pelos</a:t>
            </a:r>
            <a:r>
              <a:rPr lang="pt-BR" sz="2000" spc="27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spc="48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dados</a:t>
            </a:r>
            <a:r>
              <a:rPr lang="pt-BR" sz="2000" spc="27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spc="48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apresentados,</a:t>
            </a:r>
            <a:r>
              <a:rPr lang="pt-BR" sz="2000" spc="27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spc="48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conclui-se</a:t>
            </a:r>
            <a:r>
              <a:rPr lang="pt-BR" sz="2000" spc="27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spc="48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pt-BR" sz="2000" spc="2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2000" spc="2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pt-BR" sz="2000" spc="2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pt-BR" sz="2000" spc="2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Receita</a:t>
            </a:r>
            <a:r>
              <a:rPr lang="pt-BR" sz="2000" spc="2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Arrecadada até o 2º quadrimestre foi de </a:t>
            </a: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R$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49.261.747,32</a:t>
            </a:r>
            <a:r>
              <a:rPr lang="pt-BR" sz="2000" spc="2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uma previsão </a:t>
            </a:r>
            <a:r>
              <a:rPr lang="pt-BR" sz="2000" spc="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anual</a:t>
            </a:r>
            <a:r>
              <a:rPr lang="pt-BR" sz="2000" spc="312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spc="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atualizada</a:t>
            </a:r>
            <a:r>
              <a:rPr lang="pt-BR" sz="2000" spc="312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spc="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pt-BR" sz="2000" spc="312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spc="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R$</a:t>
            </a:r>
            <a:r>
              <a:rPr lang="pt-BR" sz="2000" b="1" spc="312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spc="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56.622.420,24</a:t>
            </a:r>
            <a:r>
              <a:rPr lang="pt-BR" sz="2000" b="1" spc="312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spc="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correspondendo</a:t>
            </a:r>
            <a:r>
              <a:rPr lang="pt-BR" sz="2000" spc="312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000" spc="362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spc="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percentual</a:t>
            </a:r>
            <a:r>
              <a:rPr lang="pt-BR" sz="2000" spc="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pt-BR" sz="2000" spc="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realização</a:t>
            </a:r>
            <a:r>
              <a:rPr lang="pt-BR" sz="2000" spc="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2000" b="1" spc="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87,01%</a:t>
            </a: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D5AF43D-132B-674C-0231-666BDB3693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771" y="2400742"/>
            <a:ext cx="5994457" cy="393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13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D05D1D-0BB1-41F6-8CE9-276E3205A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u="sng" dirty="0">
                <a:solidFill>
                  <a:srgbClr val="000000"/>
                </a:solidFill>
                <a:latin typeface="Arial"/>
                <a:cs typeface="Arial"/>
              </a:rPr>
              <a:t>EXECUÇÃO ORÇAMENTÁRIA DA RECEITA</a:t>
            </a:r>
            <a:endParaRPr lang="pt-BR" sz="36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5DCBFD3-7D2F-1158-8215-09ED346463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649100"/>
              </p:ext>
            </p:extLst>
          </p:nvPr>
        </p:nvGraphicFramePr>
        <p:xfrm>
          <a:off x="1024128" y="1563624"/>
          <a:ext cx="1063447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402">
                  <a:extLst>
                    <a:ext uri="{9D8B030D-6E8A-4147-A177-3AD203B41FA5}">
                      <a16:colId xmlns:a16="http://schemas.microsoft.com/office/drawing/2014/main" val="1562556218"/>
                    </a:ext>
                  </a:extLst>
                </a:gridCol>
                <a:gridCol w="2164874">
                  <a:extLst>
                    <a:ext uri="{9D8B030D-6E8A-4147-A177-3AD203B41FA5}">
                      <a16:colId xmlns:a16="http://schemas.microsoft.com/office/drawing/2014/main" val="4251395533"/>
                    </a:ext>
                  </a:extLst>
                </a:gridCol>
                <a:gridCol w="2164874">
                  <a:extLst>
                    <a:ext uri="{9D8B030D-6E8A-4147-A177-3AD203B41FA5}">
                      <a16:colId xmlns:a16="http://schemas.microsoft.com/office/drawing/2014/main" val="1747990011"/>
                    </a:ext>
                  </a:extLst>
                </a:gridCol>
                <a:gridCol w="2269320">
                  <a:extLst>
                    <a:ext uri="{9D8B030D-6E8A-4147-A177-3AD203B41FA5}">
                      <a16:colId xmlns:a16="http://schemas.microsoft.com/office/drawing/2014/main" val="340644615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Previsão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Realizada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4589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Período 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Até o Período 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1º e 2º Quadrimestre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7821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Correntes (I)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56.617.420,24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21.318.631,13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42.588.160,60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41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Impostos, Taxas E Contribuições De Melhoria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8.364.593,75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2.452.236,03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5.745.749,21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150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Contribuições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878.588,50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287.676,80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598.248,46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862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Patrimonial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810.569,63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619.281,25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1.248.590,41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09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Receita Agropecuária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28.355,63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596,50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1.283,18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440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Receita De Serviços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181.476,00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1.806,10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1.806,10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717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Transferências Correntes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46.068.428,08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17.824.404,47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34.786.377,75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144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Outras Receitas Correntes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285.408,65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132.629,98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206.111,49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84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Receitas De Capital (II)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5.000,00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4.603.505,68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6.673.580,72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679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Amortizações De Empréstimos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4.308,19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7.086,93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936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Transferências De Capital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4.325.477,02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6.392.773,32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88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42B10-87DF-1E1C-6E59-921FBFF56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u="sng" dirty="0">
                <a:solidFill>
                  <a:srgbClr val="000000"/>
                </a:solidFill>
                <a:latin typeface="Arial"/>
                <a:cs typeface="Arial"/>
              </a:rPr>
              <a:t>EXECUÇÃO ORÇAMENTÁRIA DA RECEITA POR UNIDADE GESTORA</a:t>
            </a:r>
            <a:endParaRPr lang="pt-BR" sz="36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E536C5D-3390-2D93-0E65-3268953BC1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17638"/>
              </p:ext>
            </p:extLst>
          </p:nvPr>
        </p:nvGraphicFramePr>
        <p:xfrm>
          <a:off x="1371600" y="2286000"/>
          <a:ext cx="10591800" cy="24434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118360">
                  <a:extLst>
                    <a:ext uri="{9D8B030D-6E8A-4147-A177-3AD203B41FA5}">
                      <a16:colId xmlns:a16="http://schemas.microsoft.com/office/drawing/2014/main" val="429083777"/>
                    </a:ext>
                  </a:extLst>
                </a:gridCol>
                <a:gridCol w="1719249">
                  <a:extLst>
                    <a:ext uri="{9D8B030D-6E8A-4147-A177-3AD203B41FA5}">
                      <a16:colId xmlns:a16="http://schemas.microsoft.com/office/drawing/2014/main" val="3996922824"/>
                    </a:ext>
                  </a:extLst>
                </a:gridCol>
                <a:gridCol w="2517471">
                  <a:extLst>
                    <a:ext uri="{9D8B030D-6E8A-4147-A177-3AD203B41FA5}">
                      <a16:colId xmlns:a16="http://schemas.microsoft.com/office/drawing/2014/main" val="4290061988"/>
                    </a:ext>
                  </a:extLst>
                </a:gridCol>
                <a:gridCol w="2519391">
                  <a:extLst>
                    <a:ext uri="{9D8B030D-6E8A-4147-A177-3AD203B41FA5}">
                      <a16:colId xmlns:a16="http://schemas.microsoft.com/office/drawing/2014/main" val="1746225232"/>
                    </a:ext>
                  </a:extLst>
                </a:gridCol>
                <a:gridCol w="1717329">
                  <a:extLst>
                    <a:ext uri="{9D8B030D-6E8A-4147-A177-3AD203B41FA5}">
                      <a16:colId xmlns:a16="http://schemas.microsoft.com/office/drawing/2014/main" val="14319243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Gestora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Previsão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Arrecadado no período </a:t>
                      </a:r>
                    </a:p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Arrecadado até o período 1º e 2º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Realizado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578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Prefeitura Municipal de Irani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52.862.594,21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23.676.094,15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45.807.427,90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52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Fundo Municipal de Saúde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3.353.216,26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2.044.156,83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3.165.440,49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815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Fundo Municipal de Assistência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401.609,77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204.885,83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288.878,93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620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GERAL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56.617.420,24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25.922.136,81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49.261.747,32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87,01%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41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296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73A12A-09BB-0937-AB4D-CC3944139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METAS DA DESPESA POR CATEGORIA ECONÔMICA</a:t>
            </a:r>
            <a:endParaRPr lang="pt-BR" sz="3600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A500E461-5A53-7316-3759-BE71B2FA58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449139"/>
              </p:ext>
            </p:extLst>
          </p:nvPr>
        </p:nvGraphicFramePr>
        <p:xfrm>
          <a:off x="982599" y="2261235"/>
          <a:ext cx="10769599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1356">
                  <a:extLst>
                    <a:ext uri="{9D8B030D-6E8A-4147-A177-3AD203B41FA5}">
                      <a16:colId xmlns:a16="http://schemas.microsoft.com/office/drawing/2014/main" val="4004884482"/>
                    </a:ext>
                  </a:extLst>
                </a:gridCol>
                <a:gridCol w="2045909">
                  <a:extLst>
                    <a:ext uri="{9D8B030D-6E8A-4147-A177-3AD203B41FA5}">
                      <a16:colId xmlns:a16="http://schemas.microsoft.com/office/drawing/2014/main" val="471403907"/>
                    </a:ext>
                  </a:extLst>
                </a:gridCol>
                <a:gridCol w="2210268">
                  <a:extLst>
                    <a:ext uri="{9D8B030D-6E8A-4147-A177-3AD203B41FA5}">
                      <a16:colId xmlns:a16="http://schemas.microsoft.com/office/drawing/2014/main" val="3616918921"/>
                    </a:ext>
                  </a:extLst>
                </a:gridCol>
                <a:gridCol w="2311033">
                  <a:extLst>
                    <a:ext uri="{9D8B030D-6E8A-4147-A177-3AD203B41FA5}">
                      <a16:colId xmlns:a16="http://schemas.microsoft.com/office/drawing/2014/main" val="3150650636"/>
                    </a:ext>
                  </a:extLst>
                </a:gridCol>
                <a:gridCol w="2311033">
                  <a:extLst>
                    <a:ext uri="{9D8B030D-6E8A-4147-A177-3AD203B41FA5}">
                      <a16:colId xmlns:a16="http://schemas.microsoft.com/office/drawing/2014/main" val="4282420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Fixada - LDO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Empenhada no 2º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Empenhada até o 2º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Liquidada até o 2º Quadrimestre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330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Correntes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53.299.782,90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14.742.158,71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42.370.782,23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34.603.270,38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8055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de Capital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3.288.820,34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6.726718,63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12.006.437,06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6.763.249,48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172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56.622.420,24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21.468.877,34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54.377.219,29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41.366.519,86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8419720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5EE0F6F5-F08C-6071-A718-D98CB3080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529552"/>
              </p:ext>
            </p:extLst>
          </p:nvPr>
        </p:nvGraphicFramePr>
        <p:xfrm>
          <a:off x="1824772" y="4541520"/>
          <a:ext cx="9209876" cy="1630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94725">
                  <a:extLst>
                    <a:ext uri="{9D8B030D-6E8A-4147-A177-3AD203B41FA5}">
                      <a16:colId xmlns:a16="http://schemas.microsoft.com/office/drawing/2014/main" val="2367808722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101758296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2495413586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36215238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Empenhada no </a:t>
                      </a:r>
                      <a:r>
                        <a:rPr lang="pt-BR" sz="14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Empenhada no </a:t>
                      </a:r>
                      <a:r>
                        <a:rPr lang="pt-BR" sz="14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Empenhada no </a:t>
                      </a:r>
                      <a:r>
                        <a:rPr lang="pt-BR" sz="14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3º Quadrimestre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705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corrente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27.628.623,52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14.742.158,71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976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de Capital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5.279.718,43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6.726718,63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3184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32.908.341,95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21.468.877,34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1470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43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28F8EC-73E1-8D8A-4040-B0639AFF9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EXECUÇÃO ORÇAMENTÁRIA DA DESPESA</a:t>
            </a:r>
            <a:endParaRPr lang="pt-BR" sz="36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7170873-8AEE-38CD-CCB0-FC9B5E23EF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088804"/>
              </p:ext>
            </p:extLst>
          </p:nvPr>
        </p:nvGraphicFramePr>
        <p:xfrm>
          <a:off x="1371600" y="2286000"/>
          <a:ext cx="9829800" cy="38239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97096">
                  <a:extLst>
                    <a:ext uri="{9D8B030D-6E8A-4147-A177-3AD203B41FA5}">
                      <a16:colId xmlns:a16="http://schemas.microsoft.com/office/drawing/2014/main" val="3603242712"/>
                    </a:ext>
                  </a:extLst>
                </a:gridCol>
                <a:gridCol w="2827604">
                  <a:extLst>
                    <a:ext uri="{9D8B030D-6E8A-4147-A177-3AD203B41FA5}">
                      <a16:colId xmlns:a16="http://schemas.microsoft.com/office/drawing/2014/main" val="3019128103"/>
                    </a:ext>
                  </a:extLst>
                </a:gridCol>
                <a:gridCol w="2805100">
                  <a:extLst>
                    <a:ext uri="{9D8B030D-6E8A-4147-A177-3AD203B41FA5}">
                      <a16:colId xmlns:a16="http://schemas.microsoft.com/office/drawing/2014/main" val="2168693284"/>
                    </a:ext>
                  </a:extLst>
                </a:gridCol>
              </a:tblGrid>
              <a:tr h="703836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DOTAÇÃO ATUALIZADA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LIQUIDADA ATÉ O PERÍODO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4108674"/>
                  </a:ext>
                </a:extLst>
              </a:tr>
              <a:tr h="351918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PESSOAL E ENCARGOS SOCIAIS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25.159.011,65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17.170.468,44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266963"/>
                  </a:ext>
                </a:extLst>
              </a:tr>
              <a:tr h="351918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JUROS E ENCARGOS DA DÍVIDA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148.104,96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56.888,29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081568"/>
                  </a:ext>
                </a:extLst>
              </a:tr>
              <a:tr h="351918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OUTRAS DESPESAS CORRENTES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31.151.261,18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17.375.913,65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23731"/>
                  </a:ext>
                </a:extLst>
              </a:tr>
              <a:tr h="351918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17.084.406,04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6.652.975,72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017990"/>
                  </a:ext>
                </a:extLst>
              </a:tr>
              <a:tr h="351918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INVERSÕES FINANCEIRAS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091512"/>
                  </a:ext>
                </a:extLst>
              </a:tr>
              <a:tr h="351918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AMORTIZAÇÃO DA DÍVIDA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184.764,75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110.273,76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172020"/>
                  </a:ext>
                </a:extLst>
              </a:tr>
              <a:tr h="351918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RESERVA DE CONTINGÊNCIA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33.817,00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065381"/>
                  </a:ext>
                </a:extLst>
              </a:tr>
              <a:tr h="351918">
                <a:tc>
                  <a:txBody>
                    <a:bodyPr/>
                    <a:lstStyle/>
                    <a:p>
                      <a:r>
                        <a:rPr lang="pt-BR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(INTRA-ORÇAMENTÁRIAS) (IX)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494162"/>
                  </a:ext>
                </a:extLst>
              </a:tr>
              <a:tr h="277862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TOTAIS (XIV) = (XII + XIII)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73.761.365,58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41.366.519,86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392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263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D4F45-8BAE-B0E2-A010-F6505E5C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8680"/>
          </a:xfrm>
        </p:spPr>
        <p:txBody>
          <a:bodyPr>
            <a:normAutofit/>
          </a:bodyPr>
          <a:lstStyle/>
          <a:p>
            <a:pPr algn="ctr"/>
            <a:r>
              <a:rPr lang="pt-BR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RESULTADO ORÇAMENTÁRIO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0C822E87-D862-10BC-2EB6-27705EDF37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6032016"/>
              </p:ext>
            </p:extLst>
          </p:nvPr>
        </p:nvGraphicFramePr>
        <p:xfrm>
          <a:off x="1453896" y="1700784"/>
          <a:ext cx="1016333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5293">
                  <a:extLst>
                    <a:ext uri="{9D8B030D-6E8A-4147-A177-3AD203B41FA5}">
                      <a16:colId xmlns:a16="http://schemas.microsoft.com/office/drawing/2014/main" val="2304420903"/>
                    </a:ext>
                  </a:extLst>
                </a:gridCol>
                <a:gridCol w="2612571">
                  <a:extLst>
                    <a:ext uri="{9D8B030D-6E8A-4147-A177-3AD203B41FA5}">
                      <a16:colId xmlns:a16="http://schemas.microsoft.com/office/drawing/2014/main" val="3166336187"/>
                    </a:ext>
                  </a:extLst>
                </a:gridCol>
                <a:gridCol w="2629989">
                  <a:extLst>
                    <a:ext uri="{9D8B030D-6E8A-4147-A177-3AD203B41FA5}">
                      <a16:colId xmlns:a16="http://schemas.microsoft.com/office/drawing/2014/main" val="1029201402"/>
                    </a:ext>
                  </a:extLst>
                </a:gridCol>
                <a:gridCol w="2525486">
                  <a:extLst>
                    <a:ext uri="{9D8B030D-6E8A-4147-A177-3AD203B41FA5}">
                      <a16:colId xmlns:a16="http://schemas.microsoft.com/office/drawing/2014/main" val="728832459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 ORÇAMENTÁRIO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480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Até o 1º quadrimestre 2024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Até o 2º quadrimestre 2024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Até o 3º quadrimestre 2024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84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Arrecadadas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R$ 23.339.610,51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R$ 49.261.747,32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47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Empenhadas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R$ 21.887.696,97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R$ 54.377.219,29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88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R$ 1.451.913,54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-5.115.471,97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066377"/>
                  </a:ext>
                </a:extLst>
              </a:tr>
            </a:tbl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1090830D-8C1D-78A6-D76D-BB80FDE0C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8036" y="3701288"/>
            <a:ext cx="3995928" cy="281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329437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3840_TF34357615.potx" id="{A0E3D8E0-98E4-46A0-AECC-4B7AF2BA66C2}" vid="{148BE6F2-B68D-483D-B536-73EEE27F6ADC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D9A38F-9A2C-42E5-9013-4C4B1FFCB4F6}">
  <ds:schemaRefs>
    <ds:schemaRef ds:uri="71af3243-3dd4-4a8d-8c0d-dd76da1f02a5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16c05727-aa75-4e4a-9b5f-8a80a1165891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ECF6D8-9EA4-45A1-AFEB-B7C326AF08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45FB24-BEC6-4D44-888B-84AEBBA2DC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1533</Words>
  <Application>Microsoft Office PowerPoint</Application>
  <PresentationFormat>Widescreen</PresentationFormat>
  <Paragraphs>336</Paragraphs>
  <Slides>20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Arial</vt:lpstr>
      <vt:lpstr>Calibri</vt:lpstr>
      <vt:lpstr>Franklin Gothic Book</vt:lpstr>
      <vt:lpstr>Cortar</vt:lpstr>
      <vt:lpstr>AUDIÊNCIA PÚBLICA DE AVALIAÇÃO DAS METAS FISCAIS</vt:lpstr>
      <vt:lpstr>LEI COMPLEMENTAR Nº 101/2000 - LRF</vt:lpstr>
      <vt:lpstr>METAS DA RECEITA POR CATEGORIA ECONÔMICA</vt:lpstr>
      <vt:lpstr>Apresentação do PowerPoint</vt:lpstr>
      <vt:lpstr>EXECUÇÃO ORÇAMENTÁRIA DA RECEITA</vt:lpstr>
      <vt:lpstr>EXECUÇÃO ORÇAMENTÁRIA DA RECEITA POR UNIDADE GESTORA</vt:lpstr>
      <vt:lpstr>METAS DA DESPESA POR CATEGORIA ECONÔMICA</vt:lpstr>
      <vt:lpstr>EXECUÇÃO ORÇAMENTÁRIA DA DESPESA</vt:lpstr>
      <vt:lpstr>RESULTADO ORÇAMENTÁRIO</vt:lpstr>
      <vt:lpstr>LIMITES DA LEI DE RESPONSABILIDADE FISCAL - LRF</vt:lpstr>
      <vt:lpstr>RECETA CORRENTE LÍQUIDA</vt:lpstr>
      <vt:lpstr>RECETA CORRENTE LÍQUIDA</vt:lpstr>
      <vt:lpstr>DESPESAS COM PESSOAL</vt:lpstr>
      <vt:lpstr>COMPARATIVO DAS DESPESAS COM PESSOAL</vt:lpstr>
      <vt:lpstr>DESPESAS COM EDUCAÇÃO</vt:lpstr>
      <vt:lpstr>DESPESAS COM MANUTENÇÃO E DESENVOLVIMENTO DO ENSINO – MDE</vt:lpstr>
      <vt:lpstr>DESPESAS COM SAÚDE</vt:lpstr>
      <vt:lpstr>DESPESAS COM AÇÕES E SERVIÇOS PÚBLICOS DE SAÚDE - ASPS</vt:lpstr>
      <vt:lpstr>QUADRO RESUMO</vt:lpstr>
      <vt:lpstr>AGRADECEMOS A SUA PRESENÇA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DE AVALIAÇÃO DAS METAS FISCAIS</dc:title>
  <dc:creator>User</dc:creator>
  <cp:lastModifiedBy>User</cp:lastModifiedBy>
  <cp:revision>8</cp:revision>
  <dcterms:created xsi:type="dcterms:W3CDTF">2024-08-12T19:18:43Z</dcterms:created>
  <dcterms:modified xsi:type="dcterms:W3CDTF">2024-09-26T11:27:24Z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