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41" r:id="rId4"/>
    <p:sldId id="339" r:id="rId5"/>
    <p:sldId id="258" r:id="rId6"/>
    <p:sldId id="338" r:id="rId7"/>
    <p:sldId id="260" r:id="rId8"/>
    <p:sldId id="261" r:id="rId9"/>
    <p:sldId id="340" r:id="rId10"/>
    <p:sldId id="325" r:id="rId11"/>
    <p:sldId id="326" r:id="rId12"/>
    <p:sldId id="327" r:id="rId13"/>
    <p:sldId id="329" r:id="rId14"/>
    <p:sldId id="328" r:id="rId15"/>
    <p:sldId id="342" r:id="rId16"/>
    <p:sldId id="343" r:id="rId17"/>
    <p:sldId id="324" r:id="rId18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r Antonio Grisa" initials="JAG" lastIdx="2" clrIdx="0">
    <p:extLst>
      <p:ext uri="{19B8F6BF-5375-455C-9EA6-DF929625EA0E}">
        <p15:presenceInfo xmlns:p15="http://schemas.microsoft.com/office/powerpoint/2012/main" userId="37268248876964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79" d="100"/>
          <a:sy n="79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953696725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3EA-4EA0-BEFB-69C8195C8835}"/>
              </c:ext>
            </c:extLst>
          </c:dPt>
          <c:dLbls>
            <c:dLbl>
              <c:idx val="0"/>
              <c:layout>
                <c:manualLayout>
                  <c:x val="2.4109975719402276E-2"/>
                  <c:y val="-0.30590043974334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EA-4EA0-BEFB-69C8195C8835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EA-4EA0-BEFB-69C8195C8835}"/>
                </c:ext>
              </c:extLst>
            </c:dLbl>
            <c:dLbl>
              <c:idx val="2"/>
              <c:layout>
                <c:manualLayout>
                  <c:x val="1.4567624460088547E-2"/>
                  <c:y val="0.12247270685910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78551786274354"/>
                      <c:h val="4.7754846779237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EA-4EA0-BEFB-69C8195C88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RECEITA!$B$3:$B$5</c:f>
              <c:numCache>
                <c:formatCode>_-"R$"* #\ ##0.00_-;\-"R$"* #\ ##0.00_-;_-"R$"* "-"??_-;_-@_-</c:formatCode>
                <c:ptCount val="3"/>
                <c:pt idx="0">
                  <c:v>73765750</c:v>
                </c:pt>
                <c:pt idx="1">
                  <c:v>5000</c:v>
                </c:pt>
                <c:pt idx="2">
                  <c:v>-8532530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EA-4EA0-BEFB-69C8195C8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\ ##0.00_-;\-&quot;R$&quot;* #\ 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13572840160011E-2"/>
          <c:y val="0.23356152330068586"/>
          <c:w val="0.82559774964838251"/>
          <c:h val="0.65598218761980598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RECEITA!$A$7:$A$8</c:f>
              <c:strCache>
                <c:ptCount val="2"/>
                <c:pt idx="0">
                  <c:v>RECEITA ORÇADA LÍQUIDA 2024</c:v>
                </c:pt>
                <c:pt idx="1">
                  <c:v>RECEITA ORÇADA LÍQUIDA 2025</c:v>
                </c:pt>
              </c:strCache>
            </c:strRef>
          </c:cat>
          <c:val>
            <c:numRef>
              <c:f>RECEITA!$B$7:$B$8</c:f>
              <c:numCache>
                <c:formatCode>_-"R$"* #\ ##0.00_-;\-"R$"* #\ ##0.00_-;_-"R$"* "-"??_-;_-@_-</c:formatCode>
                <c:ptCount val="2"/>
                <c:pt idx="0">
                  <c:v>56622420.240000002</c:v>
                </c:pt>
                <c:pt idx="1">
                  <c:v>65238220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36-4BAF-8280-F7C904200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854744"/>
        <c:axId val="525721848"/>
      </c:lineChart>
      <c:catAx>
        <c:axId val="383854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25721848"/>
        <c:crosses val="autoZero"/>
        <c:auto val="1"/>
        <c:lblAlgn val="ctr"/>
        <c:lblOffset val="100"/>
        <c:noMultiLvlLbl val="0"/>
      </c:catAx>
      <c:valAx>
        <c:axId val="525721848"/>
        <c:scaling>
          <c:orientation val="minMax"/>
        </c:scaling>
        <c:delete val="1"/>
        <c:axPos val="l"/>
        <c:majorGridlines/>
        <c:numFmt formatCode="_-&quot;R$&quot;* #\ ##0.00_-;\-&quot;R$&quot;* #\ ##0.00_-;_-&quot;R$&quot;* &quot;-&quot;??_-;_-@_-" sourceLinked="1"/>
        <c:majorTickMark val="out"/>
        <c:minorTickMark val="none"/>
        <c:tickLblPos val="nextTo"/>
        <c:crossAx val="383854744"/>
        <c:crosses val="autoZero"/>
        <c:crossBetween val="between"/>
      </c:valAx>
    </c:plotArea>
    <c:plotVisOnly val="1"/>
    <c:dispBlanksAs val="zero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89766970618033E-2"/>
          <c:y val="0.15776852850066184"/>
          <c:w val="0.95542046605876396"/>
          <c:h val="0.76833271924198387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6.1266465197826352E-2"/>
                  <c:y val="-0.38661029533470476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57.621.437,04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03224547130813"/>
                      <c:h val="8.189789789789790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319-4234-9514-49A067032D99}"/>
                </c:ext>
              </c:extLst>
            </c:dLbl>
            <c:dLbl>
              <c:idx val="1"/>
              <c:layout>
                <c:manualLayout>
                  <c:x val="7.7991446288337485E-2"/>
                  <c:y val="-0.10388555484618478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7.582.072,96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41212926073488"/>
                      <c:h val="9.390990990990989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319-4234-9514-49A067032D99}"/>
                </c:ext>
              </c:extLst>
            </c:dLbl>
            <c:dLbl>
              <c:idx val="2"/>
              <c:layout>
                <c:manualLayout>
                  <c:x val="6.2248573509984556E-2"/>
                  <c:y val="-0.119535598590716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34.710,00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15398075240596"/>
                      <c:h val="0.101117117117117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4319-4234-9514-49A067032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'[RELATORIO LDO.xlsx]DESPESA'!$A$2:$A$4</c:f>
              <c:strCache>
                <c:ptCount val="3"/>
                <c:pt idx="0">
                  <c:v>DESPESAS CORRENTES</c:v>
                </c:pt>
                <c:pt idx="1">
                  <c:v>DESPESAS DE CAPITAL</c:v>
                </c:pt>
                <c:pt idx="2">
                  <c:v>RESERVA DE CONTINGÊNCIA</c:v>
                </c:pt>
              </c:strCache>
            </c:strRef>
          </c:cat>
          <c:val>
            <c:numRef>
              <c:f>'[RELATORIO LDO.xlsx]DESPESA'!$B$2:$B$4</c:f>
              <c:numCache>
                <c:formatCode>_("R$"* #,##0.00_);_("R$"* \(#,##0.00\);_("R$"* "-"??_);_(@_)</c:formatCode>
                <c:ptCount val="3"/>
                <c:pt idx="0">
                  <c:v>33893771</c:v>
                </c:pt>
                <c:pt idx="1">
                  <c:v>1955100</c:v>
                </c:pt>
                <c:pt idx="2">
                  <c:v>36000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19-4234-9514-49A067032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720880"/>
        <c:axId val="542719704"/>
        <c:axId val="0"/>
      </c:bar3DChart>
      <c:catAx>
        <c:axId val="54272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542719704"/>
        <c:crosses val="autoZero"/>
        <c:auto val="1"/>
        <c:lblAlgn val="ctr"/>
        <c:lblOffset val="100"/>
        <c:noMultiLvlLbl val="0"/>
      </c:catAx>
      <c:valAx>
        <c:axId val="542719704"/>
        <c:scaling>
          <c:orientation val="minMax"/>
        </c:scaling>
        <c:delete val="1"/>
        <c:axPos val="l"/>
        <c:majorGridlines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20880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39514510049326E-2"/>
          <c:y val="0.22489759748068278"/>
          <c:w val="0.55539514284956082"/>
          <c:h val="0.7665788936268577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'NATUREZA DESP'!$B$19:$B$22</c:f>
              <c:strCache>
                <c:ptCount val="4"/>
                <c:pt idx="0">
                  <c:v>FOLHA E ENCARGOS (INCLUINDO CONSORCIOS)</c:v>
                </c:pt>
                <c:pt idx="1">
                  <c:v>DESPESAS CORRENTES</c:v>
                </c:pt>
                <c:pt idx="2">
                  <c:v>INVESTIMENTOS</c:v>
                </c:pt>
                <c:pt idx="3">
                  <c:v>RESERVA DE CONTINGÊNCIA</c:v>
                </c:pt>
              </c:strCache>
            </c:strRef>
          </c:cat>
          <c:val>
            <c:numRef>
              <c:f>'NATUREZA DESP'!$E$19:$E$22</c:f>
              <c:numCache>
                <c:formatCode>0.00%</c:formatCode>
                <c:ptCount val="4"/>
                <c:pt idx="0">
                  <c:v>0.44044872775498778</c:v>
                </c:pt>
                <c:pt idx="1">
                  <c:v>0.44270530832999427</c:v>
                </c:pt>
                <c:pt idx="2">
                  <c:v>0.11631391383762464</c:v>
                </c:pt>
                <c:pt idx="3">
                  <c:v>5.320500773932826E-4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5-4367-93CA-90AF91361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784215091045659"/>
          <c:y val="0.30336609646039886"/>
          <c:w val="0.30618395356718608"/>
          <c:h val="0.4094397037895896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0.09001</cdr:x>
      <cdr:y>0.04494</cdr:y>
    </cdr:from>
    <cdr:to>
      <cdr:x>0.93671</cdr:x>
      <cdr:y>0.14232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09601" y="228600"/>
          <a:ext cx="57340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/>
            <a:t>COMPARATIVO DA RECEITA ORÇADA 2024 E 2025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0.1719</cdr:x>
      <cdr:y>0.05373</cdr:y>
    </cdr:from>
    <cdr:to>
      <cdr:x>0.91678</cdr:x>
      <cdr:y>0.14038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00152" y="295275"/>
          <a:ext cx="52006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0.17559</cdr:x>
      <cdr:y>0.04086</cdr:y>
    </cdr:from>
    <cdr:to>
      <cdr:x>0.91229</cdr:x>
      <cdr:y>0.13965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259392" y="216024"/>
          <a:ext cx="5283852" cy="522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i="0" dirty="0">
              <a:latin typeface="Arial" panose="020B0604020202020204" pitchFamily="34" charset="0"/>
              <a:cs typeface="Arial" panose="020B0604020202020204" pitchFamily="34" charset="0"/>
            </a:rPr>
            <a:t>DESPESA FIXADA POR CATEGORIA ECONÔMICA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0.20706</cdr:x>
      <cdr:y>0.05651</cdr:y>
    </cdr:from>
    <cdr:to>
      <cdr:x>0.81031</cdr:x>
      <cdr:y>0.13546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7" y="293482"/>
          <a:ext cx="4405624" cy="4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DESPESAS FIXADAS POR TIPO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E60BB82-BA8B-F5C2-379A-9B849B99A3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2EA751-F2C9-B622-F039-42C49FD24F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5131E7-3635-4503-94EB-4DBA7E2963C3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B31187-83A2-DB09-BFF3-24798FE75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BB44F6-5132-66DE-7476-F6E97D5F5F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CA17D6-153E-4603-A8CC-3350ED58EB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B99D032-44CA-05E6-5495-E87AA2B15A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91244D-BF98-8965-6602-4255DBB724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560B2E-1CAB-4075-B0E4-70DCD30C58AC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262A4FE1-D4A2-D697-18C1-1E8CF35AB2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38F6294E-0539-72CD-9AF7-683031810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FE6F28-D65D-98D4-5987-2377FC6B00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38EFF-73BD-82EB-B1F1-20CBB8B838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6D90EC1-019A-479E-AAAF-B57C112B509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F82A0743-B5E8-929B-63D1-EAC8389C1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D7F97B4E-E6CC-4BE1-B642-F3C6BBD73F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7B2E75F7-94D1-1DEC-BAED-4681814D6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08BF50-44FA-4A6D-B5C4-143C2C7D2BE1}" type="slidenum">
              <a:rPr lang="pt-BR" altLang="pt-BR">
                <a:latin typeface="Calibri" panose="020F0502020204030204" pitchFamily="34" charset="0"/>
              </a:rPr>
              <a:pPr/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D6C105-BFFE-C223-461B-30B55D12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83A0-B556-4D9B-86FE-8FBCB8A5813C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4787A-9DDA-3636-C2EE-2682D998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914078-E49B-0E37-B699-6709D4A5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D31B-380A-4C29-8B9B-D58511F36A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10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68CAFA-A124-D136-AD17-96DF7767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040B-9163-4AA0-AFFE-3054BF149DA2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9F33A1-8C8A-B5D7-A2DC-27839B79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CD938-2B87-1EF5-EBB2-AA0116F8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95E9-B18F-4350-899D-5C1109FE63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5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7651D2-EBFE-2647-B909-D8120C42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E19C-4D5D-4952-821A-542C4FF53F96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F4C49-3C98-08A2-D3A7-788946FB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C9D57B-AB1E-9642-D10C-05F10595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14A4D-D620-4C26-A613-3768FAC2E5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9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C1E45D-4721-8BED-E2EC-F2567DF2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D28A-8C83-409C-AD5D-AE1DE7775853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06F11E-E571-0375-5110-74E41DBC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75A7D1-9080-CB31-82FA-431C4060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3826-716B-4E96-ACD6-034A33E942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58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E70ABD-27C7-665D-5DB5-E94F66AB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19F2-89E6-4394-85ED-7E6B1E5F3842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6563DD-15AF-DC2D-7879-3D17438E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D183F-5E6A-DCAC-ED4F-F8FCEC5D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EE27-EDFE-4027-AD97-B7FBA55F2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85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DC6A50B-457A-FC19-D773-D881472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5FE7-5F13-4A98-A86E-9779EE37C3E0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60909F5-1066-86B1-51E1-3AC6238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84A5518-37EB-F64D-83C3-A8656F8B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E1041-98C6-4ADB-9B6C-CE7E732D6E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2EDBD88-A7A0-6A05-7451-073B08FD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0AD6-4F24-42F9-9FA4-E8CE5E97A043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26231F5-5406-D178-02AB-441E540C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FF19AAE-C395-2796-0F63-79B60D56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6878-A3E9-41C4-B9CA-0F2DEC610E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85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E405B952-1769-6926-1CD9-897BD8B0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142B-8D4A-49ED-9840-A9442A5444D3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C165015E-3B09-CB67-63AB-5F2CF93A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0DB656E-A46B-6D93-7F60-70AC4ECC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D804E-97C9-473C-9A67-D5FEC9BE80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71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C9BF66A-6630-58C5-8E63-DE734A2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E9F-A65D-4247-9350-5BCBFFCA543A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1ACAA8E-62C6-6D55-6833-2C3ABEC6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4D64F5BD-4CCF-C756-4FE5-DC2B1329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2D84D-4DFA-48DD-BA5E-D9F06599B0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760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54DC208-55BF-6656-77C0-7FDC5588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1D3-A7E2-465E-AA5F-89896B46688A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0C4DB78-B48D-BAFC-E01E-0531E865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BA91569-077B-05EC-F3DD-C85B8F13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BA33-4EA1-4408-8A39-B0A0DFF699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6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C165737-B947-9B4F-51A0-F13FBBE6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E3DF-98DE-4DF7-BF65-D16B3BA158E9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C35ED64-7409-6917-C9ED-D123EAA2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F26BE6B-59DF-5602-6567-C3C610CB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F8BA-6044-4432-BE51-140D885610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05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7109A78-FCD2-C438-9E46-ABB304B528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BF338BE-1ADB-94D0-8749-F1D0B1C88F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CC6DFF-90F0-7435-8D41-5AF0E41D8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2A003-9EEC-43B2-8895-B9E500FFC2AC}" type="datetimeFigureOut">
              <a:rPr lang="pt-BR"/>
              <a:pPr>
                <a:defRPr/>
              </a:pPr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C07361-2965-E5AD-7106-FE641B531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80A9EC-766C-920C-EEB3-52973022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991957-E494-4220-8E2C-D9F3BEDE2DA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FE3946D5-4C42-2E9E-A8E5-AA77CE8D0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 dirty="0"/>
            </a:br>
            <a:endParaRPr lang="pt-BR" altLang="pt-BR" sz="2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A4D8BE-2F80-85E4-6854-30D64B8A7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692150"/>
            <a:ext cx="7058025" cy="48244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AUDIÊNCIA PÚBLICA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Metas e Objetivos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LOA  2025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3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Irani/SC, 26/09/2024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8E55C32-847E-5083-96BE-72928B4C1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9712" cy="184482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501CFE8-A891-6C0D-480F-A77470855F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31053"/>
            <a:ext cx="1800200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3866D2F9-58D8-EF66-92C3-59C86B24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7950" y="5295900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F8BF1E8-1399-A66D-B7CA-9BFF777B04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286677"/>
            <a:ext cx="1486619" cy="14866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F1FEB46-1864-2CFB-413A-5FDB75DC7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073819"/>
              </p:ext>
            </p:extLst>
          </p:nvPr>
        </p:nvGraphicFramePr>
        <p:xfrm>
          <a:off x="1763689" y="84704"/>
          <a:ext cx="7303148" cy="519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7C3FC6B0-B9CA-DFAE-424E-44E6C4186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5387975"/>
            <a:ext cx="7488237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E86B6E-E734-3DA1-D2FD-57658C2D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934" y="23504"/>
            <a:ext cx="5544616" cy="76470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D420B77-699E-AE6B-B155-9194C8389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31" y="5301208"/>
            <a:ext cx="1542391" cy="154239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22EC6B5-6689-B0A6-8CC3-2DFA0174C3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FE773E5-DF4A-926A-E1D2-150286EB9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05963"/>
              </p:ext>
            </p:extLst>
          </p:nvPr>
        </p:nvGraphicFramePr>
        <p:xfrm>
          <a:off x="1691680" y="874975"/>
          <a:ext cx="7344816" cy="4696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917">
                  <a:extLst>
                    <a:ext uri="{9D8B030D-6E8A-4147-A177-3AD203B41FA5}">
                      <a16:colId xmlns:a16="http://schemas.microsoft.com/office/drawing/2014/main" val="3413791664"/>
                    </a:ext>
                  </a:extLst>
                </a:gridCol>
                <a:gridCol w="3775571">
                  <a:extLst>
                    <a:ext uri="{9D8B030D-6E8A-4147-A177-3AD203B41FA5}">
                      <a16:colId xmlns:a16="http://schemas.microsoft.com/office/drawing/2014/main" val="174716412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755845548"/>
                    </a:ext>
                  </a:extLst>
                </a:gridCol>
              </a:tblGrid>
              <a:tr h="4666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FIXADO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0732054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 LEGISLATIVO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2.703.514,36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3239839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5.407.908,44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3533686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SOCIAL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3.106.640,79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2300680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A CRIANÇAS E ADOLESCENTES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15.703,35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4418399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COM QUALIDADE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15.964.647,13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122407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EDUCACIONAL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19.303.012,93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8871470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CULTURAL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869.020,86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8524385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URBANIZAÇÃO DE VIAS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5.166.675,43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940887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SERVIÇOS DE UTILIDADE PÚBLICA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523.533,13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24377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DCE9E4F4-383E-B4A7-4EEA-E4C546582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150" y="5387975"/>
            <a:ext cx="59769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12291" name="CaixaDeTexto 9">
            <a:extLst>
              <a:ext uri="{FF2B5EF4-FFF2-40B4-BE49-F238E27FC236}">
                <a16:creationId xmlns:a16="http://schemas.microsoft.com/office/drawing/2014/main" id="{015A1E89-9EDC-3DB6-5077-B25CD194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969" y="77789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DESPESAS POR PROGRAMAS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6DD6F7-02B8-CE9B-2362-1EFD2B7AE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29341"/>
            <a:ext cx="1491905" cy="1491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65F0822-C76E-85FF-E3E8-01CC0B2B78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51731" cy="1073258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CE5EFFC-6D84-6DC6-8378-6EF6F4AF0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99849"/>
              </p:ext>
            </p:extLst>
          </p:nvPr>
        </p:nvGraphicFramePr>
        <p:xfrm>
          <a:off x="467271" y="1125567"/>
          <a:ext cx="8620970" cy="420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277">
                  <a:extLst>
                    <a:ext uri="{9D8B030D-6E8A-4147-A177-3AD203B41FA5}">
                      <a16:colId xmlns:a16="http://schemas.microsoft.com/office/drawing/2014/main" val="1197980681"/>
                    </a:ext>
                  </a:extLst>
                </a:gridCol>
                <a:gridCol w="4847588">
                  <a:extLst>
                    <a:ext uri="{9D8B030D-6E8A-4147-A177-3AD203B41FA5}">
                      <a16:colId xmlns:a16="http://schemas.microsoft.com/office/drawing/2014/main" val="11723586"/>
                    </a:ext>
                  </a:extLst>
                </a:gridCol>
                <a:gridCol w="3045105">
                  <a:extLst>
                    <a:ext uri="{9D8B030D-6E8A-4147-A177-3AD203B41FA5}">
                      <a16:colId xmlns:a16="http://schemas.microsoft.com/office/drawing/2014/main" val="1099270906"/>
                    </a:ext>
                  </a:extLst>
                </a:gridCol>
              </a:tblGrid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HABITACIONAL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580.928,71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1139056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SANEAMENTO BÁSICO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1.627.068,87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8424661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AMBIENTAL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53.632,96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3029972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AO PRODUTOR RURAL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1.474.322,39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35718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INDUSTRIAL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771.472,30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7038589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PROMOÇÃO DO TURISMO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486.845,00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533104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VICINAIS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5.130.914,55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4502343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 É 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656.987,41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702025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ENCARGOS ESPECIAIS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1.360.681,39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047279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34.710,00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7400969"/>
                  </a:ext>
                </a:extLst>
              </a:tr>
              <a:tr h="439562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65 238 220,00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104168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96BE57-946D-1C97-002A-3136D183A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57795"/>
              </p:ext>
            </p:extLst>
          </p:nvPr>
        </p:nvGraphicFramePr>
        <p:xfrm>
          <a:off x="1654969" y="662153"/>
          <a:ext cx="7344816" cy="46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43562772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32278276"/>
                    </a:ext>
                  </a:extLst>
                </a:gridCol>
              </a:tblGrid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FIXADO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3462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8" name="Título 2">
            <a:extLst>
              <a:ext uri="{FF2B5EF4-FFF2-40B4-BE49-F238E27FC236}">
                <a16:creationId xmlns:a16="http://schemas.microsoft.com/office/drawing/2014/main" id="{EB0D4F3F-24CE-8A05-5948-EB918EC29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5738813"/>
            <a:ext cx="287338" cy="866775"/>
          </a:xfrm>
        </p:spPr>
        <p:txBody>
          <a:bodyPr/>
          <a:lstStyle/>
          <a:p>
            <a:br>
              <a:rPr lang="pt-BR" altLang="pt-BR"/>
            </a:br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0C50DBB-C603-20AB-2B56-A45527479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54" y="5373216"/>
            <a:ext cx="1440160" cy="1440160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8D8B22F-A5B9-6B7F-9CD3-CF5530F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13106"/>
              </p:ext>
            </p:extLst>
          </p:nvPr>
        </p:nvGraphicFramePr>
        <p:xfrm>
          <a:off x="539750" y="548680"/>
          <a:ext cx="8352729" cy="4989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0157">
                  <a:extLst>
                    <a:ext uri="{9D8B030D-6E8A-4147-A177-3AD203B41FA5}">
                      <a16:colId xmlns:a16="http://schemas.microsoft.com/office/drawing/2014/main" val="3664738293"/>
                    </a:ext>
                  </a:extLst>
                </a:gridCol>
                <a:gridCol w="1433211">
                  <a:extLst>
                    <a:ext uri="{9D8B030D-6E8A-4147-A177-3AD203B41FA5}">
                      <a16:colId xmlns:a16="http://schemas.microsoft.com/office/drawing/2014/main" val="2342984682"/>
                    </a:ext>
                  </a:extLst>
                </a:gridCol>
                <a:gridCol w="1449647">
                  <a:extLst>
                    <a:ext uri="{9D8B030D-6E8A-4147-A177-3AD203B41FA5}">
                      <a16:colId xmlns:a16="http://schemas.microsoft.com/office/drawing/2014/main" val="1186389994"/>
                    </a:ext>
                  </a:extLst>
                </a:gridCol>
                <a:gridCol w="1288575">
                  <a:extLst>
                    <a:ext uri="{9D8B030D-6E8A-4147-A177-3AD203B41FA5}">
                      <a16:colId xmlns:a16="http://schemas.microsoft.com/office/drawing/2014/main" val="524966938"/>
                    </a:ext>
                  </a:extLst>
                </a:gridCol>
                <a:gridCol w="631139">
                  <a:extLst>
                    <a:ext uri="{9D8B030D-6E8A-4147-A177-3AD203B41FA5}">
                      <a16:colId xmlns:a16="http://schemas.microsoft.com/office/drawing/2014/main" val="2665302605"/>
                    </a:ext>
                  </a:extLst>
                </a:gridCol>
              </a:tblGrid>
              <a:tr h="4119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95B3D7"/>
                          </a:highlight>
                        </a:rPr>
                        <a:t>DESPESAS POR UNIDADE E CATEGORIA ECONÔMICA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5B3D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95B3D7"/>
                          </a:highlight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5B3D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129904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B8CCE4"/>
                          </a:highlight>
                        </a:rPr>
                        <a:t>DESPESAS CORRENTES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DESPESAS DE CAPITAL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B8CCE4"/>
                          </a:highlight>
                        </a:rPr>
                        <a:t>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129961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CAMARA DE VEREADORES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2 637 275,87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66 238,49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2 703 514,36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4,14%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2451071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GABINETE DO PREFEITO E VICE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908 392,43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908 392,43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1,39%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018969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DE ADMINISTRAÇÃO E FINANÇAS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4 241 891,01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257 625,00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4 499 516,01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6,90%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573684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SECRETARIA DA INDUSTRIA, COMÉRCIO E SERVIÇOS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558 317,30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700 000,00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1 258 317,30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1,93%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784610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MUNIC. DE EDUCAÇÃO, CULTURA E ESPORTES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18 239 294,94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1 720 705,40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19 960 000,34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30,60%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083910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DOS TRANSPORTES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4 920 914,55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5 130 914,55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7,86%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25519"/>
                  </a:ext>
                </a:extLst>
              </a:tr>
              <a:tr h="476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ENCARGOS GERAIS DO MUNICÍPIO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1 147 806,93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202 874,46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1 350 681,39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2,07%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730495"/>
                  </a:ext>
                </a:extLst>
              </a:tr>
              <a:tr h="476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FUMDEC-FUNDO MUNICIPAL DE DEFESA CIVIL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30 000,00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48496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11AD006-43C3-FD15-84EB-7BEA38DDE3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6072" cy="14127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E8BDE20-A67F-B0FB-6AFA-D5CB0796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175" y="5516563"/>
            <a:ext cx="5903913" cy="1341437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AA6302D-B072-A23F-CBE0-0AC93643C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865595"/>
              </p:ext>
            </p:extLst>
          </p:nvPr>
        </p:nvGraphicFramePr>
        <p:xfrm>
          <a:off x="611560" y="333509"/>
          <a:ext cx="8208912" cy="5974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030">
                  <a:extLst>
                    <a:ext uri="{9D8B030D-6E8A-4147-A177-3AD203B41FA5}">
                      <a16:colId xmlns:a16="http://schemas.microsoft.com/office/drawing/2014/main" val="4063239419"/>
                    </a:ext>
                  </a:extLst>
                </a:gridCol>
                <a:gridCol w="1408534">
                  <a:extLst>
                    <a:ext uri="{9D8B030D-6E8A-4147-A177-3AD203B41FA5}">
                      <a16:colId xmlns:a16="http://schemas.microsoft.com/office/drawing/2014/main" val="3298612980"/>
                    </a:ext>
                  </a:extLst>
                </a:gridCol>
                <a:gridCol w="1295124">
                  <a:extLst>
                    <a:ext uri="{9D8B030D-6E8A-4147-A177-3AD203B41FA5}">
                      <a16:colId xmlns:a16="http://schemas.microsoft.com/office/drawing/2014/main" val="353060606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884755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17708545"/>
                    </a:ext>
                  </a:extLst>
                </a:gridCol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FUNDO ROTATIVO HABITACIONAL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290 928,71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290 000,00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580 928,71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0,89%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579367997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DA CRIANÇA E DO ADOLESCENTE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15 703,35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15 703,35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0,02%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4212906261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DE DESENVOLVIMENTO AGROPECUÁRIO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1 245 943,32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228 379,07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1 474 322,39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2,26%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021543920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DO MEIO AMBIENTE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48 317,98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5 314,98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53 632,96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93289058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DA CULTURA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809 020,86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60 000,00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869 020,86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1,33%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370967551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DE URBANISMO E OBRAS PUBLICAS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1 743 067,09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363 608,34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2 106 675,43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3,23%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3094089312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PAVIMENTAÇÃO DE VIAS PÚBLICAS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3 100 000,00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3 100 000,00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4,75%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835535565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DO IDOSO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46 238,49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66023270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SERVIÇOS DE UTILIDADE PÚBLICA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377 967,42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29 327,22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407 294,64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0,62%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3956700062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SANEAMENTO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1 627 068,87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1 637 068,87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2,51%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32705495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34 710,00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34 710,00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079742906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ASSISTENCIA SOCIAL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3 073 640,79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33 000,00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3 106 640,79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4,76%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33080935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SAÚDE DE IRANI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15 669 647,13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295 000,00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15 964 647,13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24,47%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53274047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 </a:t>
                      </a:r>
                      <a:r>
                        <a:rPr lang="pt-BR" sz="1600" b="1" u="none" strike="noStrike" dirty="0">
                          <a:effectLst/>
                          <a:highlight>
                            <a:srgbClr val="B8CCE4"/>
                          </a:highlight>
                        </a:rPr>
                        <a:t>65 238 220,00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100,0</a:t>
                      </a:r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794116122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F46B7414-AEC2-00B7-12F0-CDB681FB1D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805264"/>
            <a:ext cx="1224136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89BCB8E-C1BF-DB2F-2E7E-250E48439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94711"/>
              </p:ext>
            </p:extLst>
          </p:nvPr>
        </p:nvGraphicFramePr>
        <p:xfrm>
          <a:off x="1547664" y="1052737"/>
          <a:ext cx="6768752" cy="3888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414">
                  <a:extLst>
                    <a:ext uri="{9D8B030D-6E8A-4147-A177-3AD203B41FA5}">
                      <a16:colId xmlns:a16="http://schemas.microsoft.com/office/drawing/2014/main" val="2617385100"/>
                    </a:ext>
                  </a:extLst>
                </a:gridCol>
                <a:gridCol w="2184338">
                  <a:extLst>
                    <a:ext uri="{9D8B030D-6E8A-4147-A177-3AD203B41FA5}">
                      <a16:colId xmlns:a16="http://schemas.microsoft.com/office/drawing/2014/main" val="2140925854"/>
                    </a:ext>
                  </a:extLst>
                </a:gridCol>
              </a:tblGrid>
              <a:tr h="4607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APLICAÇÃO EM SAÚDE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81286"/>
                  </a:ext>
                </a:extLst>
              </a:tr>
              <a:tr h="387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RECEITA DE IMPOSTOS E TRANSFERÊNCIAS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52 879 287,07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278079"/>
                  </a:ext>
                </a:extLst>
              </a:tr>
              <a:tr h="4791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DESPESA MÍNIMA A SER APLICADA EM SAÚDE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7 931 893,06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8909279"/>
                  </a:ext>
                </a:extLst>
              </a:tr>
              <a:tr h="46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DESPESAS LIQUIDADA NO PERÍODO EM ASPS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11 849 223,36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97982"/>
                  </a:ext>
                </a:extLst>
              </a:tr>
              <a:tr h="1161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PERCENTUAL DA RECEITA DE IMPOSTOS E TRANSFERÊNCIAS CONSTITUCIONAIS APLICADOS EM SAÚDE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22,41%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637830"/>
                  </a:ext>
                </a:extLst>
              </a:tr>
              <a:tr h="442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POPULAÇÃO CENSO 2022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10195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13398"/>
                  </a:ext>
                </a:extLst>
              </a:tr>
              <a:tr h="49757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MÉDIA DE APLICAÇÃO POR HABITANTE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1 162,26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236876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474303F9-A91E-3B46-3B0D-5CC6DD203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3AC512D-285F-47B9-CE19-2E55D4916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4750"/>
            <a:ext cx="1667060" cy="165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4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998D344-F1CC-457A-7CC7-490BA80E3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17719"/>
              </p:ext>
            </p:extLst>
          </p:nvPr>
        </p:nvGraphicFramePr>
        <p:xfrm>
          <a:off x="1259632" y="980728"/>
          <a:ext cx="6840760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3184">
                  <a:extLst>
                    <a:ext uri="{9D8B030D-6E8A-4147-A177-3AD203B41FA5}">
                      <a16:colId xmlns:a16="http://schemas.microsoft.com/office/drawing/2014/main" val="735327946"/>
                    </a:ext>
                  </a:extLst>
                </a:gridCol>
                <a:gridCol w="2207576">
                  <a:extLst>
                    <a:ext uri="{9D8B030D-6E8A-4147-A177-3AD203B41FA5}">
                      <a16:colId xmlns:a16="http://schemas.microsoft.com/office/drawing/2014/main" val="2108082384"/>
                    </a:ext>
                  </a:extLst>
                </a:gridCol>
              </a:tblGrid>
              <a:tr h="7132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APLICCAÇÃO EM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600176"/>
                  </a:ext>
                </a:extLst>
              </a:tr>
              <a:tr h="5760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RECEITA DE IMPOSTOS E TRANSFERÊNCIAS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52 879 287,07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335900"/>
                  </a:ext>
                </a:extLst>
              </a:tr>
              <a:tr h="7132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DESPESA MÍNIMA A SER APLICADA EM SAÚDE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13 219 821,77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518895"/>
                  </a:ext>
                </a:extLst>
              </a:tr>
              <a:tr h="6857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DESPESAS LIQUIDADA NO PERÍODO EM ASPS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14 082 629,62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7077789"/>
                  </a:ext>
                </a:extLst>
              </a:tr>
              <a:tr h="1920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PERCENTUAL DA RECEITA DE IMPOSTOS E TRANSFERÊNCIAS CONSTITUCIONAIS APLICADOS EM EDUCAÇÃO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26,63%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0584878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57B985B7-52CB-4B87-76AF-FFCD6A5F45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E30C57E-72BA-5C9A-0501-050058CDF2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12498"/>
            <a:ext cx="1440160" cy="134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2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7F5A8CC2-251E-1FD7-AD45-8E51277F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20484" name="CaixaDeTexto 4">
            <a:extLst>
              <a:ext uri="{FF2B5EF4-FFF2-40B4-BE49-F238E27FC236}">
                <a16:creationId xmlns:a16="http://schemas.microsoft.com/office/drawing/2014/main" id="{E2F7EFE2-A67A-7FDD-F26B-34643565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3788298"/>
            <a:ext cx="5040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Arial" panose="020B0604020202020204" pitchFamily="34" charset="0"/>
              </a:rPr>
              <a:t>OBRIGADO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249A64F-1C30-67F4-7A24-D37A0036D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5" y="4929821"/>
            <a:ext cx="1875410" cy="187541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1A556E7-183B-C0F8-0B7F-C485EABBC1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9712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FFFD2AEC-3969-1AD0-B77C-798280FFB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313" y="5445125"/>
            <a:ext cx="4537075" cy="1223963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71C1F-2753-C053-5A8D-3633DB56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476250"/>
            <a:ext cx="6913562" cy="51847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u="sng" dirty="0">
                <a:solidFill>
                  <a:schemeClr val="tx1"/>
                </a:solidFill>
              </a:rPr>
              <a:t>Transparência na Gestão Fiscal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1"/>
                </a:solidFill>
              </a:rPr>
              <a:t>Art. 48 da Lei Complementar nº 101, de 04 de maio de 2000.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§ 1° A transparência será assegurada também mediante: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I – Incentivo à participação popular e realização de audiências públicas, durante os processos de elaboração e discussão de planos, lei de diretrizes orçamentárias e orçamentos.</a:t>
            </a: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994634C-B598-3A73-6B70-23960158A9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10505"/>
            <a:ext cx="1566794" cy="156679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D84CD09-33D2-1BEC-DD53-BA228909FA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75416FE-3224-CC3D-189B-6E0FA5D4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04423"/>
              </p:ext>
            </p:extLst>
          </p:nvPr>
        </p:nvGraphicFramePr>
        <p:xfrm>
          <a:off x="827584" y="764704"/>
          <a:ext cx="7200800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4371">
                  <a:extLst>
                    <a:ext uri="{9D8B030D-6E8A-4147-A177-3AD203B41FA5}">
                      <a16:colId xmlns:a16="http://schemas.microsoft.com/office/drawing/2014/main" val="260914736"/>
                    </a:ext>
                  </a:extLst>
                </a:gridCol>
                <a:gridCol w="3741634">
                  <a:extLst>
                    <a:ext uri="{9D8B030D-6E8A-4147-A177-3AD203B41FA5}">
                      <a16:colId xmlns:a16="http://schemas.microsoft.com/office/drawing/2014/main" val="225553888"/>
                    </a:ext>
                  </a:extLst>
                </a:gridCol>
                <a:gridCol w="2624795">
                  <a:extLst>
                    <a:ext uri="{9D8B030D-6E8A-4147-A177-3AD203B41FA5}">
                      <a16:colId xmlns:a16="http://schemas.microsoft.com/office/drawing/2014/main" val="2948118955"/>
                    </a:ext>
                  </a:extLst>
                </a:gridCol>
              </a:tblGrid>
              <a:tr h="3291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RECEITA CORRENTES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ORÇADO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890064"/>
                  </a:ext>
                </a:extLst>
              </a:tr>
              <a:tr h="35551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</a:t>
                      </a:r>
                      <a:r>
                        <a:rPr lang="pt-BR" sz="1500" b="1" u="none" strike="noStrike" dirty="0">
                          <a:effectLst/>
                        </a:rPr>
                        <a:t>R$         65 233 220,00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6233391"/>
                  </a:ext>
                </a:extLst>
              </a:tr>
              <a:tr h="368681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1100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RECEITA TRIBUTÁRIA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9 168 004,33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9443189"/>
                  </a:ext>
                </a:extLst>
              </a:tr>
              <a:tr h="368681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1200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RECEITA DE CONTRIBUIÇÃO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   957 246,75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299958"/>
                  </a:ext>
                </a:extLst>
              </a:tr>
              <a:tr h="368681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1300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RECEITA PATRIMONIAL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1 028 883,66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376979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1400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RECEITA AGROPECUÁRIA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     30 198,74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5018977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1600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RECEITA DE SERVIÇOS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   193 271,94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140092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1700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TRANSFERÊNCIAS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62 075 484,37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1265851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1900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OUTRAS RECEITAS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   312 660,21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3890868"/>
                  </a:ext>
                </a:extLst>
              </a:tr>
              <a:tr h="355514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9100</a:t>
                      </a:r>
                      <a:endParaRPr lang="pt-BR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DEDUÇÕES FUNDEB</a:t>
                      </a:r>
                      <a:endParaRPr lang="pt-BR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R$           8 532 530,00 </a:t>
                      </a:r>
                      <a:endParaRPr lang="pt-BR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1391971"/>
                  </a:ext>
                </a:extLst>
              </a:tr>
              <a:tr h="3555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RECEITAS DE CAPITAL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effectLst/>
                        </a:rPr>
                        <a:t> R$                  5 000,00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789257"/>
                  </a:ext>
                </a:extLst>
              </a:tr>
              <a:tr h="355514"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</a:rPr>
                        <a:t>2300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AMORTIZAÇÃO DE EMPRÉSTIMOS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 R$                  5 000,00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629793"/>
                  </a:ext>
                </a:extLst>
              </a:tr>
              <a:tr h="3555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TOTAL DA RECEITA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effectLst/>
                        </a:rPr>
                        <a:t> R$         65 238 220,00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0217391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0F337283-C9A8-464E-A5A5-57D08DB3EC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44221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CDA8452-7D8B-DDB4-3B01-C94E88182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26" y="5057800"/>
            <a:ext cx="18002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6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D5F31-3B8A-3AD1-E744-12162B3F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pt-BR" sz="3200" b="1" dirty="0"/>
              <a:t>RECEITA ESTIMADA POR CATEGORIA ECONÔMICA PARA 2025</a:t>
            </a:r>
            <a:br>
              <a:rPr lang="pt-BR" sz="3200" b="1" dirty="0"/>
            </a:br>
            <a:endParaRPr lang="pt-BR" sz="32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60B58D7-BD99-F65D-2139-B96E178F8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49314"/>
              </p:ext>
            </p:extLst>
          </p:nvPr>
        </p:nvGraphicFramePr>
        <p:xfrm>
          <a:off x="827584" y="1628800"/>
          <a:ext cx="7488832" cy="403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5973">
                  <a:extLst>
                    <a:ext uri="{9D8B030D-6E8A-4147-A177-3AD203B41FA5}">
                      <a16:colId xmlns:a16="http://schemas.microsoft.com/office/drawing/2014/main" val="711760463"/>
                    </a:ext>
                  </a:extLst>
                </a:gridCol>
                <a:gridCol w="3332859">
                  <a:extLst>
                    <a:ext uri="{9D8B030D-6E8A-4147-A177-3AD203B41FA5}">
                      <a16:colId xmlns:a16="http://schemas.microsoft.com/office/drawing/2014/main" val="2874584032"/>
                    </a:ext>
                  </a:extLst>
                </a:gridCol>
              </a:tblGrid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CORRENTE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73 765 750,00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725447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RECEITA DE CAPITAL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          5 000,00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6795208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DEDUÇÕES FUNDEB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-</a:t>
                      </a:r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R$                          8 532 530,00 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419720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638025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ORÇADA LÍQUIDA 2024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56 622 420,24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8329944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ORÇADA LÍQUIDA 2025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65 238 220,00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9007334"/>
                  </a:ext>
                </a:extLst>
              </a:tr>
              <a:tr h="5784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% ACRÉSCIMO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15,22%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652076"/>
                  </a:ext>
                </a:extLst>
              </a:tr>
            </a:tbl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2B751414-486A-C502-9DC2-471741AB2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B852936-BE72-F842-DEBE-3F0B834A7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01167"/>
            <a:ext cx="1306488" cy="11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669576"/>
              </p:ext>
            </p:extLst>
          </p:nvPr>
        </p:nvGraphicFramePr>
        <p:xfrm>
          <a:off x="1166812" y="890587"/>
          <a:ext cx="6810376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7387C3BD-2E1E-A567-61F1-FD86204FF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47664" cy="144221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D9C6391-59F3-A77B-8323-E67DACF344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4223"/>
            <a:ext cx="1386847" cy="13868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209255B-0C3A-1DC5-2179-78424DF5F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55834"/>
            <a:ext cx="1512168" cy="151216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4E71EEA-AE94-0B0A-EC6F-CF81C26AC7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643965"/>
              </p:ext>
            </p:extLst>
          </p:nvPr>
        </p:nvGraphicFramePr>
        <p:xfrm>
          <a:off x="1691680" y="156480"/>
          <a:ext cx="7344815" cy="523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498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59D7A2F9-F1CC-A29D-2E5A-17302B058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8195" name="CaixaDeTexto 1">
            <a:extLst>
              <a:ext uri="{FF2B5EF4-FFF2-40B4-BE49-F238E27FC236}">
                <a16:creationId xmlns:a16="http://schemas.microsoft.com/office/drawing/2014/main" id="{74AD62DF-C6B2-5EE1-F77C-A6CACECB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48680"/>
            <a:ext cx="63373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Arial" panose="020B0604020202020204" pitchFamily="34" charset="0"/>
              </a:rPr>
              <a:t>Metodologia de Cálculo da Receita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72DD2D3-06B7-6293-A40F-AFF61FCE2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50317"/>
              </p:ext>
            </p:extLst>
          </p:nvPr>
        </p:nvGraphicFramePr>
        <p:xfrm>
          <a:off x="971600" y="1348899"/>
          <a:ext cx="7776863" cy="389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3">
                  <a:extLst>
                    <a:ext uri="{9D8B030D-6E8A-4147-A177-3AD203B41FA5}">
                      <a16:colId xmlns:a16="http://schemas.microsoft.com/office/drawing/2014/main" val="1649250578"/>
                    </a:ext>
                  </a:extLst>
                </a:gridCol>
              </a:tblGrid>
              <a:tr h="3894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METODOLOGIA DA RECEITA: Resolução n° 5018 Banco Central do Brasil que prevê a meta de inflação para 2023 em 3,25%, já revista pelo Banco Central para 4,75 % e em 2024 em 3,00%, meta essa que vem sendo superada, acrescido o incremento real na receita do Município nos últimos 2 exercícios, bem como a previsão de aumento real em nosso índice de retorno do ICMS e esforço fiscal na cobrança da dívida ativa municipal, justifica o incremento de 15,22% em nossa receita e na fixação da despesa correspondente, para o Exercício de 2025.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0325860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0AD927BB-6993-C7C6-08DD-5FADCB6616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006" y="5243512"/>
            <a:ext cx="1624490" cy="162449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E24B498-7914-BA84-3D07-BE67063FE7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9672" cy="1509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3AA6A856-E2B2-FD17-8324-AE5B084CA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475288"/>
            <a:ext cx="7416800" cy="1193800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CCDAD21-7ED4-CAC8-A187-ABCC94E4B4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915438"/>
              </p:ext>
            </p:extLst>
          </p:nvPr>
        </p:nvGraphicFramePr>
        <p:xfrm>
          <a:off x="971600" y="188640"/>
          <a:ext cx="717232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610D101F-C57A-4E76-9D47-AF2FBA673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427842"/>
            <a:ext cx="1440160" cy="144016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5711E7-2597-80D8-440A-AE5A3F29FA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9672" cy="15093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8F4B911-6B9F-E36C-D330-AB48C388B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35244"/>
              </p:ext>
            </p:extLst>
          </p:nvPr>
        </p:nvGraphicFramePr>
        <p:xfrm>
          <a:off x="1547664" y="332656"/>
          <a:ext cx="6192688" cy="6269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3607348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551510868"/>
                    </a:ext>
                  </a:extLst>
                </a:gridCol>
              </a:tblGrid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3.1.71.00.00.00.00.00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161.199,89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1891711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3.1.90.00.00.00.00.00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28.572.891,11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74807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3.2.90.00.00.00.00.00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174.755,22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8948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3.3.40.00.00.00.00.00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   1.000,00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16775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3.3.50.00.00.00.00.00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615.759,20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181184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3.3.60.00.00.00.00.00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1.000,00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8489871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96.952,19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0252189"/>
                  </a:ext>
                </a:extLst>
              </a:tr>
              <a:tr h="4455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3.3.90.00.00.00.00.00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26.815.699,58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1074480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3.3.93.00.00.00.00.00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1.182.179,85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97139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4.4.50.00.00.00.00.00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5881873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106.732,03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054206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4.4.90.00.00.00.00.00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7.072.466,47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30016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4.4.93.00.00.00.00.00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8173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4.6.90.00.00.00.00.00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202.874,46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763322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9.9.99.00.00.00.00.00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34.710,00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564906"/>
                  </a:ext>
                </a:extLst>
              </a:tr>
              <a:tr h="66679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TOTAL DA DESPESA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                     65.238.220,00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452945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6D5A7F21-D703-2288-ED20-B2D5D0AEB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4D14ABC-D8B0-F4C7-DCE5-2C20DCEDE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55834"/>
            <a:ext cx="140364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1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1050</Words>
  <Application>Microsoft Office PowerPoint</Application>
  <PresentationFormat>Apresentação na tela (4:3)</PresentationFormat>
  <Paragraphs>320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 </vt:lpstr>
      <vt:lpstr> </vt:lpstr>
      <vt:lpstr>Apresentação do PowerPoint</vt:lpstr>
      <vt:lpstr>RECEITA ESTIMADA POR CATEGORIA ECONÔMICA PARA 2025 </vt:lpstr>
      <vt:lpstr> </vt:lpstr>
      <vt:lpstr> </vt:lpstr>
      <vt:lpstr> </vt:lpstr>
      <vt:lpstr> </vt:lpstr>
      <vt:lpstr>Apresentação do PowerPoint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User</cp:lastModifiedBy>
  <cp:revision>191</cp:revision>
  <cp:lastPrinted>2024-09-30T11:16:25Z</cp:lastPrinted>
  <dcterms:created xsi:type="dcterms:W3CDTF">2017-03-29T14:45:44Z</dcterms:created>
  <dcterms:modified xsi:type="dcterms:W3CDTF">2024-09-30T11:16:28Z</dcterms:modified>
</cp:coreProperties>
</file>