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omments/comment1.xml" ContentType="application/vnd.openxmlformats-officedocument.presentationml.comment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39" r:id="rId4"/>
    <p:sldId id="258" r:id="rId5"/>
    <p:sldId id="338" r:id="rId6"/>
    <p:sldId id="260" r:id="rId7"/>
    <p:sldId id="261" r:id="rId8"/>
    <p:sldId id="340" r:id="rId9"/>
    <p:sldId id="325" r:id="rId10"/>
    <p:sldId id="326" r:id="rId11"/>
    <p:sldId id="327" r:id="rId12"/>
    <p:sldId id="329" r:id="rId13"/>
    <p:sldId id="328" r:id="rId14"/>
    <p:sldId id="333" r:id="rId15"/>
    <p:sldId id="262" r:id="rId16"/>
    <p:sldId id="324" r:id="rId17"/>
  </p:sldIdLst>
  <p:sldSz cx="9144000" cy="6858000" type="screen4x3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r Antonio Grisa" initials="JAG" lastIdx="2" clrIdx="0">
    <p:extLst>
      <p:ext uri="{19B8F6BF-5375-455C-9EA6-DF929625EA0E}">
        <p15:presenceInfo xmlns:p15="http://schemas.microsoft.com/office/powerpoint/2012/main" userId="37268248876964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0"/>
  </p:normalViewPr>
  <p:slideViewPr>
    <p:cSldViewPr>
      <p:cViewPr varScale="1">
        <p:scale>
          <a:sx n="110" d="100"/>
          <a:sy n="110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0.100\DepIrani$\Contabilidade\2024\AUDIENCIA%20PUBLICA\LDO%202025\RELATORIO%20LDO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92.168.0.100\DepIrani$\Contabilidade\2024\AUDIENCIA%20PUBLICA\LDO%202025\RELATORIO%20LDO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192.168.0.100\Contabil$\CONTABILIDADE\PLANEJAMENTO\2020\LDO\RELATORIO%20LDO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192.168.0.100\DepIrani$\Contabilidade\2024\AUDIENCIA%20PUBLICA\LDO%202025\RELATORIO%20LD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327254765375656E-2"/>
          <c:y val="0.22056797309341961"/>
          <c:w val="0.93888888888888888"/>
          <c:h val="0.7566121953696725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3EA-4EA0-BEFB-69C8195C8835}"/>
              </c:ext>
            </c:extLst>
          </c:dPt>
          <c:dLbls>
            <c:dLbl>
              <c:idx val="0"/>
              <c:layout>
                <c:manualLayout>
                  <c:x val="2.4109975719402276E-2"/>
                  <c:y val="-0.305900439743343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EA-4EA0-BEFB-69C8195C8835}"/>
                </c:ext>
              </c:extLst>
            </c:dLbl>
            <c:dLbl>
              <c:idx val="1"/>
              <c:layout>
                <c:manualLayout>
                  <c:x val="-2.4464831804281344E-3"/>
                  <c:y val="-5.2667731936930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EA-4EA0-BEFB-69C8195C8835}"/>
                </c:ext>
              </c:extLst>
            </c:dLbl>
            <c:dLbl>
              <c:idx val="2"/>
              <c:layout>
                <c:manualLayout>
                  <c:x val="1.4567624460088547E-2"/>
                  <c:y val="0.122472706859109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78551786274354"/>
                      <c:h val="4.77548467792370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EA-4EA0-BEFB-69C8195C88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RECEITA!$A$3:$A$5</c:f>
              <c:strCache>
                <c:ptCount val="3"/>
                <c:pt idx="0">
                  <c:v>RECEITA CORRENTE</c:v>
                </c:pt>
                <c:pt idx="1">
                  <c:v>RECEITA DE CAPITAL</c:v>
                </c:pt>
                <c:pt idx="2">
                  <c:v>DEDUÇÕES FUNDEB</c:v>
                </c:pt>
              </c:strCache>
            </c:strRef>
          </c:cat>
          <c:val>
            <c:numRef>
              <c:f>RECEITA!$B$3:$B$5</c:f>
              <c:numCache>
                <c:formatCode>_-"R$"* #\ ##0.00_-;\-"R$"* #\ ##0.00_-;_-"R$"* "-"??_-;_-@_-</c:formatCode>
                <c:ptCount val="3"/>
                <c:pt idx="0">
                  <c:v>73765750</c:v>
                </c:pt>
                <c:pt idx="1">
                  <c:v>5000</c:v>
                </c:pt>
                <c:pt idx="2">
                  <c:v>-8532530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EA-4EA0-BEFB-69C8195C88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3668320"/>
        <c:axId val="386406392"/>
      </c:barChart>
      <c:catAx>
        <c:axId val="383668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386406392"/>
        <c:crosses val="autoZero"/>
        <c:auto val="1"/>
        <c:lblAlgn val="ctr"/>
        <c:lblOffset val="100"/>
        <c:noMultiLvlLbl val="0"/>
      </c:catAx>
      <c:valAx>
        <c:axId val="386406392"/>
        <c:scaling>
          <c:orientation val="minMax"/>
        </c:scaling>
        <c:delete val="1"/>
        <c:axPos val="l"/>
        <c:majorGridlines/>
        <c:numFmt formatCode="_-&quot;R$&quot;* #\ ##0.00_-;\-&quot;R$&quot;* #\ ##0.00_-;_-&quot;R$&quot;* &quot;-&quot;??_-;_-@_-" sourceLinked="1"/>
        <c:majorTickMark val="out"/>
        <c:minorTickMark val="none"/>
        <c:tickLblPos val="nextTo"/>
        <c:crossAx val="38366832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85000"/>
      </a:schemeClr>
    </a:soli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388185654008435E-2"/>
          <c:y val="0.20204901353622931"/>
          <c:w val="0.82559774964838251"/>
          <c:h val="0.65598218761980598"/>
        </c:manualLayout>
      </c:layout>
      <c:lineChart>
        <c:grouping val="stacked"/>
        <c:varyColors val="0"/>
        <c:ser>
          <c:idx val="0"/>
          <c:order val="0"/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RECEITA!$A$7:$A$8</c:f>
              <c:strCache>
                <c:ptCount val="2"/>
                <c:pt idx="0">
                  <c:v>RECEITA ORÇADA LÍQUIDA 2024</c:v>
                </c:pt>
                <c:pt idx="1">
                  <c:v>RECEITA ORÇADA LÍQUIDA 2025</c:v>
                </c:pt>
              </c:strCache>
            </c:strRef>
          </c:cat>
          <c:val>
            <c:numRef>
              <c:f>RECEITA!$B$7:$B$8</c:f>
              <c:numCache>
                <c:formatCode>_-"R$"* #\ ##0.00_-;\-"R$"* #\ ##0.00_-;_-"R$"* "-"??_-;_-@_-</c:formatCode>
                <c:ptCount val="2"/>
                <c:pt idx="0">
                  <c:v>56622420.240000002</c:v>
                </c:pt>
                <c:pt idx="1">
                  <c:v>65238220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36-4BAF-8280-F7C904200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3854744"/>
        <c:axId val="525721848"/>
      </c:lineChart>
      <c:catAx>
        <c:axId val="3838547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25721848"/>
        <c:crosses val="autoZero"/>
        <c:auto val="1"/>
        <c:lblAlgn val="ctr"/>
        <c:lblOffset val="100"/>
        <c:noMultiLvlLbl val="0"/>
      </c:catAx>
      <c:valAx>
        <c:axId val="525721848"/>
        <c:scaling>
          <c:orientation val="minMax"/>
        </c:scaling>
        <c:delete val="1"/>
        <c:axPos val="l"/>
        <c:majorGridlines/>
        <c:numFmt formatCode="_-&quot;R$&quot;* #\ ##0.00_-;\-&quot;R$&quot;* #\ ##0.00_-;_-&quot;R$&quot;* &quot;-&quot;??_-;_-@_-" sourceLinked="1"/>
        <c:majorTickMark val="out"/>
        <c:minorTickMark val="none"/>
        <c:tickLblPos val="nextTo"/>
        <c:crossAx val="383854744"/>
        <c:crosses val="autoZero"/>
        <c:crossBetween val="between"/>
      </c:valAx>
    </c:plotArea>
    <c:plotVisOnly val="1"/>
    <c:dispBlanksAs val="zero"/>
    <c:showDLblsOverMax val="0"/>
  </c:chart>
  <c:spPr>
    <a:solidFill>
      <a:schemeClr val="bg1">
        <a:lumMod val="85000"/>
      </a:schemeClr>
    </a:solidFill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289766970618033E-2"/>
          <c:y val="0.15776852850066184"/>
          <c:w val="0.95542046605876396"/>
          <c:h val="0.76833271924198387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6.1266465197826352E-2"/>
                  <c:y val="-0.38661029533470476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57.621.437,04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303224547130813"/>
                      <c:h val="8.189789789789790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4319-4234-9514-49A067032D99}"/>
                </c:ext>
              </c:extLst>
            </c:dLbl>
            <c:dLbl>
              <c:idx val="1"/>
              <c:layout>
                <c:manualLayout>
                  <c:x val="7.7991446288337485E-2"/>
                  <c:y val="-0.10388555484618478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7.582.072,96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41212926073488"/>
                      <c:h val="9.390990990990989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4319-4234-9514-49A067032D99}"/>
                </c:ext>
              </c:extLst>
            </c:dLbl>
            <c:dLbl>
              <c:idx val="2"/>
              <c:layout>
                <c:manualLayout>
                  <c:x val="6.2248573509984556E-2"/>
                  <c:y val="-0.1195355985907167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34.710,00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15398075240596"/>
                      <c:h val="0.1011171171171171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4319-4234-9514-49A067032D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'[RELATORIO LDO.xlsx]DESPESA'!$A$2:$A$4</c:f>
              <c:strCache>
                <c:ptCount val="3"/>
                <c:pt idx="0">
                  <c:v>DESPESAS CORRENTES</c:v>
                </c:pt>
                <c:pt idx="1">
                  <c:v>DESPESAS DE CAPITAL</c:v>
                </c:pt>
                <c:pt idx="2">
                  <c:v>RESERVA DE CONTINGÊNCIA</c:v>
                </c:pt>
              </c:strCache>
            </c:strRef>
          </c:cat>
          <c:val>
            <c:numRef>
              <c:f>'[RELATORIO LDO.xlsx]DESPESA'!$B$2:$B$4</c:f>
              <c:numCache>
                <c:formatCode>_("R$"* #,##0.00_);_("R$"* \(#,##0.00\);_("R$"* "-"??_);_(@_)</c:formatCode>
                <c:ptCount val="3"/>
                <c:pt idx="0">
                  <c:v>33893771</c:v>
                </c:pt>
                <c:pt idx="1">
                  <c:v>1955100</c:v>
                </c:pt>
                <c:pt idx="2">
                  <c:v>36000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19-4234-9514-49A067032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2720880"/>
        <c:axId val="542719704"/>
        <c:axId val="0"/>
      </c:bar3DChart>
      <c:catAx>
        <c:axId val="542720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542719704"/>
        <c:crosses val="autoZero"/>
        <c:auto val="1"/>
        <c:lblAlgn val="ctr"/>
        <c:lblOffset val="100"/>
        <c:noMultiLvlLbl val="0"/>
      </c:catAx>
      <c:valAx>
        <c:axId val="542719704"/>
        <c:scaling>
          <c:orientation val="minMax"/>
        </c:scaling>
        <c:delete val="1"/>
        <c:axPos val="l"/>
        <c:majorGridlines/>
        <c:numFmt formatCode="_(&quot;R$&quot;* #,##0.00_);_(&quot;R$&quot;* \(#,##0.00\);_(&quot;R$&quot;* &quot;-&quot;??_);_(@_)" sourceLinked="1"/>
        <c:majorTickMark val="out"/>
        <c:minorTickMark val="none"/>
        <c:tickLblPos val="nextTo"/>
        <c:crossAx val="542720880"/>
        <c:crosses val="autoZero"/>
        <c:crossBetween val="between"/>
      </c:valAx>
    </c:plotArea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139514510049326E-2"/>
          <c:y val="0.22489759748068278"/>
          <c:w val="0.55539514284956082"/>
          <c:h val="0.76657889362685772"/>
        </c:manualLayout>
      </c:layout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'NATUREZA DESP'!$B$19:$B$22</c:f>
              <c:strCache>
                <c:ptCount val="4"/>
                <c:pt idx="0">
                  <c:v>FOLHA E ENCARGOS (INCLUINDO CONSORCIOS)</c:v>
                </c:pt>
                <c:pt idx="1">
                  <c:v>DESPESAS CORRENTES</c:v>
                </c:pt>
                <c:pt idx="2">
                  <c:v>INVESTIMENTOS</c:v>
                </c:pt>
                <c:pt idx="3">
                  <c:v>RESERVA DE CONTINGÊNCIA</c:v>
                </c:pt>
              </c:strCache>
            </c:strRef>
          </c:cat>
          <c:val>
            <c:numRef>
              <c:f>'NATUREZA DESP'!$E$19:$E$22</c:f>
              <c:numCache>
                <c:formatCode>0.00%</c:formatCode>
                <c:ptCount val="4"/>
                <c:pt idx="0">
                  <c:v>0.44044872775498778</c:v>
                </c:pt>
                <c:pt idx="1">
                  <c:v>0.44270530832999427</c:v>
                </c:pt>
                <c:pt idx="2">
                  <c:v>0.11631391383762464</c:v>
                </c:pt>
                <c:pt idx="3">
                  <c:v>5.320500773932826E-4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75-4367-93CA-90AF91361F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784215091045659"/>
          <c:y val="0.30336609646039886"/>
          <c:w val="0.30618395356718608"/>
          <c:h val="0.4094397037895896"/>
        </c:manualLayout>
      </c:layout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spPr>
    <a:gradFill>
      <a:gsLst>
        <a:gs pos="0">
          <a:srgbClr val="8488C4"/>
        </a:gs>
        <a:gs pos="53000">
          <a:srgbClr val="D4DEFF"/>
        </a:gs>
        <a:gs pos="83000">
          <a:srgbClr val="D4DEFF"/>
        </a:gs>
        <a:gs pos="100000">
          <a:srgbClr val="96AB94"/>
        </a:gs>
      </a:gsLst>
      <a:lin ang="5400000" scaled="0"/>
    </a:gradFill>
  </c:spPr>
  <c:externalData r:id="rId1">
    <c:autoUpdate val="0"/>
  </c:externalData>
  <c:userShapes r:id="rId2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8-13T09:07:13.297" idx="2">
    <p:pos x="5013" y="558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0.09371</cdr:x>
      <cdr:y>0.04673</cdr:y>
    </cdr:from>
    <cdr:to>
      <cdr:x>0.96364</cdr:x>
      <cdr:y>0.18949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638175" y="237252"/>
          <a:ext cx="5924550" cy="7247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2000" b="1" dirty="0"/>
            <a:t>RECEITA ESTIMADA POR CATEGORIA ECONÔMICA PARA 2025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0.09001</cdr:x>
      <cdr:y>0.04494</cdr:y>
    </cdr:from>
    <cdr:to>
      <cdr:x>0.93671</cdr:x>
      <cdr:y>0.14232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609601" y="228600"/>
          <a:ext cx="5734050" cy="495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2000" b="1"/>
            <a:t>COMPARATIVO DA RECEITA ORÇADA 2024 E 2025	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0.1719</cdr:x>
      <cdr:y>0.05373</cdr:y>
    </cdr:from>
    <cdr:to>
      <cdr:x>0.91678</cdr:x>
      <cdr:y>0.14038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1200152" y="295275"/>
          <a:ext cx="5200650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0.17559</cdr:x>
      <cdr:y>0.04086</cdr:y>
    </cdr:from>
    <cdr:to>
      <cdr:x>0.91229</cdr:x>
      <cdr:y>0.13965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1259392" y="216024"/>
          <a:ext cx="5283852" cy="522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2000" b="1" i="0" dirty="0">
              <a:latin typeface="Arial" panose="020B0604020202020204" pitchFamily="34" charset="0"/>
              <a:cs typeface="Arial" panose="020B0604020202020204" pitchFamily="34" charset="0"/>
            </a:rPr>
            <a:t>DESPESA FIXADA POR CATEGORIA ECONÔMICA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0.20706</cdr:x>
      <cdr:y>0.05651</cdr:y>
    </cdr:from>
    <cdr:to>
      <cdr:x>0.81031</cdr:x>
      <cdr:y>0.13546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1512167" y="293482"/>
          <a:ext cx="4405624" cy="410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2000" b="1" dirty="0"/>
            <a:t>DESPESAS FIXADAS POR TIPO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E60BB82-BA8B-F5C2-379A-9B849B99A3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A2EA751-F2C9-B622-F039-42C49FD24F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95131E7-3635-4503-94EB-4DBA7E2963C3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3B31187-83A2-DB09-BFF3-24798FE753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3BB44F6-5132-66DE-7476-F6E97D5F5F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BCA17D6-153E-4603-A8CC-3350ED58EB1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6B99D032-44CA-05E6-5495-E87AA2B15A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191244D-BF98-8965-6602-4255DBB724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560B2E-1CAB-4075-B0E4-70DCD30C58AC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262A4FE1-D4A2-D697-18C1-1E8CF35AB2B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38F6294E-0539-72CD-9AF7-6830318101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DFE6F28-D65D-98D4-5987-2377FC6B00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B38EFF-73BD-82EB-B1F1-20CBB8B838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76D90EC1-019A-479E-AAAF-B57C112B509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Imagem de Slide 1">
            <a:extLst>
              <a:ext uri="{FF2B5EF4-FFF2-40B4-BE49-F238E27FC236}">
                <a16:creationId xmlns:a16="http://schemas.microsoft.com/office/drawing/2014/main" id="{F82A0743-B5E8-929B-63D1-EAC8389C15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ço Reservado para Anotações 2">
            <a:extLst>
              <a:ext uri="{FF2B5EF4-FFF2-40B4-BE49-F238E27FC236}">
                <a16:creationId xmlns:a16="http://schemas.microsoft.com/office/drawing/2014/main" id="{D7F97B4E-E6CC-4BE1-B642-F3C6BBD73F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14340" name="Espaço Reservado para Número de Slide 3">
            <a:extLst>
              <a:ext uri="{FF2B5EF4-FFF2-40B4-BE49-F238E27FC236}">
                <a16:creationId xmlns:a16="http://schemas.microsoft.com/office/drawing/2014/main" id="{7B2E75F7-94D1-1DEC-BAED-4681814D60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108BF50-44FA-4A6D-B5C4-143C2C7D2BE1}" type="slidenum">
              <a:rPr lang="pt-BR" altLang="pt-BR">
                <a:latin typeface="Calibri" panose="020F0502020204030204" pitchFamily="34" charset="0"/>
              </a:rPr>
              <a:pPr/>
              <a:t>12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D6C105-BFFE-C223-461B-30B55D12D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683A0-B556-4D9B-86FE-8FBCB8A5813C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C4787A-9DDA-3636-C2EE-2682D9982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914078-E49B-0E37-B699-6709D4A52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9D31B-380A-4C29-8B9B-D58511F36AF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9106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68CAFA-A124-D136-AD17-96DF7767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9040B-9163-4AA0-AFFE-3054BF149DA2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9F33A1-8C8A-B5D7-A2DC-27839B79E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5CD938-2B87-1EF5-EBB2-AA0116F8E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695E9-B18F-4350-899D-5C1109FE637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578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7651D2-EBFE-2647-B909-D8120C42F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9E19C-4D5D-4952-821A-542C4FF53F96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8F4C49-3C98-08A2-D3A7-788946FB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C9D57B-AB1E-9642-D10C-05F10595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14A4D-D620-4C26-A613-3768FAC2E53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392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C1E45D-4721-8BED-E2EC-F2567DF25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FD28A-8C83-409C-AD5D-AE1DE7775853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06F11E-E571-0375-5110-74E41DBC3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75A7D1-9080-CB31-82FA-431C4060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F3826-716B-4E96-ACD6-034A33E942E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7588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E70ABD-27C7-665D-5DB5-E94F66AB2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19F2-89E6-4394-85ED-7E6B1E5F3842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6563DD-15AF-DC2D-7879-3D17438E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8D183F-5E6A-DCAC-ED4F-F8FCEC5D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6EE27-EDFE-4027-AD97-B7FBA55F2F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857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6DC6A50B-457A-FC19-D773-D881472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B5FE7-5F13-4A98-A86E-9779EE37C3E0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F60909F5-1066-86B1-51E1-3AC6238C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C84A5518-37EB-F64D-83C3-A8656F8B4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E1041-98C6-4ADB-9B6C-CE7E732D6ED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48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F2EDBD88-A7A0-6A05-7451-073B08FDC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E0AD6-4F24-42F9-9FA4-E8CE5E97A043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626231F5-5406-D178-02AB-441E540C9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5FF19AAE-C395-2796-0F63-79B60D56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06878-A3E9-41C4-B9CA-0F2DEC610EE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9985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E405B952-1769-6926-1CD9-897BD8B05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3142B-8D4A-49ED-9840-A9442A5444D3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C165015E-3B09-CB67-63AB-5F2CF93AF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30DB656E-A46B-6D93-7F60-70AC4ECC3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D804E-97C9-473C-9A67-D5FEC9BE802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7711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AC9BF66A-6630-58C5-8E63-DE734A2B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32E9F-A65D-4247-9350-5BCBFFCA543A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C1ACAA8E-62C6-6D55-6833-2C3ABEC60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4D64F5BD-4CCF-C756-4FE5-DC2B1329E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2D84D-4DFA-48DD-BA5E-D9F06599B0B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760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654DC208-55BF-6656-77C0-7FDC5588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D1D3-A7E2-465E-AA5F-89896B46688A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C0C4DB78-B48D-BAFC-E01E-0531E865C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9BA91569-077B-05EC-F3DD-C85B8F13D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CBA33-4EA1-4408-8A39-B0A0DFF6991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26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5C165737-B947-9B4F-51A0-F13FBBE6D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E3DF-98DE-4DF7-BF65-D16B3BA158E9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6C35ED64-7409-6917-C9ED-D123EAA2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FF26BE6B-59DF-5602-6567-C3C610CBB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AF8BA-6044-4432-BE51-140D8856108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05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57109A78-FCD2-C438-9E46-ABB304B528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DBF338BE-1ADB-94D0-8749-F1D0B1C88F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CC6DFF-90F0-7435-8D41-5AF0E41D87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82A003-9EEC-43B2-8895-B9E500FFC2AC}" type="datetimeFigureOut">
              <a:rPr lang="pt-BR"/>
              <a:pPr>
                <a:defRPr/>
              </a:pPr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C07361-2965-E5AD-7106-FE641B531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80A9EC-766C-920C-EEB3-529730223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D991957-E494-4220-8E2C-D9F3BEDE2DA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>
            <a:extLst>
              <a:ext uri="{FF2B5EF4-FFF2-40B4-BE49-F238E27FC236}">
                <a16:creationId xmlns:a16="http://schemas.microsoft.com/office/drawing/2014/main" id="{FE3946D5-4C42-2E9E-A8E5-AA77CE8D0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387975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 dirty="0"/>
            </a:br>
            <a:endParaRPr lang="pt-BR" altLang="pt-BR" sz="20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A4D8BE-2F80-85E4-6854-30D64B8A7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8888" y="692150"/>
            <a:ext cx="7058025" cy="482441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300" dirty="0">
                <a:solidFill>
                  <a:schemeClr val="tx1"/>
                </a:solidFill>
              </a:rPr>
              <a:t>AUDIÊNCIA PÚBLICA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2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7000" b="1" dirty="0">
                <a:solidFill>
                  <a:schemeClr val="tx1"/>
                </a:solidFill>
              </a:rPr>
              <a:t>Metas e Objetivos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7000" b="1" dirty="0">
                <a:solidFill>
                  <a:schemeClr val="tx1"/>
                </a:solidFill>
              </a:rPr>
              <a:t>LDO  2025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endParaRPr lang="pt-BR" sz="3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4300" dirty="0">
                <a:solidFill>
                  <a:schemeClr val="tx1"/>
                </a:solidFill>
              </a:rPr>
              <a:t>Irani/SC, 13/08/2024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8E55C32-847E-5083-96BE-72928B4C14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79712" cy="184482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501CFE8-A891-6C0D-480F-A77470855F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031053"/>
            <a:ext cx="1800200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>
            <a:extLst>
              <a:ext uri="{FF2B5EF4-FFF2-40B4-BE49-F238E27FC236}">
                <a16:creationId xmlns:a16="http://schemas.microsoft.com/office/drawing/2014/main" id="{7C3FC6B0-B9CA-DFAE-424E-44E6C4186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3" y="5387975"/>
            <a:ext cx="7488237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E86B6E-E734-3DA1-D2FD-57658C2D8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934" y="23504"/>
            <a:ext cx="5544616" cy="764704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FD420B77-699E-AE6B-B155-9194C83895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731" y="5301208"/>
            <a:ext cx="1542391" cy="154239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422EC6B5-6689-B0A6-8CC3-2DFA0174C3F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576417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FE773E5-DF4A-926A-E1D2-150286EB9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905963"/>
              </p:ext>
            </p:extLst>
          </p:nvPr>
        </p:nvGraphicFramePr>
        <p:xfrm>
          <a:off x="1691680" y="874975"/>
          <a:ext cx="7344816" cy="4696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6917">
                  <a:extLst>
                    <a:ext uri="{9D8B030D-6E8A-4147-A177-3AD203B41FA5}">
                      <a16:colId xmlns:a16="http://schemas.microsoft.com/office/drawing/2014/main" val="3413791664"/>
                    </a:ext>
                  </a:extLst>
                </a:gridCol>
                <a:gridCol w="3775571">
                  <a:extLst>
                    <a:ext uri="{9D8B030D-6E8A-4147-A177-3AD203B41FA5}">
                      <a16:colId xmlns:a16="http://schemas.microsoft.com/office/drawing/2014/main" val="1747164123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1755845548"/>
                    </a:ext>
                  </a:extLst>
                </a:gridCol>
              </a:tblGrid>
              <a:tr h="46661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VALOR FIXADO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0732054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0101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PROCESSO LEGISLATIVO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2.703.514,36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3239839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0402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ADMINISTRAÇÃO GERAL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5.407.908,44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3533686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ASSISTÊNCIA SOCIAL GERAL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3.106.640,79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2300680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0802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ASSISTÊNCIA A CRIANÇAS E ADOLESCENTES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15.703,35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4418399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 COM QUALIDADE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15.964.647,13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122407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DESENVOLVIMENTO EDUCACIONAL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19.303.012,93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8871470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DESENVOLVIMENTO CULTURAL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869.020,86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8524385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URBANIZAÇÃO DE VIAS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5.166.675,43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7940887"/>
                  </a:ext>
                </a:extLst>
              </a:tr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SERVIÇOS DE UTILIDADE PÚBLICA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523.533,13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24377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D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>
            <a:extLst>
              <a:ext uri="{FF2B5EF4-FFF2-40B4-BE49-F238E27FC236}">
                <a16:creationId xmlns:a16="http://schemas.microsoft.com/office/drawing/2014/main" id="{DCE9E4F4-383E-B4A7-4EEA-E4C546582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5150" y="5387975"/>
            <a:ext cx="59769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sp>
        <p:nvSpPr>
          <p:cNvPr id="12291" name="CaixaDeTexto 9">
            <a:extLst>
              <a:ext uri="{FF2B5EF4-FFF2-40B4-BE49-F238E27FC236}">
                <a16:creationId xmlns:a16="http://schemas.microsoft.com/office/drawing/2014/main" id="{015A1E89-9EDC-3DB6-5077-B25CD1941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969" y="77789"/>
            <a:ext cx="6337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DESPESAS POR PROGRAMAS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86DD6F7-02B8-CE9B-2362-1EFD2B7AEC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329341"/>
            <a:ext cx="1491905" cy="149190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65F0822-C76E-85FF-E3E8-01CC0B2B78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151731" cy="1073258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CE5EFFC-6D84-6DC6-8378-6EF6F4AF0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569034"/>
              </p:ext>
            </p:extLst>
          </p:nvPr>
        </p:nvGraphicFramePr>
        <p:xfrm>
          <a:off x="467271" y="1125567"/>
          <a:ext cx="8620970" cy="4203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8277">
                  <a:extLst>
                    <a:ext uri="{9D8B030D-6E8A-4147-A177-3AD203B41FA5}">
                      <a16:colId xmlns:a16="http://schemas.microsoft.com/office/drawing/2014/main" val="1197980681"/>
                    </a:ext>
                  </a:extLst>
                </a:gridCol>
                <a:gridCol w="4847588">
                  <a:extLst>
                    <a:ext uri="{9D8B030D-6E8A-4147-A177-3AD203B41FA5}">
                      <a16:colId xmlns:a16="http://schemas.microsoft.com/office/drawing/2014/main" val="11723586"/>
                    </a:ext>
                  </a:extLst>
                </a:gridCol>
                <a:gridCol w="3045105">
                  <a:extLst>
                    <a:ext uri="{9D8B030D-6E8A-4147-A177-3AD203B41FA5}">
                      <a16:colId xmlns:a16="http://schemas.microsoft.com/office/drawing/2014/main" val="1099270906"/>
                    </a:ext>
                  </a:extLst>
                </a:gridCol>
              </a:tblGrid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HABITACIONAL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580.928,71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1139056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SANEAMENTO BÁSICO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1.627.068,87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8424661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AMBIENTAL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53.632,96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3029972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ASSISTÊNCIA AO PRODUTOR RURAL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1.474.322,39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9357185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DESENVOLVIMENTO INDUSTRIAL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771.472,30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7038589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PROMOÇÃO DO TURISMO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486.845,00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5331045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ESTRADAS VICINAIS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5.130.914,55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4502343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ESPORTE É VIDA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656.987,41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7020255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OUTROS ENCARGOS ESPECIAIS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1.360.681,39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9047279"/>
                  </a:ext>
                </a:extLst>
              </a:tr>
              <a:tr h="376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9999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RESERVA DE CONTINGÊNCIA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9D9D9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34.710,00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7400969"/>
                  </a:ext>
                </a:extLst>
              </a:tr>
              <a:tr h="439562">
                <a:tc>
                  <a:txBody>
                    <a:bodyPr/>
                    <a:lstStyle/>
                    <a:p>
                      <a:pPr algn="ctr" fontAlgn="ctr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65 238 220,00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5104168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96BE57-946D-1C97-002A-3136D183A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857795"/>
              </p:ext>
            </p:extLst>
          </p:nvPr>
        </p:nvGraphicFramePr>
        <p:xfrm>
          <a:off x="1654969" y="662153"/>
          <a:ext cx="7344816" cy="46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3435627723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32278276"/>
                    </a:ext>
                  </a:extLst>
                </a:gridCol>
              </a:tblGrid>
              <a:tr h="4666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VALOR FIXADO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53462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8" name="Título 2">
            <a:extLst>
              <a:ext uri="{FF2B5EF4-FFF2-40B4-BE49-F238E27FC236}">
                <a16:creationId xmlns:a16="http://schemas.microsoft.com/office/drawing/2014/main" id="{EB0D4F3F-24CE-8A05-5948-EB918EC29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750" y="5738813"/>
            <a:ext cx="287338" cy="866775"/>
          </a:xfrm>
        </p:spPr>
        <p:txBody>
          <a:bodyPr/>
          <a:lstStyle/>
          <a:p>
            <a:br>
              <a:rPr lang="pt-BR" altLang="pt-BR"/>
            </a:br>
            <a:endParaRPr lang="pt-BR" alt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0C50DBB-C603-20AB-2B56-A45527479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954" y="5373216"/>
            <a:ext cx="1440160" cy="1440160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8D8B22F-A5B9-6B7F-9CD3-CF5530FD8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413106"/>
              </p:ext>
            </p:extLst>
          </p:nvPr>
        </p:nvGraphicFramePr>
        <p:xfrm>
          <a:off x="539750" y="548680"/>
          <a:ext cx="8352729" cy="4989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0157">
                  <a:extLst>
                    <a:ext uri="{9D8B030D-6E8A-4147-A177-3AD203B41FA5}">
                      <a16:colId xmlns:a16="http://schemas.microsoft.com/office/drawing/2014/main" val="3664738293"/>
                    </a:ext>
                  </a:extLst>
                </a:gridCol>
                <a:gridCol w="1433211">
                  <a:extLst>
                    <a:ext uri="{9D8B030D-6E8A-4147-A177-3AD203B41FA5}">
                      <a16:colId xmlns:a16="http://schemas.microsoft.com/office/drawing/2014/main" val="2342984682"/>
                    </a:ext>
                  </a:extLst>
                </a:gridCol>
                <a:gridCol w="1449647">
                  <a:extLst>
                    <a:ext uri="{9D8B030D-6E8A-4147-A177-3AD203B41FA5}">
                      <a16:colId xmlns:a16="http://schemas.microsoft.com/office/drawing/2014/main" val="1186389994"/>
                    </a:ext>
                  </a:extLst>
                </a:gridCol>
                <a:gridCol w="1288575">
                  <a:extLst>
                    <a:ext uri="{9D8B030D-6E8A-4147-A177-3AD203B41FA5}">
                      <a16:colId xmlns:a16="http://schemas.microsoft.com/office/drawing/2014/main" val="524966938"/>
                    </a:ext>
                  </a:extLst>
                </a:gridCol>
                <a:gridCol w="631139">
                  <a:extLst>
                    <a:ext uri="{9D8B030D-6E8A-4147-A177-3AD203B41FA5}">
                      <a16:colId xmlns:a16="http://schemas.microsoft.com/office/drawing/2014/main" val="2665302605"/>
                    </a:ext>
                  </a:extLst>
                </a:gridCol>
              </a:tblGrid>
              <a:tr h="41190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95B3D7"/>
                          </a:highlight>
                        </a:rPr>
                        <a:t>DESPESAS POR UNIDADE E CATEGORIA ECONÔMICA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5B3D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95B3D7"/>
                          </a:highlight>
                        </a:rPr>
                        <a:t> 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5B3D7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1299049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UNIDADE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B8CCE4"/>
                          </a:highlight>
                        </a:rPr>
                        <a:t>DESPESAS CORRENTES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DESPESAS DE CAPITAL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B8CCE4"/>
                          </a:highlight>
                        </a:rPr>
                        <a:t>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6129961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CAMARA DE VEREADORES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2 637 275,87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66 238,49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2 703 514,36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4,14%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2451071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GABINETE DO PREFEITO E VICE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908 392,43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                -  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908 392,43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1,39%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0189699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SECRETARIA DE ADMINISTRAÇÃO E FINANÇAS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4 241 891,01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257 625,00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4 499 516,01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6,90%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0573684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SECRETARIA DA INDUSTRIA, COMÉRCIO E SERVIÇOS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558 317,30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700 000,00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1 258 317,30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1,93%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7846109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SECRETARIA MUNIC. DE EDUCAÇÃO, CULTURA E ESPORTES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18 239 294,94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1 720 705,40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19 960 000,34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30,60%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5083910"/>
                  </a:ext>
                </a:extLst>
              </a:tr>
              <a:tr h="5148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SECRETARIA DOS TRANSPORTES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4 920 914,55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210 000,00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5 130 914,55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7,86%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525519"/>
                  </a:ext>
                </a:extLst>
              </a:tr>
              <a:tr h="4762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ENCARGOS GERAIS DO MUNICÍPIO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1 147 806,93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202 874,46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1 350 681,39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2,07%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0730495"/>
                  </a:ext>
                </a:extLst>
              </a:tr>
              <a:tr h="4762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FUMDEC-FUNDO MUNICIPAL DE DEFESA CIVIL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30 000,00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              -  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30 000,00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0,05%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348496"/>
                  </a:ext>
                </a:extLst>
              </a:tr>
            </a:tbl>
          </a:graphicData>
        </a:graphic>
      </p:graphicFrame>
      <p:pic>
        <p:nvPicPr>
          <p:cNvPr id="6" name="Imagem 5">
            <a:extLst>
              <a:ext uri="{FF2B5EF4-FFF2-40B4-BE49-F238E27FC236}">
                <a16:creationId xmlns:a16="http://schemas.microsoft.com/office/drawing/2014/main" id="{011AD006-43C3-FD15-84EB-7BEA38DDE3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16072" cy="141277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>
            <a:extLst>
              <a:ext uri="{FF2B5EF4-FFF2-40B4-BE49-F238E27FC236}">
                <a16:creationId xmlns:a16="http://schemas.microsoft.com/office/drawing/2014/main" id="{3E8BDE20-A67F-B0FB-6AFA-D5CB07967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175" y="5516563"/>
            <a:ext cx="5903913" cy="1341437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EAA6302D-B072-A23F-CBE0-0AC93643C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846707"/>
              </p:ext>
            </p:extLst>
          </p:nvPr>
        </p:nvGraphicFramePr>
        <p:xfrm>
          <a:off x="611560" y="333509"/>
          <a:ext cx="8208912" cy="59741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030">
                  <a:extLst>
                    <a:ext uri="{9D8B030D-6E8A-4147-A177-3AD203B41FA5}">
                      <a16:colId xmlns:a16="http://schemas.microsoft.com/office/drawing/2014/main" val="4063239419"/>
                    </a:ext>
                  </a:extLst>
                </a:gridCol>
                <a:gridCol w="1408534">
                  <a:extLst>
                    <a:ext uri="{9D8B030D-6E8A-4147-A177-3AD203B41FA5}">
                      <a16:colId xmlns:a16="http://schemas.microsoft.com/office/drawing/2014/main" val="3298612980"/>
                    </a:ext>
                  </a:extLst>
                </a:gridCol>
                <a:gridCol w="1295124">
                  <a:extLst>
                    <a:ext uri="{9D8B030D-6E8A-4147-A177-3AD203B41FA5}">
                      <a16:colId xmlns:a16="http://schemas.microsoft.com/office/drawing/2014/main" val="353060606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18847559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617708545"/>
                    </a:ext>
                  </a:extLst>
                </a:gridCol>
              </a:tblGrid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FUNDO ROTATIVO HABITACIONAL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290 928,71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290 000,00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580 928,71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0,89%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579367997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DA CRIANÇA E DO ADOLESCENTE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15 703,35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              -  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15 703,35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  <a:highlight>
                            <a:srgbClr val="FFFFFF"/>
                          </a:highlight>
                        </a:rPr>
                        <a:t>0,02%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4212906261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DE DESENVOLVIMENTO AGROPECUÁRIO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1 245 943,32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228 379,07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1 474 322,39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2,26%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021543920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DO MEIO AMBIENTE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48 317,98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5 314,98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53 632,96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0,08%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932890589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DA CULTURA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809 020,86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60 000,00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869 020,86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1,33%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370967551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SECRETARIA DE URBANISMO E OBRAS PUBLICAS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1 743 067,09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363 608,34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2 106 675,43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3,23%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3094089312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DE PAVIMENTAÇÃO DE VIAS PÚBLICAS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              -  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3 100 000,00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3 100 000,00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4,75%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2835535565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DO IDOSO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36 238,49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10 000,00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46 238,49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0,07%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660232709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SERVIÇOS DE UTILIDADE PÚBLICA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377 967,42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29 327,22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407 294,64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0,62%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3956700062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DE SANEAMENTO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1 627 068,87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10 000,00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1 637 068,87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2,51%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132705495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RESERVA DE CONTINGÊNCIA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34 710,00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                 -  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34 710,00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0,05%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2079742906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DE ASSISTENCIA SOCIAL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3 073 640,79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  33 000,00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3 106 640,79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4,76%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2330809359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  <a:highlight>
                            <a:srgbClr val="DCE6F1"/>
                          </a:highlight>
                        </a:rPr>
                        <a:t>FUNDO MUNICIPAL DE SAÚDE DE IRANI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15 669 647,13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    295 000,00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DCE6F1"/>
                          </a:highlight>
                        </a:rPr>
                        <a:t> 15 964 647,13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CE6F1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  <a:highlight>
                            <a:srgbClr val="FFFFFF"/>
                          </a:highlight>
                        </a:rPr>
                        <a:t>24,47%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253274047"/>
                  </a:ext>
                </a:extLst>
              </a:tr>
              <a:tr h="3880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 65 238 220,00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100,0</a:t>
                      </a:r>
                      <a:r>
                        <a:rPr lang="pt-BR" sz="1600" u="none" strike="noStrike" dirty="0">
                          <a:effectLst/>
                          <a:highlight>
                            <a:srgbClr val="B8CCE4"/>
                          </a:highlight>
                        </a:rPr>
                        <a:t>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B8CCE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8737" marR="8737" marT="8737" marB="0" anchor="ctr"/>
                </a:tc>
                <a:extLst>
                  <a:ext uri="{0D108BD9-81ED-4DB2-BD59-A6C34878D82A}">
                    <a16:rowId xmlns:a16="http://schemas.microsoft.com/office/drawing/2014/main" val="794116122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F46B7414-AEC2-00B7-12F0-CDB681FB1D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805264"/>
            <a:ext cx="1224136" cy="122413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2905F7D-F45E-7164-A471-2E95878302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715874"/>
            <a:ext cx="1152128" cy="1152128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8353B855-3666-92A3-4E62-9B7E5B9AE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270006"/>
              </p:ext>
            </p:extLst>
          </p:nvPr>
        </p:nvGraphicFramePr>
        <p:xfrm>
          <a:off x="107504" y="116632"/>
          <a:ext cx="8928992" cy="5653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9038">
                  <a:extLst>
                    <a:ext uri="{9D8B030D-6E8A-4147-A177-3AD203B41FA5}">
                      <a16:colId xmlns:a16="http://schemas.microsoft.com/office/drawing/2014/main" val="3383875221"/>
                    </a:ext>
                  </a:extLst>
                </a:gridCol>
                <a:gridCol w="2829954">
                  <a:extLst>
                    <a:ext uri="{9D8B030D-6E8A-4147-A177-3AD203B41FA5}">
                      <a16:colId xmlns:a16="http://schemas.microsoft.com/office/drawing/2014/main" val="458851518"/>
                    </a:ext>
                  </a:extLst>
                </a:gridCol>
              </a:tblGrid>
              <a:tr h="26637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1600" b="1" u="none" strike="noStrike" dirty="0">
                          <a:effectLst/>
                          <a:highlight>
                            <a:srgbClr val="E9EDF4"/>
                          </a:highlight>
                        </a:rPr>
                        <a:t>METAS FISCAIS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76262"/>
                  </a:ext>
                </a:extLst>
              </a:tr>
              <a:tr h="25830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RECEITA 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65 238 220,00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738154036"/>
                  </a:ext>
                </a:extLst>
              </a:tr>
              <a:tr h="26740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Receitas Primárias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64 204 336,34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1412387289"/>
                  </a:ext>
                </a:extLst>
              </a:tr>
              <a:tr h="29866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Impostos, Taxas e Contribuição de Melhoria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9 168 004,33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1970453151"/>
                  </a:ext>
                </a:extLst>
              </a:tr>
              <a:tr h="26637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Contribuições (COSIP)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957 246,75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320827385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Transferências Correntes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53 542 954,37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1411183277"/>
                  </a:ext>
                </a:extLst>
              </a:tr>
              <a:tr h="250232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Outras Receitas Primárias Correntes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536 130,89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2178285140"/>
                  </a:ext>
                </a:extLst>
              </a:tr>
              <a:tr h="15708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 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358037325"/>
                  </a:ext>
                </a:extLst>
              </a:tr>
              <a:tr h="33095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DESPESA 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65 203 510,00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3595003534"/>
                  </a:ext>
                </a:extLst>
              </a:tr>
              <a:tr h="2744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Despesa Primária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64 825 880,32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3638707102"/>
                  </a:ext>
                </a:extLst>
              </a:tr>
              <a:tr h="24054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Despesa Primária Corrente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57 440 642,08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853078562"/>
                  </a:ext>
                </a:extLst>
              </a:tr>
              <a:tr h="24216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Pessoal e Encargos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28 734 091,00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1367058056"/>
                  </a:ext>
                </a:extLst>
              </a:tr>
              <a:tr h="24054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Outras Despesas Corrente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28 706 551,08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513275984"/>
                  </a:ext>
                </a:extLst>
              </a:tr>
              <a:tr h="24216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Despesas Primárias de Capital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7 385 238,24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4074015022"/>
                  </a:ext>
                </a:extLst>
              </a:tr>
              <a:tr h="24054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 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2462579747"/>
                  </a:ext>
                </a:extLst>
              </a:tr>
              <a:tr h="25830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RESULTADO PRIMÁRIO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-621 543,98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3285775914"/>
                  </a:ext>
                </a:extLst>
              </a:tr>
              <a:tr h="24054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 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2923498405"/>
                  </a:ext>
                </a:extLst>
              </a:tr>
              <a:tr h="24054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Juros , Encargos e Variações Monetárias (Ativos) 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1 028 883,66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647383103"/>
                  </a:ext>
                </a:extLst>
              </a:tr>
              <a:tr h="32288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Juros , Encargos e Variações Monetárias (Passivo) 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174 755,22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2848766487"/>
                  </a:ext>
                </a:extLst>
              </a:tr>
              <a:tr h="2905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RESULTADO NOMINAL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29 710,00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728185783"/>
                  </a:ext>
                </a:extLst>
              </a:tr>
              <a:tr h="250232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u="none" strike="noStrike">
                          <a:effectLst/>
                          <a:highlight>
                            <a:srgbClr val="E9EDF4"/>
                          </a:highlight>
                        </a:rPr>
                        <a:t>DIVIDA PÚBLICA CONSOLIDADO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u="none" strike="noStrike" dirty="0">
                          <a:effectLst/>
                          <a:highlight>
                            <a:srgbClr val="E9EDF4"/>
                          </a:highlight>
                        </a:rPr>
                        <a:t>202 874,46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9EDF4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552" marR="6552" marT="6552" marB="0" anchor="b"/>
                </a:tc>
                <a:extLst>
                  <a:ext uri="{0D108BD9-81ED-4DB2-BD59-A6C34878D82A}">
                    <a16:rowId xmlns:a16="http://schemas.microsoft.com/office/drawing/2014/main" val="7098749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>
            <a:extLst>
              <a:ext uri="{FF2B5EF4-FFF2-40B4-BE49-F238E27FC236}">
                <a16:creationId xmlns:a16="http://schemas.microsoft.com/office/drawing/2014/main" id="{571AB164-8875-D190-964A-93D772AC7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5387975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 dirty="0"/>
            </a:br>
            <a:endParaRPr lang="pt-BR" altLang="pt-BR" sz="2000" b="1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14D9DF7-EEB6-4F49-75A8-42495B1A171B}"/>
              </a:ext>
            </a:extLst>
          </p:cNvPr>
          <p:cNvSpPr txBox="1"/>
          <p:nvPr/>
        </p:nvSpPr>
        <p:spPr>
          <a:xfrm>
            <a:off x="1691680" y="1272180"/>
            <a:ext cx="6767512" cy="36933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2000" b="1" dirty="0">
                <a:latin typeface="Arial" charset="0"/>
                <a:cs typeface="Arial" charset="0"/>
              </a:rPr>
              <a:t>PRINCIPAIS PROJETOS PARA 2024</a:t>
            </a:r>
          </a:p>
          <a:p>
            <a:pPr marL="285750" indent="-285750" algn="just" eaLnBrk="1" hangingPunct="1">
              <a:buFontTx/>
              <a:buChar char="-"/>
              <a:defRPr/>
            </a:pPr>
            <a:endParaRPr lang="pt-BR" dirty="0">
              <a:latin typeface="Arial" charset="0"/>
              <a:cs typeface="Arial" charset="0"/>
            </a:endParaRPr>
          </a:p>
          <a:p>
            <a:pPr marL="285750" indent="-285750" algn="just"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000" dirty="0">
                <a:latin typeface="Arial" charset="0"/>
                <a:cs typeface="Arial" charset="0"/>
              </a:rPr>
              <a:t>Ampliação da Infraestrutura Industrial;</a:t>
            </a:r>
          </a:p>
          <a:p>
            <a:pPr marL="285750" indent="-285750" algn="just"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000" dirty="0">
                <a:latin typeface="Arial" charset="0"/>
                <a:cs typeface="Arial" charset="0"/>
              </a:rPr>
              <a:t>Melhorias na Infraestrutura Turística;</a:t>
            </a:r>
          </a:p>
          <a:p>
            <a:pPr marL="285750" indent="-285750" algn="just"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000" dirty="0">
                <a:latin typeface="Arial" charset="0"/>
                <a:cs typeface="Arial" charset="0"/>
              </a:rPr>
              <a:t>Ampliação na Rede de Ensino Municipal (Creche Santo Marcon);</a:t>
            </a:r>
          </a:p>
          <a:p>
            <a:pPr marL="285750" indent="-285750" algn="just"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000" dirty="0">
                <a:latin typeface="Arial" charset="0"/>
                <a:cs typeface="Arial" charset="0"/>
              </a:rPr>
              <a:t>Pavimentação de Ruas;</a:t>
            </a:r>
          </a:p>
          <a:p>
            <a:pPr marL="285750" indent="-285750" algn="just"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000" dirty="0">
                <a:latin typeface="Arial" charset="0"/>
                <a:cs typeface="Arial" charset="0"/>
              </a:rPr>
              <a:t>Reparos e Ampliação de UBS.</a:t>
            </a:r>
          </a:p>
          <a:p>
            <a:pPr algn="just" eaLnBrk="1" hangingPunct="1">
              <a:defRPr/>
            </a:pPr>
            <a:endParaRPr lang="pt-BR" dirty="0">
              <a:latin typeface="Arial" charset="0"/>
              <a:cs typeface="Arial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08092B7-8439-A641-B2FC-CBEBEB4545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686" y="5085184"/>
            <a:ext cx="1818314" cy="172819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B477CF0-A62E-1911-1C93-9311680770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056985" cy="191683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>
            <a:extLst>
              <a:ext uri="{FF2B5EF4-FFF2-40B4-BE49-F238E27FC236}">
                <a16:creationId xmlns:a16="http://schemas.microsoft.com/office/drawing/2014/main" id="{7F5A8CC2-251E-1FD7-AD45-8E51277FA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5387975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sp>
        <p:nvSpPr>
          <p:cNvPr id="20483" name="Retângulo 3">
            <a:extLst>
              <a:ext uri="{FF2B5EF4-FFF2-40B4-BE49-F238E27FC236}">
                <a16:creationId xmlns:a16="http://schemas.microsoft.com/office/drawing/2014/main" id="{A218998D-03FA-CAD3-8F5F-C0A293B99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1804511"/>
            <a:ext cx="7632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Arial" panose="020B0604020202020204" pitchFamily="34" charset="0"/>
              </a:rPr>
              <a:t>“Para sobreviver e ter sucesso, cada organização tem de se tornar um agente da mudança. A forma mais eficaz de gerenciar a mudança é criá-la”.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t-BR" altLang="pt-BR" sz="2000" b="1" i="1" dirty="0">
                <a:latin typeface="Arial" panose="020B0604020202020204" pitchFamily="34" charset="0"/>
              </a:rPr>
              <a:t>Peter Drucker</a:t>
            </a:r>
          </a:p>
        </p:txBody>
      </p:sp>
      <p:sp>
        <p:nvSpPr>
          <p:cNvPr id="20484" name="CaixaDeTexto 4">
            <a:extLst>
              <a:ext uri="{FF2B5EF4-FFF2-40B4-BE49-F238E27FC236}">
                <a16:creationId xmlns:a16="http://schemas.microsoft.com/office/drawing/2014/main" id="{E2F7EFE2-A67A-7FDD-F26B-34643565C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3788298"/>
            <a:ext cx="5040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Arial" panose="020B0604020202020204" pitchFamily="34" charset="0"/>
              </a:rPr>
              <a:t>OBRIGADO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249A64F-1C30-67F4-7A24-D37A0036D9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825" y="4929821"/>
            <a:ext cx="1875410" cy="187541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1A556E7-183B-C0F8-0B7F-C485EABBC1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79712" cy="18448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>
            <a:extLst>
              <a:ext uri="{FF2B5EF4-FFF2-40B4-BE49-F238E27FC236}">
                <a16:creationId xmlns:a16="http://schemas.microsoft.com/office/drawing/2014/main" id="{FFFD2AEC-3969-1AD0-B77C-798280FFB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7313" y="5445125"/>
            <a:ext cx="4537075" cy="1223963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171C1F-2753-C053-5A8D-3633DB56B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8888" y="476250"/>
            <a:ext cx="6913562" cy="518477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sz="4000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4000" b="1" u="sng" dirty="0">
                <a:solidFill>
                  <a:schemeClr val="tx1"/>
                </a:solidFill>
              </a:rPr>
              <a:t>Transparência na Gestão Fiscal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z="4000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4000" b="1" dirty="0">
                <a:solidFill>
                  <a:schemeClr val="tx1"/>
                </a:solidFill>
              </a:rPr>
              <a:t>Art. 48 da Lei Complementar nº 101, de 04 de maio de 2000.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z="4000" b="1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sz="4000" dirty="0">
                <a:solidFill>
                  <a:schemeClr val="tx1"/>
                </a:solidFill>
              </a:rPr>
              <a:t>§ 1° A transparência será assegurada também mediante: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sz="4000" dirty="0">
                <a:solidFill>
                  <a:schemeClr val="tx1"/>
                </a:solidFill>
              </a:rPr>
              <a:t>I – Incentivo à participação popular e realização de audiências públicas, durante os processos de elaboração e discussão de planos, lei de diretrizes orçamentárias e orçamentos.</a:t>
            </a:r>
            <a:endParaRPr lang="pt-BR" sz="4000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sz="4000" b="1" dirty="0">
              <a:solidFill>
                <a:schemeClr val="tx1"/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994634C-B598-3A73-6B70-23960158A9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210505"/>
            <a:ext cx="1566794" cy="156679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D84CD09-33D2-1BEC-DD53-BA228909FA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63688" cy="16435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D5F31-3B8A-3AD1-E744-12162B3FB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pt-BR" sz="3200" b="1" dirty="0"/>
              <a:t>RECEITA ESTIMADA POR CATEGORIA ECONÔMICA PARA 2025</a:t>
            </a:r>
            <a:br>
              <a:rPr lang="pt-BR" sz="3200" b="1" dirty="0"/>
            </a:br>
            <a:endParaRPr lang="pt-BR" sz="3200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360B58D7-BD99-F65D-2139-B96E178F8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154915"/>
              </p:ext>
            </p:extLst>
          </p:nvPr>
        </p:nvGraphicFramePr>
        <p:xfrm>
          <a:off x="827584" y="1628800"/>
          <a:ext cx="7488832" cy="4032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5973">
                  <a:extLst>
                    <a:ext uri="{9D8B030D-6E8A-4147-A177-3AD203B41FA5}">
                      <a16:colId xmlns:a16="http://schemas.microsoft.com/office/drawing/2014/main" val="711760463"/>
                    </a:ext>
                  </a:extLst>
                </a:gridCol>
                <a:gridCol w="3332859">
                  <a:extLst>
                    <a:ext uri="{9D8B030D-6E8A-4147-A177-3AD203B41FA5}">
                      <a16:colId xmlns:a16="http://schemas.microsoft.com/office/drawing/2014/main" val="2874584032"/>
                    </a:ext>
                  </a:extLst>
                </a:gridCol>
              </a:tblGrid>
              <a:tr h="5982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RECEITA CORRENTE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 R$                         73 765 750,00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5725447"/>
                  </a:ext>
                </a:extLst>
              </a:tr>
              <a:tr h="5982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RECEITA DE CAPITAL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 R$                                   5 000,00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6795208"/>
                  </a:ext>
                </a:extLst>
              </a:tr>
              <a:tr h="5982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DEDUÇÕES FUNDEB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-</a:t>
                      </a:r>
                      <a:r>
                        <a:rPr lang="pt-BR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R$                          8 532 530,00 </a:t>
                      </a:r>
                      <a:endParaRPr lang="pt-BR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419720"/>
                  </a:ext>
                </a:extLst>
              </a:tr>
              <a:tr h="462740"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8638025"/>
                  </a:ext>
                </a:extLst>
              </a:tr>
              <a:tr h="5982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RECEITA ORÇADA LÍQUIDA 2024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 R$                         56 622 420,24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8329944"/>
                  </a:ext>
                </a:extLst>
              </a:tr>
              <a:tr h="5982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RECEITA ORÇADA LÍQUIDA 2025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 R$                         65 238 220,00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9007334"/>
                  </a:ext>
                </a:extLst>
              </a:tr>
              <a:tr h="5784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% ACRÉSCIMO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15,22%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3652076"/>
                  </a:ext>
                </a:extLst>
              </a:tr>
            </a:tbl>
          </a:graphicData>
        </a:graphic>
      </p:graphicFrame>
      <p:pic>
        <p:nvPicPr>
          <p:cNvPr id="4" name="Imagem 3">
            <a:extLst>
              <a:ext uri="{FF2B5EF4-FFF2-40B4-BE49-F238E27FC236}">
                <a16:creationId xmlns:a16="http://schemas.microsoft.com/office/drawing/2014/main" id="{2B751414-486A-C502-9DC2-471741AB20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63688" cy="164351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B852936-BE72-F842-DEBE-3F0B834A7E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701167"/>
            <a:ext cx="1156833" cy="115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70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>
            <a:extLst>
              <a:ext uri="{FF2B5EF4-FFF2-40B4-BE49-F238E27FC236}">
                <a16:creationId xmlns:a16="http://schemas.microsoft.com/office/drawing/2014/main" id="{51A57A1E-DDAF-C816-CDCA-942C98F51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5387975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434000"/>
              </p:ext>
            </p:extLst>
          </p:nvPr>
        </p:nvGraphicFramePr>
        <p:xfrm>
          <a:off x="1166812" y="890587"/>
          <a:ext cx="6810376" cy="507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m 6">
            <a:extLst>
              <a:ext uri="{FF2B5EF4-FFF2-40B4-BE49-F238E27FC236}">
                <a16:creationId xmlns:a16="http://schemas.microsoft.com/office/drawing/2014/main" id="{7387C3BD-2E1E-A567-61F1-FD86204FF5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547664" cy="144221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7D9C6391-59F3-A77B-8323-E67DACF344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374223"/>
            <a:ext cx="1386847" cy="138684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>
            <a:extLst>
              <a:ext uri="{FF2B5EF4-FFF2-40B4-BE49-F238E27FC236}">
                <a16:creationId xmlns:a16="http://schemas.microsoft.com/office/drawing/2014/main" id="{51A57A1E-DDAF-C816-CDCA-942C98F51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5387975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209255B-0C3A-1DC5-2179-78424DF5FF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355834"/>
            <a:ext cx="1512168" cy="151216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54E71EEA-AE94-0B0A-EC6F-CF81C26AC7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576417"/>
          </a:xfrm>
          <a:prstGeom prst="rect">
            <a:avLst/>
          </a:prstGeom>
        </p:spPr>
      </p:pic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558141"/>
              </p:ext>
            </p:extLst>
          </p:nvPr>
        </p:nvGraphicFramePr>
        <p:xfrm>
          <a:off x="1691680" y="116632"/>
          <a:ext cx="7344815" cy="5239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24981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59D7A2F9-F1CC-A29D-2E5A-17302B058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5387975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sp>
        <p:nvSpPr>
          <p:cNvPr id="8195" name="CaixaDeTexto 1">
            <a:extLst>
              <a:ext uri="{FF2B5EF4-FFF2-40B4-BE49-F238E27FC236}">
                <a16:creationId xmlns:a16="http://schemas.microsoft.com/office/drawing/2014/main" id="{74AD62DF-C6B2-5EE1-F77C-A6CACECBC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548680"/>
            <a:ext cx="63373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800" dirty="0">
                <a:latin typeface="Arial" panose="020B0604020202020204" pitchFamily="34" charset="0"/>
              </a:rPr>
              <a:t>Metodologia de Cálculo da Receita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72DD2D3-06B7-6293-A40F-AFF61FCE29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450317"/>
              </p:ext>
            </p:extLst>
          </p:nvPr>
        </p:nvGraphicFramePr>
        <p:xfrm>
          <a:off x="971600" y="1348899"/>
          <a:ext cx="7776863" cy="3894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6863">
                  <a:extLst>
                    <a:ext uri="{9D8B030D-6E8A-4147-A177-3AD203B41FA5}">
                      <a16:colId xmlns:a16="http://schemas.microsoft.com/office/drawing/2014/main" val="1649250578"/>
                    </a:ext>
                  </a:extLst>
                </a:gridCol>
              </a:tblGrid>
              <a:tr h="38946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METODOLOGIA DA RECEITA: Resolução n° 5018 Banco Central do Brasil que prevê a meta de inflação para 2023 em 3,25%, já revista pelo Banco Central para 4,75 % e em 2024 em 3,00%, meta essa que vem sendo superada, acrescido o incremento real na receita do Município nos últimos 2 exercícios, bem como a previsão de aumento real em nosso índice de retorno do ICMS e esforço fiscal na cobrança da dívida ativa municipal, justifica o incremento de 15,22% em nossa receita e na fixação da despesa correspondente, para o Exercício de 2025.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0325860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0AD927BB-6993-C7C6-08DD-5FADCB6616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006" y="5243512"/>
            <a:ext cx="1624490" cy="162449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E24B498-7914-BA84-3D07-BE67063FE7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19672" cy="15093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>
            <a:extLst>
              <a:ext uri="{FF2B5EF4-FFF2-40B4-BE49-F238E27FC236}">
                <a16:creationId xmlns:a16="http://schemas.microsoft.com/office/drawing/2014/main" id="{3AA6A856-E2B2-FD17-8324-AE5B084CA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5475288"/>
            <a:ext cx="7416800" cy="1193800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1CCDAD21-7ED4-CAC8-A187-ABCC94E4B4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915438"/>
              </p:ext>
            </p:extLst>
          </p:nvPr>
        </p:nvGraphicFramePr>
        <p:xfrm>
          <a:off x="971600" y="188640"/>
          <a:ext cx="7172325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610D101F-C57A-4E76-9D47-AF2FBA673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427842"/>
            <a:ext cx="1440160" cy="144016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25711E7-2597-80D8-440A-AE5A3F29FA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19672" cy="15093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8F4B911-6B9F-E36C-D330-AB48C388B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235244"/>
              </p:ext>
            </p:extLst>
          </p:nvPr>
        </p:nvGraphicFramePr>
        <p:xfrm>
          <a:off x="1547664" y="332656"/>
          <a:ext cx="6192688" cy="6269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3607348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3551510868"/>
                    </a:ext>
                  </a:extLst>
                </a:gridCol>
              </a:tblGrid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3.1.71.00.00.00.00.00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161.199,89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1891711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3.1.90.00.00.00.00.00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28.572.891,11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4748075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3.2.90.00.00.00.00.00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174.755,22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98948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3.3.40.00.00.00.00.00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    1.000,00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167752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3.3.50.00.00.00.00.00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615.759,20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1811842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3.3.60.00.00.00.00.00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 1.000,00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8489871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3.3.71.00.00.00.00.00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 96.952,19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0252189"/>
                  </a:ext>
                </a:extLst>
              </a:tr>
              <a:tr h="4455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3.3.90.00.00.00.00.00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</a:t>
                      </a:r>
                      <a:r>
                        <a:rPr lang="pt-BR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26.815.699,58 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1074480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3.3.93.00.00.00.00.00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1.182.179,85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097139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4.4.50.00.00.00.00.00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100.000,00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5881873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4.4.71.00.00.00.00.00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106.732,03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054206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4.4.90.00.00.00.00.00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7.072.466,47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9300162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4.4.93.00.00.00.00.00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100.000,00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2181735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4.6.90.00.00.00.00.00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202.874,46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7633225"/>
                  </a:ext>
                </a:extLst>
              </a:tr>
              <a:tr h="3683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9.9.99.00.00.00.00.00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                   34.710,00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0564906"/>
                  </a:ext>
                </a:extLst>
              </a:tr>
              <a:tr h="66679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TOTAL DA DESPESA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effectLst/>
                        </a:rPr>
                        <a:t>                     65.238.220,00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452945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6D5A7F21-D703-2288-ED20-B2D5D0AEB5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57641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54D14ABC-D8B0-F4C7-DCE5-2C20DCEDE5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355834"/>
            <a:ext cx="140364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0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:a16="http://schemas.microsoft.com/office/drawing/2014/main" id="{3866D2F9-58D8-EF66-92C3-59C86B249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7950" y="5295900"/>
            <a:ext cx="7488238" cy="1470025"/>
          </a:xfrm>
        </p:spPr>
        <p:txBody>
          <a:bodyPr/>
          <a:lstStyle/>
          <a:p>
            <a:pPr algn="r" eaLnBrk="1" hangingPunct="1"/>
            <a:br>
              <a:rPr lang="pt-BR" altLang="pt-BR" sz="2000" b="1"/>
            </a:br>
            <a:endParaRPr lang="pt-BR" altLang="pt-BR" sz="2000" b="1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F8BF1E8-1399-A66D-B7CA-9BFF777B04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286677"/>
            <a:ext cx="1486619" cy="148661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F1FEB46-1864-2CFB-413A-5FDB75DC7C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576417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073819"/>
              </p:ext>
            </p:extLst>
          </p:nvPr>
        </p:nvGraphicFramePr>
        <p:xfrm>
          <a:off x="1763689" y="84704"/>
          <a:ext cx="7303148" cy="5193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3072</TotalTime>
  <Words>1013</Words>
  <Application>Microsoft Office PowerPoint</Application>
  <PresentationFormat>Apresentação na tela (4:3)</PresentationFormat>
  <Paragraphs>315</Paragraphs>
  <Slides>16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do Office</vt:lpstr>
      <vt:lpstr> </vt:lpstr>
      <vt:lpstr> </vt:lpstr>
      <vt:lpstr>RECEITA ESTIMADA POR CATEGORIA ECONÔMICA PARA 2025 </vt:lpstr>
      <vt:lpstr> </vt:lpstr>
      <vt:lpstr> </vt:lpstr>
      <vt:lpstr> </vt:lpstr>
      <vt:lpstr> </vt:lpstr>
      <vt:lpstr>Apresentação do PowerPoint</vt:lpstr>
      <vt:lpstr> </vt:lpstr>
      <vt:lpstr> </vt:lpstr>
      <vt:lpstr> </vt:lpstr>
      <vt:lpstr> </vt:lpstr>
      <vt:lpstr> </vt:lpstr>
      <vt:lpstr>Apresentação do PowerPoint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MUNICÍPIO DE IRANI</dc:title>
  <dc:creator>ADM</dc:creator>
  <cp:lastModifiedBy>Jamir Antonio Grisa</cp:lastModifiedBy>
  <cp:revision>185</cp:revision>
  <cp:lastPrinted>2023-08-22T14:32:45Z</cp:lastPrinted>
  <dcterms:created xsi:type="dcterms:W3CDTF">2017-03-29T14:45:44Z</dcterms:created>
  <dcterms:modified xsi:type="dcterms:W3CDTF">2024-08-13T12:49:16Z</dcterms:modified>
</cp:coreProperties>
</file>