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308" r:id="rId3"/>
    <p:sldId id="306" r:id="rId4"/>
    <p:sldId id="307" r:id="rId5"/>
    <p:sldId id="312" r:id="rId6"/>
    <p:sldId id="302" r:id="rId7"/>
    <p:sldId id="258" r:id="rId8"/>
    <p:sldId id="260" r:id="rId9"/>
    <p:sldId id="310" r:id="rId10"/>
    <p:sldId id="261" r:id="rId11"/>
    <p:sldId id="300" r:id="rId12"/>
    <p:sldId id="311" r:id="rId13"/>
    <p:sldId id="305" r:id="rId14"/>
    <p:sldId id="262" r:id="rId15"/>
    <p:sldId id="303" r:id="rId16"/>
  </p:sldIdLst>
  <p:sldSz cx="12192000" cy="6858000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48F557-E38D-40AC-A72A-63129D3904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0883719-0F36-4F74-8EE1-E7A101F536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74719DF-68AA-443C-B42A-FA3FD4C2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2B29C-02D7-4985-A132-424A26F19099}" type="datetimeFigureOut">
              <a:rPr lang="pt-BR" smtClean="0"/>
              <a:t>26/09/2024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1851C52-3E62-4CB0-A0A0-B3C533F74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CB12C22-F8A2-4745-9518-BEDFB3568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4C7C0-329D-4FFF-96BB-1C52248AEF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0316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2582F0-F64D-4D5D-8264-5D942E5EE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F2D187A-BD0D-4748-9912-1DEB96247F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C48EECE-98DA-4970-9CBF-F7ED089DF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2B29C-02D7-4985-A132-424A26F19099}" type="datetimeFigureOut">
              <a:rPr lang="pt-BR" smtClean="0"/>
              <a:t>26/09/2024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C52D7CE-176F-4C68-98BC-F4F2EAC0E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18B11D2-1C00-4F0C-97A0-FD948948D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4C7C0-329D-4FFF-96BB-1C52248AEF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0582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5088090-AD70-47E1-9077-03B11E7382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155F340-15D9-466A-B35A-843CE20474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2AD522B-4F2F-406C-A8ED-FF6F89B88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2B29C-02D7-4985-A132-424A26F19099}" type="datetimeFigureOut">
              <a:rPr lang="pt-BR" smtClean="0"/>
              <a:t>26/09/2024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F6B3008-FC91-4645-B160-5B94525E2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8C19CBE-A290-4C1C-8885-566A43BCA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4C7C0-329D-4FFF-96BB-1C52248AEF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3955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4F55BA-C637-499B-A75C-85909BF3B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8227515-8D59-4023-BAAB-C7872FCD65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47E9E14-719E-4B8D-AB5F-540AED422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2B29C-02D7-4985-A132-424A26F19099}" type="datetimeFigureOut">
              <a:rPr lang="pt-BR" smtClean="0"/>
              <a:t>26/09/2024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3B09D6A-E878-42E5-8885-5248666DE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254218D-F225-4C68-A967-70A97911C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4C7C0-329D-4FFF-96BB-1C52248AEF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6998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BC3DDE-CE52-4BB8-A160-61AA13FD0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11774F7-2A83-4AA5-BDED-1BCA7835E5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7437C05-E05B-43D8-A618-62950F4EF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2B29C-02D7-4985-A132-424A26F19099}" type="datetimeFigureOut">
              <a:rPr lang="pt-BR" smtClean="0"/>
              <a:t>26/09/2024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A4ACDFC-A244-4CC9-BD08-002C8A98E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905A35A-5D49-408E-B908-3427AC446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4C7C0-329D-4FFF-96BB-1C52248AEF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6765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BA4F98-9E4C-4D78-BBF6-C2983A6D8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03B9B3F-DEDA-4DA4-9F52-CB0D562E56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27FD2D8-B941-4203-ABC9-E34E2FB912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87E639D-5E06-4736-8A14-9C91C1F71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2B29C-02D7-4985-A132-424A26F19099}" type="datetimeFigureOut">
              <a:rPr lang="pt-BR" smtClean="0"/>
              <a:t>26/09/2024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82802B8-2ED1-46FA-8F80-0FF6DA1E9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DEBE02D-10B6-4A0A-8970-BC3A7724E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4C7C0-329D-4FFF-96BB-1C52248AEF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3045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DA18DB-A8EB-4EDF-AA33-2DD260FEE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DF63F94-8FAB-4EAC-B105-881BF063E0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E98322E-E2B9-4E10-B374-EDB85FF8FC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711ADA1F-5049-434D-B685-10CB79371D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D56D1B52-AC87-421A-91B6-75C67F1754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CFD2ECAD-B319-405F-BEDF-8E2B5426E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2B29C-02D7-4985-A132-424A26F19099}" type="datetimeFigureOut">
              <a:rPr lang="pt-BR" smtClean="0"/>
              <a:t>26/09/2024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EF6C7EA0-3E15-4D65-8212-E51745F84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E88A88F3-B248-4E06-A5FC-6D693C86F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4C7C0-329D-4FFF-96BB-1C52248AEF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1567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530E87-3E25-435A-A8FA-954878BFE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CD4573CF-C218-4609-A73A-D5E2AAC0A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2B29C-02D7-4985-A132-424A26F19099}" type="datetimeFigureOut">
              <a:rPr lang="pt-BR" smtClean="0"/>
              <a:t>26/09/2024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DCC597E0-42A4-4C95-B754-41B0D0BC8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3F4BA97-4ADF-4B99-A869-AB4FF3EF6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4C7C0-329D-4FFF-96BB-1C52248AEF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7793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2829377F-11AE-4C8C-92E8-4D87023EA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2B29C-02D7-4985-A132-424A26F19099}" type="datetimeFigureOut">
              <a:rPr lang="pt-BR" smtClean="0"/>
              <a:t>26/09/2024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11686743-C095-4CE2-99DA-EA44EF1E4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D4DEADE-CD1C-4491-B755-BC85019D4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4C7C0-329D-4FFF-96BB-1C52248AEF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3748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E9BE1C-2C99-4779-B849-54494261C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6D437C6-4487-42EA-8861-91E8E4EC6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42E6470-F72C-49E5-A158-12AE2A1666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6850DB7-398E-476C-9FE9-BEB6D4798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2B29C-02D7-4985-A132-424A26F19099}" type="datetimeFigureOut">
              <a:rPr lang="pt-BR" smtClean="0"/>
              <a:t>26/09/2024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A7BC142-0BFE-4D37-883C-A10E26214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7B05F42-6DFE-46BB-8E9A-E5F0E7BB6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4C7C0-329D-4FFF-96BB-1C52248AEF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2575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67A62C-982E-4118-AC31-4FA24E130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41DCFE6B-CCFE-4F11-8718-0D01996283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08A0C95-6C39-4CAB-AFFE-094496C629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67E7AF7-B34C-45A6-B636-1EE546359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2B29C-02D7-4985-A132-424A26F19099}" type="datetimeFigureOut">
              <a:rPr lang="pt-BR" smtClean="0"/>
              <a:t>26/09/2024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7A65C06-78BF-4348-9BE8-336B18BB1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5E64219-EF8E-41A2-B2F0-785CF3E43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4C7C0-329D-4FFF-96BB-1C52248AEF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9075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DB5B348A-197E-43EB-9BD2-ED23ADA4D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5539170-6900-46AA-B0B6-00FAA6EFD1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7E2C115-B842-4B0F-A195-36AD21FBB1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62B29C-02D7-4985-A132-424A26F19099}" type="datetimeFigureOut">
              <a:rPr lang="pt-BR" smtClean="0"/>
              <a:t>26/09/2024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BBF5124-565B-4FE6-8332-9531A1F7F5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F128D9B-D037-43EF-B586-65F0860403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24C7C0-329D-4FFF-96BB-1C52248AEF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5503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609A7C9B-0173-4A5E-8BAE-BB0FC36F9E99}"/>
              </a:ext>
            </a:extLst>
          </p:cNvPr>
          <p:cNvSpPr/>
          <p:nvPr/>
        </p:nvSpPr>
        <p:spPr>
          <a:xfrm>
            <a:off x="286146" y="666516"/>
            <a:ext cx="11528863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400" b="1" dirty="0">
                <a:solidFill>
                  <a:srgbClr val="000057"/>
                </a:solidFill>
                <a:latin typeface="Gotham-Bold" panose="02000804030000020004" pitchFamily="50" charset="0"/>
              </a:rPr>
              <a:t>PRESTAÇÃO DE CONTAS</a:t>
            </a:r>
            <a:r>
              <a:rPr lang="pt-BR" sz="6000" b="1" dirty="0">
                <a:solidFill>
                  <a:srgbClr val="000057"/>
                </a:solidFill>
                <a:latin typeface="Gotham-Bold" panose="02000804030000020004" pitchFamily="50" charset="0"/>
              </a:rPr>
              <a:t> </a:t>
            </a:r>
          </a:p>
          <a:p>
            <a:pPr algn="ctr"/>
            <a:endParaRPr lang="pt-BR" sz="6000" b="1" dirty="0">
              <a:solidFill>
                <a:srgbClr val="000057"/>
              </a:solidFill>
              <a:latin typeface="Gotham-Bold" panose="02000804030000020004" pitchFamily="50" charset="0"/>
            </a:endParaRPr>
          </a:p>
          <a:p>
            <a:pPr algn="ctr"/>
            <a:r>
              <a:rPr lang="pt-BR" sz="6000" b="1" dirty="0">
                <a:solidFill>
                  <a:srgbClr val="000057"/>
                </a:solidFill>
                <a:latin typeface="Gotham-Bold" panose="02000804030000020004" pitchFamily="50" charset="0"/>
              </a:rPr>
              <a:t>EDUCAÇÃO</a:t>
            </a:r>
          </a:p>
          <a:p>
            <a:pPr algn="ctr"/>
            <a:endParaRPr lang="pt-BR" sz="6000" b="1" dirty="0">
              <a:solidFill>
                <a:srgbClr val="000057"/>
              </a:solidFill>
              <a:latin typeface="Gotham-Bold" panose="02000804030000020004" pitchFamily="50" charset="0"/>
            </a:endParaRPr>
          </a:p>
          <a:p>
            <a:pPr algn="ctr"/>
            <a:r>
              <a:rPr lang="pt-BR" sz="6000" b="1" dirty="0">
                <a:solidFill>
                  <a:srgbClr val="000057"/>
                </a:solidFill>
                <a:latin typeface="Gotham-Bold" panose="02000804030000020004" pitchFamily="50" charset="0"/>
              </a:rPr>
              <a:t>2º QUADRIMESTRE DE 2024</a:t>
            </a:r>
            <a:endParaRPr lang="pt-BR" sz="4400" b="1" dirty="0">
              <a:solidFill>
                <a:srgbClr val="000057"/>
              </a:solidFill>
              <a:latin typeface="Gotham-Bold" panose="02000804030000020004" pitchFamily="50" charset="0"/>
            </a:endParaRPr>
          </a:p>
        </p:txBody>
      </p:sp>
      <p:pic>
        <p:nvPicPr>
          <p:cNvPr id="6" name="Picture 2" descr="EDUCAÇAO 1">
            <a:extLst>
              <a:ext uri="{FF2B5EF4-FFF2-40B4-BE49-F238E27FC236}">
                <a16:creationId xmlns:a16="http://schemas.microsoft.com/office/drawing/2014/main" id="{4069AB53-9941-423D-AA58-48016826DC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5641266">
            <a:off x="1005822" y="1261149"/>
            <a:ext cx="2108715" cy="35488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F793557B-9684-4E1E-B9A6-10FEE985CB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89802" y="973288"/>
            <a:ext cx="3602198" cy="34220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98E55C32-847E-5083-96BE-72928B4C14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6586" y="5445838"/>
            <a:ext cx="1515414" cy="1412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2630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8E7074E7-BA26-4C28-94B5-F2376CE8C448}"/>
              </a:ext>
            </a:extLst>
          </p:cNvPr>
          <p:cNvSpPr/>
          <p:nvPr/>
        </p:nvSpPr>
        <p:spPr>
          <a:xfrm>
            <a:off x="154546" y="1145183"/>
            <a:ext cx="1152886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400" b="1" dirty="0">
                <a:solidFill>
                  <a:srgbClr val="000057"/>
                </a:solidFill>
                <a:latin typeface="Gotham-Bold" panose="02000804030000020004" pitchFamily="50" charset="0"/>
              </a:rPr>
              <a:t>Resumo FUNDEB: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772B8D92-C713-4AFC-AE99-0150A3C595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6586" y="5445838"/>
            <a:ext cx="1515414" cy="1412161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72DDCBB0-DE1F-4685-8C42-1416034FC9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0760" y="2046576"/>
            <a:ext cx="9787290" cy="3010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1506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1163782" y="174784"/>
            <a:ext cx="121781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>
                <a:solidFill>
                  <a:srgbClr val="000057"/>
                </a:solidFill>
                <a:latin typeface="Gotham-Bold" panose="02000804030000020004" pitchFamily="50" charset="0"/>
              </a:rPr>
              <a:t>APLICAÇÃO OBRIGATÓRIA FUNDEB</a:t>
            </a:r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34FCA-4ABC-4D1F-A882-70A99CDF2B59}" type="slidenum">
              <a:rPr lang="pt-BR" smtClean="0"/>
              <a:pPr/>
              <a:t>11</a:t>
            </a:fld>
            <a:endParaRPr lang="pt-BR" dirty="0"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B3C029E4-DBA5-4AAC-AAFB-C07B14B7E99C}"/>
              </a:ext>
            </a:extLst>
          </p:cNvPr>
          <p:cNvSpPr txBox="1"/>
          <p:nvPr/>
        </p:nvSpPr>
        <p:spPr>
          <a:xfrm>
            <a:off x="1662547" y="1371602"/>
            <a:ext cx="8742218" cy="260071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0" marR="0" algn="just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70C0"/>
                </a:solidFill>
                <a:latin typeface="Gotham-Bold" panose="02000804030000020004"/>
                <a:cs typeface="Arial"/>
              </a:rPr>
              <a:t>Mínimo de 70% de despesas com remuneração dos profissionais da</a:t>
            </a:r>
            <a:r>
              <a:rPr lang="pt-BR" sz="2000" dirty="0">
                <a:solidFill>
                  <a:srgbClr val="0070C0"/>
                </a:solidFill>
                <a:latin typeface="Gotham-Bold" panose="02000804030000020004"/>
                <a:cs typeface="Arial"/>
              </a:rPr>
              <a:t> </a:t>
            </a:r>
            <a:r>
              <a:rPr sz="2000" dirty="0">
                <a:solidFill>
                  <a:srgbClr val="0070C0"/>
                </a:solidFill>
                <a:latin typeface="Gotham-Bold" panose="02000804030000020004"/>
                <a:cs typeface="Arial"/>
              </a:rPr>
              <a:t>educação</a:t>
            </a:r>
            <a:r>
              <a:rPr lang="pt-BR" sz="2000" dirty="0">
                <a:solidFill>
                  <a:srgbClr val="0070C0"/>
                </a:solidFill>
                <a:latin typeface="Gotham-Bold" panose="02000804030000020004"/>
                <a:cs typeface="Arial"/>
              </a:rPr>
              <a:t> </a:t>
            </a:r>
            <a:r>
              <a:rPr sz="2000" dirty="0">
                <a:solidFill>
                  <a:srgbClr val="0070C0"/>
                </a:solidFill>
                <a:latin typeface="Gotham-Bold" panose="02000804030000020004"/>
                <a:cs typeface="Arial"/>
              </a:rPr>
              <a:t>básica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820CC987-5FC6-4660-8CFD-753639893D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6586" y="5445838"/>
            <a:ext cx="1515414" cy="1412161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AEEE39C6-08C8-4EBD-ABA2-518974E0E1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8073" y="2249746"/>
            <a:ext cx="8196695" cy="31812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5874589E-DD1B-4E03-91A0-74CC30B5AA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64" t="20794" r="13523" b="7251"/>
          <a:stretch/>
        </p:blipFill>
        <p:spPr>
          <a:xfrm>
            <a:off x="1704109" y="1652321"/>
            <a:ext cx="8312728" cy="4332842"/>
          </a:xfrm>
          <a:prstGeom prst="rect">
            <a:avLst/>
          </a:prstGeom>
        </p:spPr>
      </p:pic>
      <p:sp>
        <p:nvSpPr>
          <p:cNvPr id="7" name="Seta: para a Direita 6">
            <a:extLst>
              <a:ext uri="{FF2B5EF4-FFF2-40B4-BE49-F238E27FC236}">
                <a16:creationId xmlns:a16="http://schemas.microsoft.com/office/drawing/2014/main" id="{EAEBD085-DEB4-45EF-8EDD-3B2C107A257C}"/>
              </a:ext>
            </a:extLst>
          </p:cNvPr>
          <p:cNvSpPr/>
          <p:nvPr/>
        </p:nvSpPr>
        <p:spPr>
          <a:xfrm>
            <a:off x="3740728" y="3948544"/>
            <a:ext cx="659754" cy="37407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Seta: para a Direita 7">
            <a:extLst>
              <a:ext uri="{FF2B5EF4-FFF2-40B4-BE49-F238E27FC236}">
                <a16:creationId xmlns:a16="http://schemas.microsoft.com/office/drawing/2014/main" id="{73AF7124-0A44-42F2-B84C-B5C83383ACC2}"/>
              </a:ext>
            </a:extLst>
          </p:cNvPr>
          <p:cNvSpPr/>
          <p:nvPr/>
        </p:nvSpPr>
        <p:spPr>
          <a:xfrm rot="5400000">
            <a:off x="5216374" y="1749967"/>
            <a:ext cx="551411" cy="34885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DCF0A521-616F-43E5-82EB-7E155AC799FA}"/>
              </a:ext>
            </a:extLst>
          </p:cNvPr>
          <p:cNvSpPr txBox="1"/>
          <p:nvPr/>
        </p:nvSpPr>
        <p:spPr>
          <a:xfrm>
            <a:off x="183917" y="724766"/>
            <a:ext cx="114699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600" dirty="0"/>
              <a:t>Atendimento a PORTARIA Nº 624, DE 27 DE SETEMBRO DE 2023 do FNDE , onde deve ser disponibilizado para consulta pública nas suas </a:t>
            </a:r>
          </a:p>
          <a:p>
            <a:pPr algn="ctr"/>
            <a:r>
              <a:rPr lang="pt-BR" sz="1600" dirty="0"/>
              <a:t>respectivas páginas na Internet, a partir do dia 2 de outubro de 2023, os extratos bancários das contas-correntes do Fundeb: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C9F35DBB-E594-4591-9607-32A4E2913E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6586" y="5445838"/>
            <a:ext cx="1515414" cy="1412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2236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A102D88A-BCB7-4374-96AC-7C68097788F2}"/>
              </a:ext>
            </a:extLst>
          </p:cNvPr>
          <p:cNvSpPr/>
          <p:nvPr/>
        </p:nvSpPr>
        <p:spPr>
          <a:xfrm>
            <a:off x="1674519" y="250880"/>
            <a:ext cx="1152886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5400" b="1" dirty="0">
                <a:solidFill>
                  <a:srgbClr val="000057"/>
                </a:solidFill>
                <a:latin typeface="Gotham-Bold" panose="02000804030000020004" pitchFamily="50" charset="0"/>
              </a:rPr>
              <a:t>APLICAÇÃO OBRIGATÓRIA 25%</a:t>
            </a:r>
            <a:endParaRPr lang="pt-BR" sz="7200" b="1" dirty="0">
              <a:solidFill>
                <a:srgbClr val="000057"/>
              </a:solidFill>
              <a:latin typeface="Gotham-Bold" panose="02000804030000020004" pitchFamily="50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BE66C2B2-19F3-44E6-83D5-47C830337798}"/>
              </a:ext>
            </a:extLst>
          </p:cNvPr>
          <p:cNvSpPr txBox="1"/>
          <p:nvPr/>
        </p:nvSpPr>
        <p:spPr>
          <a:xfrm>
            <a:off x="1486093" y="1256002"/>
            <a:ext cx="92738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 fontAlgn="t"/>
            <a:r>
              <a:rPr lang="pt-BR" b="1" dirty="0"/>
              <a:t>(Quadro Demonstrativo da Receita que é utilizada como base de cálculo para aplicação de 25%)</a:t>
            </a:r>
            <a:endParaRPr lang="pt-BR" sz="1800" b="1" i="0" u="none" strike="noStrike" dirty="0">
              <a:latin typeface="+mn-lt"/>
            </a:endParaRPr>
          </a:p>
          <a:p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90E6AAB4-1DFC-48D0-9AD9-E5FF714B8E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6586" y="5445838"/>
            <a:ext cx="1515414" cy="1412161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24127905-5C73-4743-845E-4F3370941F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2998" y="1943964"/>
            <a:ext cx="7985847" cy="366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785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A102D88A-BCB7-4374-96AC-7C68097788F2}"/>
              </a:ext>
            </a:extLst>
          </p:cNvPr>
          <p:cNvSpPr/>
          <p:nvPr/>
        </p:nvSpPr>
        <p:spPr>
          <a:xfrm>
            <a:off x="1494410" y="195462"/>
            <a:ext cx="1152886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5400" b="1" dirty="0">
                <a:solidFill>
                  <a:srgbClr val="000057"/>
                </a:solidFill>
                <a:latin typeface="Gotham-Bold" panose="02000804030000020004" pitchFamily="50" charset="0"/>
              </a:rPr>
              <a:t>APLICAÇÃO OBRIGATÓRIA 25%</a:t>
            </a:r>
            <a:endParaRPr lang="pt-BR" sz="7200" b="1" dirty="0">
              <a:solidFill>
                <a:srgbClr val="000057"/>
              </a:solidFill>
              <a:latin typeface="Gotham-Bold" panose="02000804030000020004" pitchFamily="50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BE66C2B2-19F3-44E6-83D5-47C830337798}"/>
              </a:ext>
            </a:extLst>
          </p:cNvPr>
          <p:cNvSpPr txBox="1"/>
          <p:nvPr/>
        </p:nvSpPr>
        <p:spPr>
          <a:xfrm>
            <a:off x="393055" y="1256002"/>
            <a:ext cx="114598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 fontAlgn="t"/>
            <a:r>
              <a:rPr lang="pt-BR" sz="1800" b="1" i="0" u="none" strike="noStrike" dirty="0">
                <a:latin typeface="+mn-lt"/>
              </a:rPr>
              <a:t>Obrigatório</a:t>
            </a:r>
            <a:r>
              <a:rPr lang="pt-BR" sz="1800" b="1" i="0" u="none" strike="noStrike" baseline="0" dirty="0">
                <a:latin typeface="+mn-lt"/>
              </a:rPr>
              <a:t> Aplicação de 25 % das Receitas de Impostos e Transferências,  no Ensino Fundamental e Educação Infantil. </a:t>
            </a:r>
          </a:p>
          <a:p>
            <a:pPr algn="ctr" rtl="0" fontAlgn="t"/>
            <a:r>
              <a:rPr lang="pt-BR" sz="1800" b="1" i="0" u="none" strike="noStrike" baseline="0" dirty="0">
                <a:latin typeface="+mn-lt"/>
              </a:rPr>
              <a:t>Art. 212 CF.</a:t>
            </a:r>
            <a:endParaRPr lang="pt-BR" sz="1800" b="1" i="0" u="none" strike="noStrike" dirty="0">
              <a:latin typeface="+mn-lt"/>
            </a:endParaRPr>
          </a:p>
          <a:p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E4E62571-E7C6-4B38-BA56-4A0B7EA7F8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6586" y="5445838"/>
            <a:ext cx="1515414" cy="1412161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FA490CA1-19A4-45FE-BC64-879D94E58D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5667" y="2344015"/>
            <a:ext cx="8167987" cy="317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3798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>
            <a:extLst>
              <a:ext uri="{FF2B5EF4-FFF2-40B4-BE49-F238E27FC236}">
                <a16:creationId xmlns:a16="http://schemas.microsoft.com/office/drawing/2014/main" id="{796C6A9A-38CA-4FFE-A977-A8E8691DF675}"/>
              </a:ext>
            </a:extLst>
          </p:cNvPr>
          <p:cNvSpPr/>
          <p:nvPr/>
        </p:nvSpPr>
        <p:spPr>
          <a:xfrm>
            <a:off x="-136957" y="-318656"/>
            <a:ext cx="12328957" cy="71766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1DD12A77-AA51-40CA-A930-73740334E422}"/>
              </a:ext>
            </a:extLst>
          </p:cNvPr>
          <p:cNvSpPr txBox="1"/>
          <p:nvPr/>
        </p:nvSpPr>
        <p:spPr>
          <a:xfrm>
            <a:off x="5668831" y="1524000"/>
            <a:ext cx="1327714" cy="718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585"/>
              </a:lnSpc>
              <a:spcBef>
                <a:spcPts val="0"/>
              </a:spcBef>
              <a:spcAft>
                <a:spcPts val="0"/>
              </a:spcAft>
            </a:pPr>
            <a:r>
              <a:rPr sz="5000" b="1" dirty="0">
                <a:solidFill>
                  <a:srgbClr val="000000"/>
                </a:solidFill>
                <a:latin typeface="Arial"/>
                <a:cs typeface="Arial"/>
              </a:rPr>
              <a:t>FIM</a:t>
            </a: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E4C75686-77A0-4973-8FE0-433C668A7684}"/>
              </a:ext>
            </a:extLst>
          </p:cNvPr>
          <p:cNvSpPr txBox="1"/>
          <p:nvPr/>
        </p:nvSpPr>
        <p:spPr>
          <a:xfrm>
            <a:off x="3693364" y="2907789"/>
            <a:ext cx="5086068" cy="14832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139"/>
              </a:lnSpc>
              <a:spcBef>
                <a:spcPts val="0"/>
              </a:spcBef>
              <a:spcAft>
                <a:spcPts val="0"/>
              </a:spcAft>
            </a:pPr>
            <a:r>
              <a:rPr sz="4600" b="1" dirty="0">
                <a:solidFill>
                  <a:srgbClr val="000000"/>
                </a:solidFill>
                <a:latin typeface="Arial"/>
                <a:cs typeface="Arial"/>
              </a:rPr>
              <a:t>OBRIGAD</a:t>
            </a:r>
            <a:r>
              <a:rPr lang="pt-BR" sz="4600" b="1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4600" b="1" dirty="0">
                <a:solidFill>
                  <a:srgbClr val="000000"/>
                </a:solidFill>
                <a:latin typeface="Arial"/>
                <a:cs typeface="Arial"/>
              </a:rPr>
              <a:t> PELA</a:t>
            </a:r>
          </a:p>
          <a:p>
            <a:pPr marL="746607" marR="0">
              <a:lnSpc>
                <a:spcPts val="5139"/>
              </a:lnSpc>
              <a:spcBef>
                <a:spcPts val="1151"/>
              </a:spcBef>
              <a:spcAft>
                <a:spcPts val="0"/>
              </a:spcAft>
            </a:pPr>
            <a:r>
              <a:rPr sz="4600" b="1" dirty="0">
                <a:solidFill>
                  <a:srgbClr val="000000"/>
                </a:solidFill>
                <a:latin typeface="Arial"/>
                <a:cs typeface="Arial"/>
              </a:rPr>
              <a:t>PRESENÇA!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A0A2C6F9-4009-4DE4-983A-C116F65B22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6586" y="5445838"/>
            <a:ext cx="1515414" cy="1412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543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04B11CF6-70E1-4D9E-99F4-6889C632BD86}"/>
              </a:ext>
            </a:extLst>
          </p:cNvPr>
          <p:cNvSpPr/>
          <p:nvPr/>
        </p:nvSpPr>
        <p:spPr>
          <a:xfrm>
            <a:off x="506836" y="703202"/>
            <a:ext cx="1152886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5400" b="1" dirty="0">
                <a:solidFill>
                  <a:srgbClr val="000057"/>
                </a:solidFill>
                <a:latin typeface="Gotham-Bold" panose="02000804030000020004" pitchFamily="50" charset="0"/>
              </a:rPr>
              <a:t>DESPESAS COM EDUCAÇÃO</a:t>
            </a:r>
          </a:p>
          <a:p>
            <a:pPr algn="ctr"/>
            <a:r>
              <a:rPr lang="pt-BR" sz="5400" b="1" dirty="0">
                <a:solidFill>
                  <a:srgbClr val="000057"/>
                </a:solidFill>
                <a:latin typeface="Gotham-Bold" panose="02000804030000020004" pitchFamily="50" charset="0"/>
              </a:rPr>
              <a:t>2º QUADRIMESTRE</a:t>
            </a:r>
            <a:endParaRPr lang="pt-BR" sz="7200" b="1" dirty="0">
              <a:solidFill>
                <a:srgbClr val="000057"/>
              </a:solidFill>
              <a:latin typeface="Gotham-Bold" panose="02000804030000020004" pitchFamily="50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24C23080-FC67-404E-A1B9-044547623E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6586" y="5445838"/>
            <a:ext cx="1515414" cy="1412161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453935C4-6528-4AC6-997D-E655C14528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370" y="2735407"/>
            <a:ext cx="10709133" cy="2252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709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2C8C925B-0235-4D14-8AB0-6E877C8078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6586" y="5445838"/>
            <a:ext cx="1515414" cy="1412161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0DB40140-4D0F-4B5D-BA3A-BEDF4E71BE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9278" y="1209675"/>
            <a:ext cx="7058025" cy="5353050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61C7F975-3192-43ED-B2E4-734A5D288CC6}"/>
              </a:ext>
            </a:extLst>
          </p:cNvPr>
          <p:cNvSpPr/>
          <p:nvPr/>
        </p:nvSpPr>
        <p:spPr>
          <a:xfrm>
            <a:off x="659236" y="180110"/>
            <a:ext cx="1067378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rgbClr val="000057"/>
                </a:solidFill>
                <a:latin typeface="Gotham-Bold" panose="02000804030000020004" pitchFamily="50" charset="0"/>
              </a:rPr>
              <a:t>DETALHAMENTO DESPESAS COM EDUCAÇÃO</a:t>
            </a:r>
          </a:p>
          <a:p>
            <a:pPr algn="ctr"/>
            <a:r>
              <a:rPr lang="pt-BR" sz="2800" b="1" dirty="0">
                <a:solidFill>
                  <a:srgbClr val="000057"/>
                </a:solidFill>
                <a:latin typeface="Gotham-Bold" panose="02000804030000020004" pitchFamily="50" charset="0"/>
              </a:rPr>
              <a:t>2º QUADRIMESTRE 2024</a:t>
            </a:r>
            <a:endParaRPr lang="pt-BR" sz="4000" b="1" dirty="0">
              <a:solidFill>
                <a:srgbClr val="000057"/>
              </a:solidFill>
              <a:latin typeface="Gotham-Bold" panose="02000804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38380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6E602EB5-CB26-4B5E-A27B-27CD0F1950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6586" y="5445838"/>
            <a:ext cx="1515414" cy="1412161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0385FD44-68C9-4A7B-9597-EA9370E408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6987" y="752475"/>
            <a:ext cx="7058025" cy="535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583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1A804634-2BA3-4A28-AD7B-17AA5EB4B9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6586" y="5445838"/>
            <a:ext cx="1515414" cy="1412161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45D2BE28-31ED-4C34-9EDD-57405BEABF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6987" y="419100"/>
            <a:ext cx="7058025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2937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806F7F5D-207B-441A-B5E7-BA1A0E07A31F}"/>
              </a:ext>
            </a:extLst>
          </p:cNvPr>
          <p:cNvSpPr/>
          <p:nvPr/>
        </p:nvSpPr>
        <p:spPr>
          <a:xfrm>
            <a:off x="219792" y="458700"/>
            <a:ext cx="1152886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800" b="1" dirty="0">
                <a:solidFill>
                  <a:srgbClr val="000057"/>
                </a:solidFill>
                <a:latin typeface="Gotham-Bold" panose="02000804030000020004" pitchFamily="50" charset="0"/>
              </a:rPr>
              <a:t>RECEITAS PARA FINANCIAMENTO DO ENSINO</a:t>
            </a:r>
          </a:p>
          <a:p>
            <a:pPr algn="ctr"/>
            <a:r>
              <a:rPr lang="pt-BR" sz="4800" b="1" dirty="0">
                <a:solidFill>
                  <a:srgbClr val="000057"/>
                </a:solidFill>
                <a:latin typeface="Gotham-Bold" panose="02000804030000020004" pitchFamily="50" charset="0"/>
              </a:rPr>
              <a:t> 2º QUADRIMESTRE DE 2024:</a:t>
            </a:r>
            <a:endParaRPr lang="pt-BR" sz="6600" b="1" dirty="0">
              <a:solidFill>
                <a:srgbClr val="000057"/>
              </a:solidFill>
              <a:latin typeface="Gotham-Bold" panose="02000804030000020004" pitchFamily="50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DA1AA4F0-A5BA-42FC-A2DC-2C982A13C8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788" y="5624945"/>
            <a:ext cx="1323211" cy="1233054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5BABFB20-BB39-4DA8-85BD-44A35DA19E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9063" y="2958811"/>
            <a:ext cx="9882968" cy="248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332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9AD855F7-6CC1-4054-B646-7337D40D963D}"/>
              </a:ext>
            </a:extLst>
          </p:cNvPr>
          <p:cNvSpPr/>
          <p:nvPr/>
        </p:nvSpPr>
        <p:spPr>
          <a:xfrm>
            <a:off x="571230" y="1192599"/>
            <a:ext cx="1152886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5400" b="1" dirty="0">
                <a:solidFill>
                  <a:srgbClr val="000057"/>
                </a:solidFill>
                <a:latin typeface="Gotham-Bold" panose="02000804030000020004" pitchFamily="50" charset="0"/>
              </a:rPr>
              <a:t>FUNDEB RECEBIDO 2º QUADRIMESTRE</a:t>
            </a:r>
            <a:endParaRPr lang="pt-BR" sz="7200" b="1" dirty="0">
              <a:solidFill>
                <a:srgbClr val="000057"/>
              </a:solidFill>
              <a:latin typeface="Gotham-Bold" panose="02000804030000020004" pitchFamily="50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0D2EBF25-487C-45D7-925C-EBF5590EAA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42" y="4387149"/>
            <a:ext cx="2470850" cy="247085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BA253F23-BE9F-40E8-9BDC-A899470CE4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6586" y="5445838"/>
            <a:ext cx="1515414" cy="1412161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A7F40039-ED4E-4C14-AFA6-A3FE11DC2C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1075" y="2505075"/>
            <a:ext cx="10229850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9726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A402B6E3-824E-4FEE-8436-3A2F51DC7059}"/>
              </a:ext>
            </a:extLst>
          </p:cNvPr>
          <p:cNvSpPr/>
          <p:nvPr/>
        </p:nvSpPr>
        <p:spPr>
          <a:xfrm>
            <a:off x="4320738" y="542472"/>
            <a:ext cx="787126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5400" b="1" dirty="0">
                <a:solidFill>
                  <a:srgbClr val="000057"/>
                </a:solidFill>
                <a:latin typeface="Gotham-Bold" panose="02000804030000020004" pitchFamily="50" charset="0"/>
              </a:rPr>
              <a:t>RECEITA DESTINADA AO FUNDEB (20%)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DA9F8AB0-33B0-4818-83E1-526FA54B1E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81" y="674456"/>
            <a:ext cx="4040493" cy="563424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2DBDA94B-DBDF-4CAA-A694-F8062A426B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5830" y="5817880"/>
            <a:ext cx="1116169" cy="1040119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E2034E84-483D-4B1C-8D1E-4143B30A4D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6864" y="2507370"/>
            <a:ext cx="7623463" cy="312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0772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5AA555FD-0275-46E5-81A2-A8CB4EEA89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535" t="57093" r="10986" b="33137"/>
          <a:stretch/>
        </p:blipFill>
        <p:spPr>
          <a:xfrm>
            <a:off x="404513" y="2881417"/>
            <a:ext cx="11340047" cy="1501735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E536D73B-4125-4AE1-A0AE-DD52EF3140F7}"/>
              </a:ext>
            </a:extLst>
          </p:cNvPr>
          <p:cNvSpPr/>
          <p:nvPr/>
        </p:nvSpPr>
        <p:spPr>
          <a:xfrm>
            <a:off x="872517" y="1127679"/>
            <a:ext cx="108207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dirty="0">
                <a:solidFill>
                  <a:srgbClr val="000057"/>
                </a:solidFill>
                <a:latin typeface="Gotham-Bold" panose="02000804030000020004" pitchFamily="50" charset="0"/>
              </a:rPr>
              <a:t>EXEMPLO DA DESTINAÇÃO AO FUNDEB DIRETAMENTE NO EXTRATO DA CONTA ICMS: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473EDB29-48AA-4C56-A118-D94727FA8F30}"/>
              </a:ext>
            </a:extLst>
          </p:cNvPr>
          <p:cNvSpPr txBox="1"/>
          <p:nvPr/>
        </p:nvSpPr>
        <p:spPr>
          <a:xfrm>
            <a:off x="1219200" y="4572000"/>
            <a:ext cx="99400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/>
              <a:t>(O VALOR DEBITADO DE 20% DA RECEITA ARRECADADA TAMBÉM OCORRE NOS EXTRATOS DO FPM, IPVA, IPI E ITR) 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A7AF53A-5535-48B3-944B-41A887C7BE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6586" y="5445838"/>
            <a:ext cx="1515414" cy="1412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13269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1285</TotalTime>
  <Words>199</Words>
  <Application>Microsoft Office PowerPoint</Application>
  <PresentationFormat>Widescreen</PresentationFormat>
  <Paragraphs>29</Paragraphs>
  <Slides>15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Gotham-Bold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Juliana</dc:creator>
  <cp:lastModifiedBy>Juliana</cp:lastModifiedBy>
  <cp:revision>100</cp:revision>
  <cp:lastPrinted>2023-05-24T19:11:33Z</cp:lastPrinted>
  <dcterms:created xsi:type="dcterms:W3CDTF">2023-05-23T11:16:04Z</dcterms:created>
  <dcterms:modified xsi:type="dcterms:W3CDTF">2024-09-26T11:07:01Z</dcterms:modified>
</cp:coreProperties>
</file>