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9127D-E89A-4EAF-AFA1-9C9E9B8C6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D5D20-9A26-45C0-A2DC-CCAEF0E9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B0BAFC-8F16-44E3-965B-C1F712FA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483EAE-80A8-4BB5-BC52-915E0792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366E82-A43B-4918-AE3F-C84CFBA4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9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CAD1E-379A-4131-B2D0-A3B285E5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D95DE5-1ACF-4AA0-8ECB-88EA26F2D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40D695-24AF-4F07-9476-6109D07D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C1821-B8E9-433A-8117-2B3E2248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0AD5E2-258A-431A-9024-6F1E6F4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3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A11622-B0CA-4E98-AA3A-BE10599C6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63B375-4311-4FC7-BB2C-40CCD1052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A1B7E8-5B0D-4EAA-A0DB-B4CA533D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CBC06E-6237-41BD-B793-30E94DF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A7DF83-E29B-4410-865F-3A4FC1F8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D8C7E-A1A1-4076-960E-92C1470B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2820C-64F9-4A1B-A5AB-3441B2EF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48A3E4-A3EE-426E-A226-F4FE2D95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C61D4-43F9-44D8-8153-D8B9BA22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52496-CDBF-4C2C-A3D6-EF5521B6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00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8F931-8E63-4A23-9C5F-CCE2A4A5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345D0D-0803-47AA-A182-890623CD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BB55E-4745-4793-9990-A3682030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E3A44C-6046-4A81-BD4C-79020AFD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E9B0E7-9B89-460A-9CB7-6D99B64D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CDC8C-D9E8-45CE-9218-C4CFD0E8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E9CE1-6DCC-42B1-9C21-FE2FA0BC3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A69281-1BDF-42B4-B773-AA43E26D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020203-0E25-48D3-A34C-0259F26F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5CAE68-72CE-422D-BE23-C4059438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5719BE-13FE-412E-A1AA-3FD87632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8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5A7EC-6E6E-407E-8661-4B9415D2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9015B-CFD1-44BC-97D5-AB6FA5725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1F67ED-AAAF-491C-B4E7-24B619A0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973E0AA-611E-409A-8097-A4118E14B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F64C1C-8235-485D-AE52-73A1537B3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8A7808-DD50-439B-858F-9473E357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D8FAD5-E2C8-4724-A7C9-04EFE28D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ED166A-A1F7-4B36-AACD-8B05604B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01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D2078-A388-4969-90AF-F338FCD6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C53EAF-96FE-465E-94FE-D85A9B13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4C9B13-EAB1-45AB-8B89-483BCC66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12A977-D7A1-45A7-AFFC-B2B51E20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19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400AA9-2E2C-4861-A994-9BF6C4A9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9C5731-1FB4-4F20-BBD5-8685DC96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0B6444-8892-4E73-9251-499BD65C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45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81F6F-C473-4ABB-A676-F42DA55E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BC2351-FC1F-4DEB-AF4C-2ADD5C7E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32AB5D-DB38-4362-94A9-FA6FE3728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B47084-DF06-4493-A0D2-05795B35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F91584-5E8F-4887-B6FE-E7685415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C22FC3-B6B7-40B0-A49B-B3821BD5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50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4B827-849B-49A7-83DE-14F7A6DA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31165F-FA9F-4D86-B0F2-0AFA3F3BD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27E016-C65A-433A-ABEF-A43747100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CB75AF-20B7-4DE1-89A2-3A69D14C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968BE-8577-4E27-B6D8-EFD7822F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18ACC7-3A9E-4A82-9DA9-B181FE4B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36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B49908-A7FD-4F78-A951-70CD5854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5AEC0D-2BA6-4555-91E3-26DA3A52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BF54D-9A3F-4A77-8F85-0998ADDAA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154D-7051-4CC7-BE34-6B50D7CAC287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FCAF70-6DEE-4129-AF5A-2E6A0C1B1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419753-111C-42C7-AF8A-44A9CA8C6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65FC-3FBF-4D34-B419-35757A725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8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FC1AF29C-15A4-4689-B759-6B9F2699F7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1059" y="1456600"/>
            <a:ext cx="7560839" cy="3816348"/>
          </a:xfrm>
        </p:spPr>
        <p:txBody>
          <a:bodyPr/>
          <a:lstStyle/>
          <a:p>
            <a:pPr lvl="0" algn="ctr" hangingPunct="1">
              <a:spcBef>
                <a:spcPts val="1200"/>
              </a:spcBef>
            </a:pPr>
            <a:r>
              <a:rPr lang="pt-BR" sz="4000" b="1" dirty="0">
                <a:solidFill>
                  <a:srgbClr val="000000"/>
                </a:solidFill>
              </a:rPr>
              <a:t>PRESTAÇÃO DE CONTAS</a:t>
            </a:r>
          </a:p>
          <a:p>
            <a:pPr lvl="0" hangingPunct="1">
              <a:spcBef>
                <a:spcPts val="1000"/>
              </a:spcBef>
            </a:pPr>
            <a:endParaRPr lang="pt-BR" sz="4000" dirty="0"/>
          </a:p>
          <a:p>
            <a:pPr lvl="0" hangingPunct="1">
              <a:spcBef>
                <a:spcPts val="1000"/>
              </a:spcBef>
            </a:pPr>
            <a:r>
              <a:rPr lang="pt-BR" sz="4000" u="sng" dirty="0">
                <a:solidFill>
                  <a:srgbClr val="000000"/>
                </a:solidFill>
              </a:rPr>
              <a:t>MERENDA ESCOLAR </a:t>
            </a:r>
          </a:p>
          <a:p>
            <a:pPr lvl="0" hangingPunct="1">
              <a:spcBef>
                <a:spcPts val="1000"/>
              </a:spcBef>
            </a:pPr>
            <a:endParaRPr lang="pt-BR" sz="4000" u="sng" dirty="0">
              <a:solidFill>
                <a:srgbClr val="000000"/>
              </a:solidFill>
            </a:endParaRPr>
          </a:p>
          <a:p>
            <a:pPr lvl="0" hangingPunct="1">
              <a:spcBef>
                <a:spcPts val="1000"/>
              </a:spcBef>
            </a:pPr>
            <a:r>
              <a:rPr lang="pt-BR" sz="4000" u="sng" dirty="0">
                <a:solidFill>
                  <a:srgbClr val="000000"/>
                </a:solidFill>
              </a:rPr>
              <a:t>JANEIRO A DEZEMBRO DE 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298B81-88C2-4E3B-8D73-1AD717102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1D21BA-05CF-4684-865C-FD6BD62FF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6" t="45051" r="56365" b="-1"/>
          <a:stretch/>
        </p:blipFill>
        <p:spPr>
          <a:xfrm>
            <a:off x="7509164" y="714700"/>
            <a:ext cx="4414193" cy="47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4BE963-D2D3-49E0-ACB0-F8B171716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E4AC8D7-9EFF-46B1-B70B-DC37D0A6FA42}"/>
              </a:ext>
            </a:extLst>
          </p:cNvPr>
          <p:cNvSpPr txBox="1"/>
          <p:nvPr/>
        </p:nvSpPr>
        <p:spPr>
          <a:xfrm>
            <a:off x="-92593" y="775856"/>
            <a:ext cx="12204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GASTO TOTAL COM MERENDA EM 2024: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u="sng" dirty="0"/>
              <a:t>R$866.876,27</a:t>
            </a:r>
          </a:p>
          <a:p>
            <a:pPr algn="ctr"/>
            <a:endParaRPr lang="pt-BR" sz="4400" b="1" u="sng" dirty="0"/>
          </a:p>
          <a:p>
            <a:pPr algn="ctr"/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aquisição dos gêneros alimentícios durante o ano de 2024 foi realizado através de licitações na modalidade </a:t>
            </a:r>
          </a:p>
          <a:p>
            <a:pPr algn="ctr"/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Pregões Eletrônicos e por Chamada Pública da compra específica da Agricultura Familiar.</a:t>
            </a:r>
          </a:p>
          <a:p>
            <a:pPr algn="ctr"/>
            <a:endParaRPr lang="pt-BR" sz="2000" b="1" u="sng" dirty="0">
              <a:latin typeface="Calibri" panose="020F0502020204030204" pitchFamily="34" charset="0"/>
            </a:endParaRPr>
          </a:p>
          <a:p>
            <a:pPr algn="ctr"/>
            <a:r>
              <a:rPr lang="pt-BR" sz="2000" dirty="0"/>
              <a:t>A aquisição de gêneros alimentícios atendeu um total de 1.425 alunos da Rede Municipal de Ensino de Irani/SC.</a:t>
            </a:r>
          </a:p>
          <a:p>
            <a:pPr algn="ctr"/>
            <a:endParaRPr lang="pt-BR" sz="2000" b="1" u="sng" dirty="0"/>
          </a:p>
          <a:p>
            <a:pPr algn="ctr"/>
            <a:r>
              <a:rPr lang="pt-BR" sz="2000" dirty="0"/>
              <a:t>Em comparação com 2023,  o valor gasto total com merenda foi de R$865.819,48, o que demonstra que mantemos </a:t>
            </a:r>
          </a:p>
          <a:p>
            <a:pPr algn="ctr"/>
            <a:r>
              <a:rPr lang="pt-BR" sz="2000" dirty="0"/>
              <a:t>os valores praticados.</a:t>
            </a:r>
          </a:p>
        </p:txBody>
      </p:sp>
    </p:spTree>
    <p:extLst>
      <p:ext uri="{BB962C8B-B14F-4D97-AF65-F5344CB8AC3E}">
        <p14:creationId xmlns:p14="http://schemas.microsoft.com/office/powerpoint/2010/main" val="40869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D320AFE-91FF-4F91-9AA2-11190CE50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DB4E243-4532-43C2-9F26-F101E3962DE7}"/>
              </a:ext>
            </a:extLst>
          </p:cNvPr>
          <p:cNvSpPr txBox="1"/>
          <p:nvPr/>
        </p:nvSpPr>
        <p:spPr>
          <a:xfrm>
            <a:off x="373529" y="720437"/>
            <a:ext cx="8509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ÚMERO DE REFEIÇÕES OFERECIDAS POR ETAPA E MODALIDADE:</a:t>
            </a:r>
          </a:p>
          <a:p>
            <a:endParaRPr lang="pt-BR" sz="2400" b="1" u="sng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E6F4E1F-7348-4D6F-9E48-A5B93036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5" y="1607127"/>
            <a:ext cx="10977682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249D3A-7C37-4050-B232-20E7FC206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4C6430-23D8-4F78-B15D-351D1B429B0E}"/>
              </a:ext>
            </a:extLst>
          </p:cNvPr>
          <p:cNvSpPr txBox="1"/>
          <p:nvPr/>
        </p:nvSpPr>
        <p:spPr>
          <a:xfrm>
            <a:off x="373529" y="720437"/>
            <a:ext cx="3533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CUSTO POR REFEIÇÃO:</a:t>
            </a:r>
          </a:p>
          <a:p>
            <a:endParaRPr lang="pt-BR" sz="2400" b="1" u="sng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758ACC-F7E5-43EB-9E2A-F35B9079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15" y="2466958"/>
            <a:ext cx="8731686" cy="10200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8702573-5461-47D8-9E28-068F71F5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55" y="3810000"/>
            <a:ext cx="5375564" cy="18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EAAFAFA-ADAE-4FA9-A36D-04C9C1B62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C8E111-2FB1-4214-9B14-7695E4CE4F50}"/>
              </a:ext>
            </a:extLst>
          </p:cNvPr>
          <p:cNvSpPr txBox="1"/>
          <p:nvPr/>
        </p:nvSpPr>
        <p:spPr>
          <a:xfrm>
            <a:off x="290946" y="360218"/>
            <a:ext cx="611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 PARTICIPAÇÃO NA EXECUÇÃO FINANCEIRA: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15A991-4CA9-421E-AA4F-D65373A2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58" y="1419631"/>
            <a:ext cx="7071973" cy="42127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380704-A193-441B-B8E3-CFD44F378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580" y="2369127"/>
            <a:ext cx="2813585" cy="25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400535-250C-4F1F-B3DA-234DBE14F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7E825E-A554-4E60-9BEF-3796DA6A8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87" y="2092327"/>
            <a:ext cx="7133331" cy="365730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0023F5C-1794-41DD-9737-D8BE80F79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27" r="9384" b="17423"/>
          <a:stretch/>
        </p:blipFill>
        <p:spPr>
          <a:xfrm>
            <a:off x="4045527" y="623455"/>
            <a:ext cx="4281055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7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1121F5A-9785-4489-B537-AB22C6BC2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85304C-7924-4BA5-A14C-85207B73D778}"/>
              </a:ext>
            </a:extLst>
          </p:cNvPr>
          <p:cNvSpPr txBox="1"/>
          <p:nvPr/>
        </p:nvSpPr>
        <p:spPr>
          <a:xfrm>
            <a:off x="401782" y="5426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AGRICULTURA FAMILIAR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5920DD-AC09-471F-9C42-261063D39AF2}"/>
              </a:ext>
            </a:extLst>
          </p:cNvPr>
          <p:cNvSpPr txBox="1"/>
          <p:nvPr/>
        </p:nvSpPr>
        <p:spPr>
          <a:xfrm>
            <a:off x="724413" y="2076882"/>
            <a:ext cx="111130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Foram utilizados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99,98%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dos recursos do PNAE 2024 na compra de gêneros alimentícios</a:t>
            </a:r>
          </a:p>
          <a:p>
            <a:pPr algn="ctr"/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direto da agricultura familiar, ultrapassando o mínimo necessário de 30%, </a:t>
            </a:r>
          </a:p>
          <a:p>
            <a:pPr algn="ctr"/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conforme preconiza o Art.14 da Lei n° 11.947, de 16 de junho de 2009 e o</a:t>
            </a:r>
          </a:p>
          <a:p>
            <a:pPr algn="ctr"/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Art. 29 da Resolução CD/FNDE nº 06, de 08 de maio de 2020.</a:t>
            </a:r>
          </a:p>
          <a:p>
            <a:pPr algn="ctr"/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295D47D-93CA-488A-A910-79B9C5E5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088" y="3830780"/>
            <a:ext cx="40290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6DA39B-A377-40B3-98C5-AC70B9E77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B59D52-9C86-419A-BA84-B2C20D8B0B7D}"/>
              </a:ext>
            </a:extLst>
          </p:cNvPr>
          <p:cNvSpPr txBox="1"/>
          <p:nvPr/>
        </p:nvSpPr>
        <p:spPr>
          <a:xfrm>
            <a:off x="401782" y="1551709"/>
            <a:ext cx="11463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CARACTERÍSTICAS E QUALIDADE DO CARDÁPIO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QUALIFICAÇÃO DOS MANIPULADORES E ORIENTAÇÃO SOBRE OS HÁBITOS SAUDÁVEIS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C4D770-E63D-45A5-8A9D-8F623EC16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38"/>
          <a:stretch/>
        </p:blipFill>
        <p:spPr>
          <a:xfrm>
            <a:off x="6945337" y="512618"/>
            <a:ext cx="4673648" cy="23531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924CD6D-F180-4174-9170-9AB28410B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91" y="4085359"/>
            <a:ext cx="444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E5EDA-E15E-45F7-9367-8BA200B5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57200"/>
            <a:ext cx="12192001" cy="73152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4A22E20-250E-4A64-8B6C-19A6C1BE2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1" y="563386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4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</dc:creator>
  <cp:lastModifiedBy>Juliana</cp:lastModifiedBy>
  <cp:revision>28</cp:revision>
  <dcterms:created xsi:type="dcterms:W3CDTF">2025-02-14T13:04:34Z</dcterms:created>
  <dcterms:modified xsi:type="dcterms:W3CDTF">2025-02-19T14:11:40Z</dcterms:modified>
</cp:coreProperties>
</file>