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5" r:id="rId8"/>
    <p:sldId id="264" r:id="rId9"/>
    <p:sldId id="265" r:id="rId10"/>
    <p:sldId id="266" r:id="rId11"/>
    <p:sldId id="276" r:id="rId12"/>
    <p:sldId id="277" r:id="rId13"/>
    <p:sldId id="267" r:id="rId14"/>
    <p:sldId id="269" r:id="rId15"/>
    <p:sldId id="268" r:id="rId16"/>
    <p:sldId id="270" r:id="rId17"/>
    <p:sldId id="271" r:id="rId18"/>
    <p:sldId id="262" r:id="rId19"/>
    <p:sldId id="263" r:id="rId20"/>
    <p:sldId id="272" r:id="rId21"/>
    <p:sldId id="273" r:id="rId22"/>
    <p:sldId id="274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Estilo Claro 1 - Ênfas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Estilo Claro 2 - Ênfas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4" d="100"/>
          <a:sy n="84" d="100"/>
        </p:scale>
        <p:origin x="53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pt-BR"/>
              <a:t>Comparativo Receitas e Despesas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0.15217020236696796"/>
          <c:y val="0.11404735940044559"/>
          <c:w val="0.84643934547244093"/>
          <c:h val="0.7674865423544203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Despesas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85000"/>
                    <a:satMod val="130000"/>
                  </a:schemeClr>
                </a:gs>
                <a:gs pos="34000">
                  <a:schemeClr val="accent1">
                    <a:shade val="87000"/>
                    <a:satMod val="125000"/>
                  </a:schemeClr>
                </a:gs>
                <a:gs pos="70000">
                  <a:schemeClr val="accent1">
                    <a:tint val="100000"/>
                    <a:shade val="90000"/>
                    <a:satMod val="130000"/>
                  </a:schemeClr>
                </a:gs>
                <a:gs pos="100000">
                  <a:schemeClr val="accent1">
                    <a:tint val="100000"/>
                    <a:shade val="100000"/>
                    <a:satMod val="110000"/>
                  </a:schemeClr>
                </a:gs>
              </a:gsLst>
              <a:path path="circle">
                <a:fillToRect l="100000" t="100000" r="100000" b="100000"/>
              </a:path>
            </a:gradFill>
            <a:ln>
              <a:noFill/>
            </a:ln>
            <a:effectLst>
              <a:outerShdw blurRad="44450" dist="25400" dir="2700000" algn="br" rotWithShape="0">
                <a:srgbClr val="000000">
                  <a:alpha val="6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9800000"/>
              </a:lightRig>
            </a:scene3d>
            <a:sp3d prstMaterial="flat">
              <a:bevelT w="25400" h="31750"/>
            </a:sp3d>
          </c:spPr>
          <c:invertIfNegative val="0"/>
          <c:dPt>
            <c:idx val="4"/>
            <c:invertIfNegative val="0"/>
            <c:bubble3D val="0"/>
            <c:spPr>
              <a:gradFill rotWithShape="1">
                <a:gsLst>
                  <a:gs pos="0">
                    <a:schemeClr val="accent1">
                      <a:shade val="85000"/>
                      <a:satMod val="130000"/>
                    </a:schemeClr>
                  </a:gs>
                  <a:gs pos="34000">
                    <a:schemeClr val="accent1">
                      <a:shade val="87000"/>
                      <a:satMod val="125000"/>
                    </a:schemeClr>
                  </a:gs>
                  <a:gs pos="70000">
                    <a:schemeClr val="accent1">
                      <a:tint val="100000"/>
                      <a:shade val="90000"/>
                      <a:satMod val="130000"/>
                    </a:schemeClr>
                  </a:gs>
                  <a:gs pos="100000">
                    <a:schemeClr val="accent1">
                      <a:tint val="100000"/>
                      <a:shade val="100000"/>
                      <a:satMod val="110000"/>
                    </a:schemeClr>
                  </a:gs>
                </a:gsLst>
                <a:path path="circle">
                  <a:fillToRect l="100000" t="100000" r="100000" b="100000"/>
                </a:path>
              </a:gradFill>
              <a:ln>
                <a:noFill/>
              </a:ln>
              <a:effectLst>
                <a:outerShdw blurRad="44450" dist="25400" dir="2700000" algn="br" rotWithShape="0">
                  <a:srgbClr val="000000">
                    <a:alpha val="6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flat">
                <a:bevelT w="25400" h="31750"/>
              </a:sp3d>
            </c:spPr>
            <c:extLst>
              <c:ext xmlns:c16="http://schemas.microsoft.com/office/drawing/2014/chart" uri="{C3380CC4-5D6E-409C-BE32-E72D297353CC}">
                <c16:uniqueId val="{00000001-168E-4467-BE32-F69DBF1F39D7}"/>
              </c:ext>
            </c:extLst>
          </c:dPt>
          <c:cat>
            <c:numRef>
              <c:f>Plan1!$A$2:$A$6</c:f>
              <c:numCache>
                <c:formatCode>General</c:formatCod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Plan1!$B$2:$B$6</c:f>
              <c:numCache>
                <c:formatCode>#,##0.00</c:formatCode>
                <c:ptCount val="5"/>
                <c:pt idx="0">
                  <c:v>22020419.809999999</c:v>
                </c:pt>
                <c:pt idx="1">
                  <c:v>39776688.640000001</c:v>
                </c:pt>
                <c:pt idx="2">
                  <c:v>60067883.759999998</c:v>
                </c:pt>
                <c:pt idx="3">
                  <c:v>57965061.049999997</c:v>
                </c:pt>
                <c:pt idx="4">
                  <c:v>65770547.409999996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68E-4467-BE32-F69DBF1F39D7}"/>
            </c:ext>
          </c:extLst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Receitas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>
              <a:outerShdw blurRad="44450" dist="25400" dir="2700000" algn="br" rotWithShape="0">
                <a:srgbClr val="000000">
                  <a:alpha val="6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9800000"/>
              </a:lightRig>
            </a:scene3d>
            <a:sp3d prstMaterial="flat">
              <a:bevelT w="25400" h="31750"/>
            </a:sp3d>
          </c:spPr>
          <c:invertIfNegative val="0"/>
          <c:cat>
            <c:numRef>
              <c:f>Plan1!$A$2:$A$6</c:f>
              <c:numCache>
                <c:formatCode>General</c:formatCod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Plan1!$C$2:$C$6</c:f>
              <c:numCache>
                <c:formatCode>#,##0.00</c:formatCode>
                <c:ptCount val="5"/>
                <c:pt idx="0">
                  <c:v>32834543.809999999</c:v>
                </c:pt>
                <c:pt idx="1">
                  <c:v>43483326.659999996</c:v>
                </c:pt>
                <c:pt idx="2">
                  <c:v>69653069.430000007</c:v>
                </c:pt>
                <c:pt idx="3">
                  <c:v>60579779.079999998</c:v>
                </c:pt>
                <c:pt idx="4">
                  <c:v>72243360.879999995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68E-4467-BE32-F69DBF1F39D7}"/>
            </c:ext>
          </c:extLst>
        </c:ser>
        <c:ser>
          <c:idx val="2"/>
          <c:order val="2"/>
          <c:tx>
            <c:strRef>
              <c:f>Plan1!$D$1</c:f>
              <c:strCache>
                <c:ptCount val="1"/>
                <c:pt idx="0">
                  <c:v>Colunas1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85000"/>
                    <a:satMod val="130000"/>
                  </a:schemeClr>
                </a:gs>
                <a:gs pos="34000">
                  <a:schemeClr val="accent3">
                    <a:shade val="87000"/>
                    <a:satMod val="125000"/>
                  </a:schemeClr>
                </a:gs>
                <a:gs pos="70000">
                  <a:schemeClr val="accent3">
                    <a:tint val="100000"/>
                    <a:shade val="90000"/>
                    <a:satMod val="130000"/>
                  </a:schemeClr>
                </a:gs>
                <a:gs pos="100000">
                  <a:schemeClr val="accent3">
                    <a:tint val="100000"/>
                    <a:shade val="100000"/>
                    <a:satMod val="110000"/>
                  </a:schemeClr>
                </a:gs>
              </a:gsLst>
              <a:path path="circle">
                <a:fillToRect l="100000" t="100000" r="100000" b="100000"/>
              </a:path>
            </a:gradFill>
            <a:ln>
              <a:noFill/>
            </a:ln>
            <a:effectLst>
              <a:outerShdw blurRad="44450" dist="25400" dir="2700000" algn="br" rotWithShape="0">
                <a:srgbClr val="000000">
                  <a:alpha val="6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9800000"/>
              </a:lightRig>
            </a:scene3d>
            <a:sp3d prstMaterial="flat">
              <a:bevelT w="25400" h="31750"/>
            </a:sp3d>
          </c:spPr>
          <c:invertIfNegative val="0"/>
          <c:cat>
            <c:numRef>
              <c:f>Plan1!$A$2:$A$6</c:f>
              <c:numCache>
                <c:formatCode>General</c:formatCod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Plan1!$D$2:$D$6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4-168E-4467-BE32-F69DBF1F39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51576376"/>
        <c:axId val="251578728"/>
      </c:barChart>
      <c:catAx>
        <c:axId val="251576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51578728"/>
        <c:crosses val="autoZero"/>
        <c:auto val="1"/>
        <c:lblAlgn val="ctr"/>
        <c:lblOffset val="100"/>
        <c:noMultiLvlLbl val="0"/>
      </c:catAx>
      <c:valAx>
        <c:axId val="2515787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515763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82123-91DE-4F03-8E8D-72778AD714E5}" type="datetimeFigureOut">
              <a:rPr lang="pt-BR" smtClean="0"/>
              <a:t>14/02/2025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53694-EEE8-4EB6-92A3-F696BF407B24}" type="slidenum">
              <a:rPr lang="pt-BR" smtClean="0"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90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82123-91DE-4F03-8E8D-72778AD714E5}" type="datetimeFigureOut">
              <a:rPr lang="pt-BR" smtClean="0"/>
              <a:t>14/02/2025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53694-EEE8-4EB6-92A3-F696BF407B2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3628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82123-91DE-4F03-8E8D-72778AD714E5}" type="datetimeFigureOut">
              <a:rPr lang="pt-BR" smtClean="0"/>
              <a:t>14/02/2025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53694-EEE8-4EB6-92A3-F696BF407B2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2464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82123-91DE-4F03-8E8D-72778AD714E5}" type="datetimeFigureOut">
              <a:rPr lang="pt-BR" smtClean="0"/>
              <a:t>14/02/2025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53694-EEE8-4EB6-92A3-F696BF407B2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4587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82123-91DE-4F03-8E8D-72778AD714E5}" type="datetimeFigureOut">
              <a:rPr lang="pt-BR" smtClean="0"/>
              <a:t>14/02/2025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53694-EEE8-4EB6-92A3-F696BF407B24}" type="slidenum">
              <a:rPr lang="pt-BR" smtClean="0"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5093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82123-91DE-4F03-8E8D-72778AD714E5}" type="datetimeFigureOut">
              <a:rPr lang="pt-BR" smtClean="0"/>
              <a:t>14/02/2025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53694-EEE8-4EB6-92A3-F696BF407B2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4036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82123-91DE-4F03-8E8D-72778AD714E5}" type="datetimeFigureOut">
              <a:rPr lang="pt-BR" smtClean="0"/>
              <a:t>14/02/2025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53694-EEE8-4EB6-92A3-F696BF407B2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9096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82123-91DE-4F03-8E8D-72778AD714E5}" type="datetimeFigureOut">
              <a:rPr lang="pt-BR" smtClean="0"/>
              <a:t>14/02/2025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53694-EEE8-4EB6-92A3-F696BF407B2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9609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82123-91DE-4F03-8E8D-72778AD714E5}" type="datetimeFigureOut">
              <a:rPr lang="pt-BR" smtClean="0"/>
              <a:t>14/02/2025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53694-EEE8-4EB6-92A3-F696BF407B2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6550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8082123-91DE-4F03-8E8D-72778AD714E5}" type="datetimeFigureOut">
              <a:rPr lang="pt-BR" smtClean="0"/>
              <a:t>14/02/2025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4E53694-EEE8-4EB6-92A3-F696BF407B2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8352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82123-91DE-4F03-8E8D-72778AD714E5}" type="datetimeFigureOut">
              <a:rPr lang="pt-BR" smtClean="0"/>
              <a:t>14/02/2025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53694-EEE8-4EB6-92A3-F696BF407B2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8570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8082123-91DE-4F03-8E8D-72778AD714E5}" type="datetimeFigureOut">
              <a:rPr lang="pt-BR" smtClean="0"/>
              <a:t>14/02/2025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4E53694-EEE8-4EB6-92A3-F696BF407B24}" type="slidenum">
              <a:rPr lang="pt-BR" smtClean="0"/>
              <a:t>‹nº›</a:t>
            </a:fld>
            <a:endParaRPr lang="pt-B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2432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0" r:id="rId1"/>
    <p:sldLayoutId id="2147483861" r:id="rId2"/>
    <p:sldLayoutId id="2147483862" r:id="rId3"/>
    <p:sldLayoutId id="2147483863" r:id="rId4"/>
    <p:sldLayoutId id="2147483864" r:id="rId5"/>
    <p:sldLayoutId id="2147483865" r:id="rId6"/>
    <p:sldLayoutId id="2147483866" r:id="rId7"/>
    <p:sldLayoutId id="2147483867" r:id="rId8"/>
    <p:sldLayoutId id="2147483868" r:id="rId9"/>
    <p:sldLayoutId id="2147483869" r:id="rId10"/>
    <p:sldLayoutId id="214748387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mailto:controle@irani.sc.gov.br" TargetMode="External"/><Relationship Id="rId2" Type="http://schemas.openxmlformats.org/officeDocument/2006/relationships/hyperlink" Target="mailto:adm@irani.sc.gov.br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hyperlink" Target="mailto:ouvidoria@irani.sc.gov.br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EC97BB-9F56-54D3-77DF-40F07180CD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17320" y="758952"/>
            <a:ext cx="9015984" cy="3566160"/>
          </a:xfrm>
        </p:spPr>
        <p:txBody>
          <a:bodyPr>
            <a:normAutofit/>
          </a:bodyPr>
          <a:lstStyle/>
          <a:p>
            <a:pPr algn="ctr"/>
            <a:r>
              <a:rPr lang="pt-BR" sz="6000" b="1" dirty="0">
                <a:solidFill>
                  <a:srgbClr val="000000"/>
                </a:solidFill>
                <a:latin typeface="Arial"/>
                <a:cs typeface="Arial"/>
              </a:rPr>
              <a:t>AUDIÊNCIA PÚBLICA</a:t>
            </a:r>
            <a:br>
              <a:rPr lang="pt-BR" sz="6000" b="1" dirty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pt-BR" sz="6000" b="1" dirty="0">
                <a:solidFill>
                  <a:srgbClr val="000000"/>
                </a:solidFill>
                <a:latin typeface="Arial"/>
                <a:cs typeface="Arial"/>
              </a:rPr>
              <a:t>DE AVALIAÇÃO DAS</a:t>
            </a:r>
            <a:br>
              <a:rPr lang="pt-BR" sz="6000" b="1" dirty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pt-BR" sz="6000" b="1" dirty="0">
                <a:solidFill>
                  <a:srgbClr val="000000"/>
                </a:solidFill>
                <a:latin typeface="Arial"/>
                <a:cs typeface="Arial"/>
              </a:rPr>
              <a:t>METAS FISCAIS</a:t>
            </a: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9A00633-DA97-ACE3-5912-7C3D9A692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98150"/>
            <a:ext cx="9144000" cy="686498"/>
          </a:xfrm>
        </p:spPr>
        <p:txBody>
          <a:bodyPr/>
          <a:lstStyle/>
          <a:p>
            <a:pPr algn="ctr"/>
            <a:r>
              <a:rPr lang="pt-B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3º QUADRIMESTRE 2024</a:t>
            </a:r>
          </a:p>
        </p:txBody>
      </p:sp>
    </p:spTree>
    <p:extLst>
      <p:ext uri="{BB962C8B-B14F-4D97-AF65-F5344CB8AC3E}">
        <p14:creationId xmlns:p14="http://schemas.microsoft.com/office/powerpoint/2010/main" val="3381663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E6A561-A1CE-1C01-0C8D-8F7688006D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240445"/>
          </a:xfrm>
        </p:spPr>
        <p:txBody>
          <a:bodyPr>
            <a:normAutofit/>
          </a:bodyPr>
          <a:lstStyle/>
          <a:p>
            <a:pPr algn="ctr"/>
            <a:r>
              <a:rPr lang="pt-BR" sz="4000" b="1" u="sng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COMPARATIVO</a:t>
            </a:r>
            <a:endParaRPr lang="pt-BR" sz="4000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26C3107-55EB-E5ED-475B-B4FA3FB7B9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3420" y="4055533"/>
            <a:ext cx="10782300" cy="2121430"/>
          </a:xfrm>
        </p:spPr>
        <p:txBody>
          <a:bodyPr>
            <a:normAutofit/>
          </a:bodyPr>
          <a:lstStyle/>
          <a:p>
            <a:pPr algn="just"/>
            <a:r>
              <a:rPr lang="pt-BR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 confronto da Receita Arrecadada com as Despesas Liquidadas </a:t>
            </a:r>
            <a:r>
              <a:rPr lang="pt-B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até o p</a:t>
            </a:r>
            <a:r>
              <a:rPr lang="pt-BR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eríodo apresenta valores </a:t>
            </a:r>
            <a:r>
              <a:rPr lang="pt-BR" sz="2400" b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positivos</a:t>
            </a:r>
            <a:r>
              <a:rPr lang="pt-BR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pt-B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</a:t>
            </a:r>
            <a:r>
              <a:rPr lang="pt-BR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Receitas Arrecadadas registram a cifra de </a:t>
            </a:r>
            <a:r>
              <a:rPr lang="pt-BR" sz="2400" b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R$ 72.243.360,88</a:t>
            </a:r>
            <a:r>
              <a:rPr lang="pt-BR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enquanto as Despesas efetuadas contabilizam a soma de </a:t>
            </a:r>
            <a:r>
              <a:rPr lang="pt-BR" sz="2400" b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R$ 65.770.547,41 </a:t>
            </a:r>
            <a:r>
              <a:rPr lang="pt-BR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proporcionando um </a:t>
            </a:r>
            <a:r>
              <a:rPr lang="pt-BR" sz="2400" b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Superávit </a:t>
            </a:r>
            <a:r>
              <a:rPr lang="pt-BR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pt-BR" sz="2400" b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R$ 6.472.813,47</a:t>
            </a:r>
            <a:r>
              <a:rPr lang="pt-BR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endParaRPr lang="pt-BR" dirty="0"/>
          </a:p>
        </p:txBody>
      </p:sp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id="{E6C6420D-D4DF-F81C-EBA7-50EF44F9B8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2816895"/>
              </p:ext>
            </p:extLst>
          </p:nvPr>
        </p:nvGraphicFramePr>
        <p:xfrm>
          <a:off x="876300" y="1950720"/>
          <a:ext cx="10782300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5575">
                  <a:extLst>
                    <a:ext uri="{9D8B030D-6E8A-4147-A177-3AD203B41FA5}">
                      <a16:colId xmlns:a16="http://schemas.microsoft.com/office/drawing/2014/main" val="3104979795"/>
                    </a:ext>
                  </a:extLst>
                </a:gridCol>
                <a:gridCol w="2695575">
                  <a:extLst>
                    <a:ext uri="{9D8B030D-6E8A-4147-A177-3AD203B41FA5}">
                      <a16:colId xmlns:a16="http://schemas.microsoft.com/office/drawing/2014/main" val="4248885650"/>
                    </a:ext>
                  </a:extLst>
                </a:gridCol>
                <a:gridCol w="2695575">
                  <a:extLst>
                    <a:ext uri="{9D8B030D-6E8A-4147-A177-3AD203B41FA5}">
                      <a16:colId xmlns:a16="http://schemas.microsoft.com/office/drawing/2014/main" val="2917367796"/>
                    </a:ext>
                  </a:extLst>
                </a:gridCol>
                <a:gridCol w="2695575">
                  <a:extLst>
                    <a:ext uri="{9D8B030D-6E8A-4147-A177-3AD203B41FA5}">
                      <a16:colId xmlns:a16="http://schemas.microsoft.com/office/drawing/2014/main" val="3518717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Correntes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Capital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20334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Receitas Realizadas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64.376.133,91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7.867.226,97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72.243.360,88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02918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Despesas Liquidadas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55.197.346,44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10.573.200,97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65.770.547,41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2231260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r>
                        <a:rPr lang="pt-BR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Situação Orçamentária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pt-BR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Superávit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6.472.813,47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92598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11028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DBB4ADF6-EABD-1A59-FD78-4C192A9C73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8849165"/>
              </p:ext>
            </p:extLst>
          </p:nvPr>
        </p:nvGraphicFramePr>
        <p:xfrm>
          <a:off x="1207008" y="665826"/>
          <a:ext cx="9950400" cy="4186728"/>
        </p:xfrm>
        <a:graphic>
          <a:graphicData uri="http://schemas.openxmlformats.org/drawingml/2006/table">
            <a:tbl>
              <a:tblPr firstRow="1" firstCol="1" bandRow="1">
                <a:tableStyleId>{9DCAF9ED-07DC-4A11-8D7F-57B35C25682E}</a:tableStyleId>
              </a:tblPr>
              <a:tblGrid>
                <a:gridCol w="5550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003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98188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8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Despesa Realizada/Liquidada nos últimos 05 Exercícios</a:t>
                      </a:r>
                      <a:endParaRPr lang="pt-BR" sz="2800" b="1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12700" marB="1270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81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800" b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Exercício </a:t>
                      </a:r>
                      <a:endParaRPr lang="pt-BR" sz="28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Valores R$</a:t>
                      </a:r>
                      <a:endParaRPr lang="pt-BR" sz="2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81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800" b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pt-BR" sz="28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R$ 22.020.419,81</a:t>
                      </a:r>
                      <a:endParaRPr lang="pt-BR" sz="2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81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800" b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pt-BR" sz="28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R$ 39.776.688,64</a:t>
                      </a:r>
                      <a:endParaRPr lang="pt-BR" sz="2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81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800" b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pt-BR" sz="28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R$ 60.067.883,76</a:t>
                      </a: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81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800" b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</a:t>
                      </a:r>
                      <a:endParaRPr lang="pt-BR" sz="28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R$ 57.965.061,05</a:t>
                      </a: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76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800" b="1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2024</a:t>
                      </a:r>
                      <a:endParaRPr lang="pt-BR" sz="2800" b="1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R$ 65.770.547,41</a:t>
                      </a: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73586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C0051B5C-F294-1997-8A51-3108EBC3FDF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58155615"/>
              </p:ext>
            </p:extLst>
          </p:nvPr>
        </p:nvGraphicFramePr>
        <p:xfrm>
          <a:off x="1107286" y="647845"/>
          <a:ext cx="10130690" cy="53048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384314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C63C75-8417-F907-8933-CA06A851E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341029"/>
          </a:xfrm>
        </p:spPr>
        <p:txBody>
          <a:bodyPr>
            <a:normAutofit/>
          </a:bodyPr>
          <a:lstStyle/>
          <a:p>
            <a:pPr algn="ctr"/>
            <a:r>
              <a:rPr lang="pt-BR" sz="4000" b="1" u="sng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DESPESAS COM EDUCAÇÃO</a:t>
            </a:r>
            <a:endParaRPr lang="pt-BR" sz="4000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340B436-7257-27F0-5AAC-8C9A4BA341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9536" y="1845734"/>
            <a:ext cx="10460736" cy="40233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2800" b="1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Constituição Federal de 1988:</a:t>
            </a:r>
          </a:p>
          <a:p>
            <a:pPr marL="0" indent="0" algn="just">
              <a:buNone/>
            </a:pPr>
            <a:r>
              <a:rPr lang="pt-BR" sz="2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Art. 212. A União aplicará, anualmente, nunca menos de dezoito, e os Estados, o Distrito Federal e os </a:t>
            </a:r>
            <a:r>
              <a:rPr lang="pt-BR" sz="2800" b="1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Municípios vinte e cinco por cento</a:t>
            </a:r>
            <a:r>
              <a:rPr lang="pt-BR" sz="2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no mínimo, da receita resultante de impostos, compreendida a proveniente de transferências, na manutenção e desenvolvimento do ensino.</a:t>
            </a:r>
            <a:endParaRPr lang="pt-BR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572929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2C30AA-1311-552B-2453-56DD6EBB8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92608"/>
            <a:ext cx="10058400" cy="1289304"/>
          </a:xfrm>
        </p:spPr>
        <p:txBody>
          <a:bodyPr>
            <a:noAutofit/>
          </a:bodyPr>
          <a:lstStyle/>
          <a:p>
            <a:pPr algn="ctr"/>
            <a:r>
              <a:rPr lang="pt-BR" sz="4000" b="1" dirty="0">
                <a:solidFill>
                  <a:srgbClr val="000000"/>
                </a:solidFill>
                <a:latin typeface="Arial"/>
                <a:cs typeface="Arial"/>
              </a:rPr>
              <a:t>DESPESAS COM MANUTENÇÃO E DESENVOLVIMENTO DO ENSINO – MDE</a:t>
            </a:r>
            <a:endParaRPr lang="pt-BR" sz="4000" dirty="0"/>
          </a:p>
        </p:txBody>
      </p:sp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id="{D6058119-43BD-B410-3507-F77749A5118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5921077"/>
              </p:ext>
            </p:extLst>
          </p:nvPr>
        </p:nvGraphicFramePr>
        <p:xfrm>
          <a:off x="832104" y="1840992"/>
          <a:ext cx="10698480" cy="440435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838937">
                  <a:extLst>
                    <a:ext uri="{9D8B030D-6E8A-4147-A177-3AD203B41FA5}">
                      <a16:colId xmlns:a16="http://schemas.microsoft.com/office/drawing/2014/main" val="2502682238"/>
                    </a:ext>
                  </a:extLst>
                </a:gridCol>
                <a:gridCol w="2859543">
                  <a:extLst>
                    <a:ext uri="{9D8B030D-6E8A-4147-A177-3AD203B41FA5}">
                      <a16:colId xmlns:a16="http://schemas.microsoft.com/office/drawing/2014/main" val="3702636250"/>
                    </a:ext>
                  </a:extLst>
                </a:gridCol>
              </a:tblGrid>
              <a:tr h="31459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GASTO EM EDUCAÇÃO - MDE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R$  12.726.472,46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3008368"/>
                  </a:ext>
                </a:extLst>
              </a:tr>
              <a:tr h="314597">
                <a:tc>
                  <a:txBody>
                    <a:bodyPr/>
                    <a:lstStyle/>
                    <a:p>
                      <a:endParaRPr lang="pt-BR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1751511"/>
                  </a:ext>
                </a:extLst>
              </a:tr>
              <a:tr h="314597">
                <a:tc>
                  <a:txBody>
                    <a:bodyPr/>
                    <a:lstStyle/>
                    <a:p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RECEITAS APURADAS PARA FINS DE APLICAÇÃO EM MDE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933" marR="68933" marT="34466" marB="34466" anchor="ctr"/>
                </a:tc>
                <a:tc>
                  <a:txBody>
                    <a:bodyPr/>
                    <a:lstStyle/>
                    <a:p>
                      <a:r>
                        <a:rPr lang="pt-BR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R$ 48.103.488,86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7474087"/>
                  </a:ext>
                </a:extLst>
              </a:tr>
              <a:tr h="314597">
                <a:tc>
                  <a:txBody>
                    <a:bodyPr/>
                    <a:lstStyle/>
                    <a:p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VALOR MÍNIMO A SER APLICADO EM EDUCAÇÃO 25%</a:t>
                      </a:r>
                    </a:p>
                  </a:txBody>
                  <a:tcPr marL="68933" marR="68933" marT="34466" marB="34466" anchor="ctr"/>
                </a:tc>
                <a:tc>
                  <a:txBody>
                    <a:bodyPr/>
                    <a:lstStyle/>
                    <a:p>
                      <a:r>
                        <a:rPr lang="pt-BR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R$  12.025.872,22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6939858"/>
                  </a:ext>
                </a:extLst>
              </a:tr>
              <a:tr h="314597">
                <a:tc>
                  <a:txBody>
                    <a:bodyPr/>
                    <a:lstStyle/>
                    <a:p>
                      <a:endParaRPr lang="pt-BR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944340"/>
                  </a:ext>
                </a:extLst>
              </a:tr>
              <a:tr h="31459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VALOR APLICADO ACIMA DO LIMITE CONSTITUCIONAL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R$ 700.600,24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1804571"/>
                  </a:ext>
                </a:extLst>
              </a:tr>
              <a:tr h="314597">
                <a:tc>
                  <a:txBody>
                    <a:bodyPr/>
                    <a:lstStyle/>
                    <a:p>
                      <a:endParaRPr lang="pt-BR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7636455"/>
                  </a:ext>
                </a:extLst>
              </a:tr>
              <a:tr h="31459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APLICADO EM MDE EM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26,46%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4829720"/>
                  </a:ext>
                </a:extLst>
              </a:tr>
              <a:tr h="314597">
                <a:tc>
                  <a:txBody>
                    <a:bodyPr/>
                    <a:lstStyle/>
                    <a:p>
                      <a:endParaRPr lang="pt-BR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4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9715787"/>
                  </a:ext>
                </a:extLst>
              </a:tr>
              <a:tr h="314597">
                <a:tc>
                  <a:txBody>
                    <a:bodyPr/>
                    <a:lstStyle/>
                    <a:p>
                      <a:r>
                        <a:rPr lang="pt-BR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DAS RECEITAS DO FUNDEB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R$ 11.398.492,53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0981922"/>
                  </a:ext>
                </a:extLst>
              </a:tr>
              <a:tr h="314597">
                <a:tc>
                  <a:txBody>
                    <a:bodyPr/>
                    <a:lstStyle/>
                    <a:p>
                      <a:r>
                        <a:rPr lang="pt-BR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VALOR APLICADO COM RECEITAS FUNDEB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R$ 8.925.758,63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983077"/>
                  </a:ext>
                </a:extLst>
              </a:tr>
              <a:tr h="314597">
                <a:tc>
                  <a:txBody>
                    <a:bodyPr/>
                    <a:lstStyle/>
                    <a:p>
                      <a:r>
                        <a:rPr lang="pt-BR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MÍNIMO DE 70% DE DESPESAS COM REMUNERAÇÃO DOS PROFISSIONAIS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R$ 7.856.765,13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68304"/>
                  </a:ext>
                </a:extLst>
              </a:tr>
              <a:tr h="314597">
                <a:tc>
                  <a:txBody>
                    <a:bodyPr/>
                    <a:lstStyle/>
                    <a:p>
                      <a:endParaRPr lang="pt-BR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7018971"/>
                  </a:ext>
                </a:extLst>
              </a:tr>
              <a:tr h="314597">
                <a:tc>
                  <a:txBody>
                    <a:bodyPr/>
                    <a:lstStyle/>
                    <a:p>
                      <a:r>
                        <a:rPr lang="pt-BR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APLICADO COM RECEITAS FUNDEB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79,52%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33037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94328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564333-AE8C-4CAD-F6B7-DB8DADB2C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4000" b="1" u="sng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CUMPRIMENTO DOS LIMITES CONSTITUCIONAIS COM EDUCAÇÃO </a:t>
            </a:r>
            <a:endParaRPr lang="pt-BR" sz="4000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F23F699-55C0-5101-9EEF-B4867F87B0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276856"/>
            <a:ext cx="10058400" cy="3592238"/>
          </a:xfrm>
        </p:spPr>
        <p:txBody>
          <a:bodyPr>
            <a:normAutofit lnSpcReduction="10000"/>
          </a:bodyPr>
          <a:lstStyle/>
          <a:p>
            <a:pPr marL="0" marR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 análise ao Relatório DEMONSTRATIVO DAS RECEITAS E DESPESAS COM MANUTENÇÃO E DESENVOLVIMENTO DO ENSINO – MDE, verifica-se que ao </a:t>
            </a:r>
            <a:r>
              <a:rPr lang="pt-BR" sz="2400" spc="52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final</a:t>
            </a:r>
            <a:r>
              <a:rPr lang="pt-BR" sz="2400" spc="26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spc="52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</a:t>
            </a:r>
            <a:r>
              <a:rPr lang="pt-BR" sz="2400" spc="26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spc="52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período</a:t>
            </a:r>
            <a:r>
              <a:rPr lang="pt-BR" sz="2400" spc="26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spc="52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analisado</a:t>
            </a:r>
            <a:r>
              <a:rPr lang="pt-BR" sz="2400" spc="26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pt-BR" sz="2400" spc="317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spc="52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aplicação</a:t>
            </a:r>
            <a:r>
              <a:rPr lang="pt-BR" sz="2400" spc="26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spc="52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 </a:t>
            </a:r>
            <a:r>
              <a:rPr lang="pt-B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educação</a:t>
            </a:r>
            <a:r>
              <a:rPr lang="pt-BR" sz="2400" spc="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foi</a:t>
            </a:r>
            <a:r>
              <a:rPr lang="pt-BR" sz="2400" spc="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lang="pt-BR" sz="2400" spc="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26,46%</a:t>
            </a:r>
            <a:r>
              <a:rPr lang="pt-B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pt-BR" sz="2400" spc="20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evidenciando</a:t>
            </a:r>
            <a:r>
              <a:rPr lang="pt-BR" sz="2400" spc="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pt-BR" sz="2400" spc="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Cumprimento</a:t>
            </a:r>
            <a:r>
              <a:rPr lang="pt-BR" sz="2400" b="1" spc="20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</a:t>
            </a:r>
            <a:r>
              <a:rPr lang="pt-BR" sz="2400" spc="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dispositivo</a:t>
            </a:r>
            <a:r>
              <a:rPr lang="pt-BR" sz="2400" spc="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legal.</a:t>
            </a:r>
          </a:p>
          <a:p>
            <a:pPr marL="0" marR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pt-BR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Ainda, verificou-se o </a:t>
            </a:r>
            <a:r>
              <a:rPr lang="pt-BR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Cumprimento</a:t>
            </a:r>
            <a:r>
              <a:rPr lang="pt-B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aplicação do mínimo de 70% das receitas de FUNDEB, o que totalizou </a:t>
            </a:r>
            <a:r>
              <a:rPr lang="pt-BR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79,52%</a:t>
            </a:r>
            <a:r>
              <a:rPr lang="pt-B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7369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EA46DC-3C24-D3D6-CF55-DA180B754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304453"/>
          </a:xfrm>
        </p:spPr>
        <p:txBody>
          <a:bodyPr>
            <a:normAutofit/>
          </a:bodyPr>
          <a:lstStyle/>
          <a:p>
            <a:pPr algn="ctr"/>
            <a:r>
              <a:rPr lang="pt-BR" sz="40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DESPESAS COM SAÚDE</a:t>
            </a:r>
            <a:endParaRPr lang="pt-BR" sz="4000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BFB5375-C703-FBE5-AF6D-5607826B6E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2800" b="1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Lei Complementar nº 141/2012</a:t>
            </a:r>
          </a:p>
          <a:p>
            <a:pPr marL="0" indent="0" algn="just">
              <a:buNone/>
            </a:pPr>
            <a:r>
              <a:rPr lang="pt-BR" sz="2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Art. 7</a:t>
            </a:r>
            <a:r>
              <a:rPr lang="pt-BR" sz="2800" b="0" i="0" u="sng" baseline="3000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</a:t>
            </a:r>
            <a:r>
              <a:rPr lang="pt-BR" sz="2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 Os Municípios e o Distrito Federal aplicarão anualmente em ações e serviços públicos de saúde, no mínimo, </a:t>
            </a:r>
            <a:r>
              <a:rPr lang="pt-BR" sz="2800" b="1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15%</a:t>
            </a:r>
            <a:r>
              <a:rPr lang="pt-BR" sz="2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(quinze por cento) da arrecadação dos impostos a que se refere o art. 156 e dos recursos de que tratam o art. 158 e a alínea “b” do inciso I do caput e o § 3º do art. 159, todos da Constituição Federal. 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827518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C2FAEC-2C2A-2FA5-8702-8053945B3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313597"/>
          </a:xfrm>
        </p:spPr>
        <p:txBody>
          <a:bodyPr>
            <a:normAutofit/>
          </a:bodyPr>
          <a:lstStyle/>
          <a:p>
            <a:pPr algn="ctr"/>
            <a:r>
              <a:rPr lang="pt-BR" sz="40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QUADRO DE APLICAÇÃO NA SAÚDE  - ASPS</a:t>
            </a:r>
            <a:endParaRPr lang="pt-BR" sz="4000" dirty="0">
              <a:solidFill>
                <a:schemeClr val="tx1"/>
              </a:solidFill>
            </a:endParaRPr>
          </a:p>
        </p:txBody>
      </p:sp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id="{131649B8-7EFE-D733-48F9-B7DBAF5CB97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8991209"/>
              </p:ext>
            </p:extLst>
          </p:nvPr>
        </p:nvGraphicFramePr>
        <p:xfrm>
          <a:off x="731520" y="2276518"/>
          <a:ext cx="10351008" cy="2636611"/>
        </p:xfrm>
        <a:graphic>
          <a:graphicData uri="http://schemas.openxmlformats.org/drawingml/2006/table">
            <a:tbl>
              <a:tblPr/>
              <a:tblGrid>
                <a:gridCol w="8010442">
                  <a:extLst>
                    <a:ext uri="{9D8B030D-6E8A-4147-A177-3AD203B41FA5}">
                      <a16:colId xmlns:a16="http://schemas.microsoft.com/office/drawing/2014/main" val="3242799015"/>
                    </a:ext>
                  </a:extLst>
                </a:gridCol>
                <a:gridCol w="2340566">
                  <a:extLst>
                    <a:ext uri="{9D8B030D-6E8A-4147-A177-3AD203B41FA5}">
                      <a16:colId xmlns:a16="http://schemas.microsoft.com/office/drawing/2014/main" val="1500401298"/>
                    </a:ext>
                  </a:extLst>
                </a:gridCol>
              </a:tblGrid>
              <a:tr h="325233">
                <a:tc>
                  <a:txBody>
                    <a:bodyPr/>
                    <a:lstStyle/>
                    <a:p>
                      <a:r>
                        <a:rPr lang="pt-BR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GASTO EM SAÚDE ASPS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933" marR="68933" marT="34466" marB="3446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R$   10.878.046,86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933" marR="68933" marT="34466" marB="3446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8382152"/>
                  </a:ext>
                </a:extLst>
              </a:tr>
              <a:tr h="283735">
                <a:tc>
                  <a:txBody>
                    <a:bodyPr/>
                    <a:lstStyle/>
                    <a:p>
                      <a:endParaRPr lang="pt-BR" sz="1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933" marR="68933" marT="34466" marB="3446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sz="1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933" marR="68933" marT="34466" marB="3446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711280"/>
                  </a:ext>
                </a:extLst>
              </a:tr>
              <a:tr h="325233">
                <a:tc>
                  <a:txBody>
                    <a:bodyPr/>
                    <a:lstStyle/>
                    <a:p>
                      <a:r>
                        <a:rPr lang="pt-BR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RECEITAS APURADAS PARA FINS DE APLICAÇÃO EM SAÚDE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933" marR="68933" marT="34466" marB="3446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R$   46.209.927,92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933" marR="68933" marT="34466" marB="3446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5094292"/>
                  </a:ext>
                </a:extLst>
              </a:tr>
              <a:tr h="283735">
                <a:tc>
                  <a:txBody>
                    <a:bodyPr/>
                    <a:lstStyle/>
                    <a:p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VALOR MÍNIMO A SER APLICADO EM SAÚDE 15%</a:t>
                      </a:r>
                    </a:p>
                  </a:txBody>
                  <a:tcPr marL="68933" marR="68933" marT="34466" marB="3446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R$     6.931.489,19</a:t>
                      </a:r>
                    </a:p>
                  </a:txBody>
                  <a:tcPr marL="68933" marR="68933" marT="34466" marB="3446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325055"/>
                  </a:ext>
                </a:extLst>
              </a:tr>
              <a:tr h="283735">
                <a:tc>
                  <a:txBody>
                    <a:bodyPr/>
                    <a:lstStyle/>
                    <a:p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933" marR="68933" marT="34466" marB="3446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   </a:t>
                      </a:r>
                    </a:p>
                  </a:txBody>
                  <a:tcPr marL="68933" marR="68933" marT="34466" marB="3446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3275438"/>
                  </a:ext>
                </a:extLst>
              </a:tr>
              <a:tr h="283735">
                <a:tc>
                  <a:txBody>
                    <a:bodyPr/>
                    <a:lstStyle/>
                    <a:p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VALOR APLICADO ACIMA DO LIMITE CONSTITUCIONAL</a:t>
                      </a:r>
                    </a:p>
                  </a:txBody>
                  <a:tcPr marL="68933" marR="68933" marT="34466" marB="3446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R$     </a:t>
                      </a:r>
                      <a:r>
                        <a:rPr lang="pt-BR" sz="1400" dirty="0"/>
                        <a:t>3.946.557,67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933" marR="68933" marT="34466" marB="3446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5636513"/>
                  </a:ext>
                </a:extLst>
              </a:tr>
              <a:tr h="283735">
                <a:tc>
                  <a:txBody>
                    <a:bodyPr/>
                    <a:lstStyle/>
                    <a:p>
                      <a:r>
                        <a:rPr lang="pt-B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933" marR="68933" marT="34466" marB="3446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933" marR="68933" marT="34466" marB="3446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9120976"/>
                  </a:ext>
                </a:extLst>
              </a:tr>
              <a:tr h="283735">
                <a:tc>
                  <a:txBody>
                    <a:bodyPr/>
                    <a:lstStyle/>
                    <a:p>
                      <a:pPr algn="l"/>
                      <a:r>
                        <a:rPr lang="pt-BR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APLICADO EM SAÚDE ASPS EM 2024</a:t>
                      </a:r>
                    </a:p>
                  </a:txBody>
                  <a:tcPr marL="68933" marR="68933" marT="34466" marB="3446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23,54%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933" marR="68933" marT="34466" marB="3446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6016866"/>
                  </a:ext>
                </a:extLst>
              </a:tr>
              <a:tr h="283735">
                <a:tc>
                  <a:txBody>
                    <a:bodyPr/>
                    <a:lstStyle/>
                    <a:p>
                      <a:r>
                        <a:rPr lang="pt-B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933" marR="68933" marT="34466" marB="3446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933" marR="68933" marT="34466" marB="3446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54781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63652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1A8C41-CBF1-29E6-EB6C-6C4D01460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322741"/>
          </a:xfrm>
        </p:spPr>
        <p:txBody>
          <a:bodyPr>
            <a:normAutofit/>
          </a:bodyPr>
          <a:lstStyle/>
          <a:p>
            <a:pPr algn="ctr"/>
            <a:r>
              <a:rPr lang="pt-BR" sz="4000" b="1" u="sng" dirty="0">
                <a:solidFill>
                  <a:srgbClr val="000000"/>
                </a:solidFill>
                <a:latin typeface="Arial"/>
                <a:cs typeface="Arial"/>
              </a:rPr>
              <a:t>RECEITA CORRENTE LÍQUIDA</a:t>
            </a:r>
            <a:endParaRPr lang="pt-BR" sz="44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97B8813-D297-014E-7CAB-127336DB4C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pt-BR" sz="3200" b="1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Lei Complementar nº 101/2000 - LRF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pt-BR" sz="2800" b="1" i="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pt-BR" sz="2800" b="1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Art. 2º, inciso IV 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pt-BR" sz="2800" b="0" i="0" u="sng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Receita corrente líquida</a:t>
            </a:r>
            <a:r>
              <a:rPr lang="pt-BR" sz="2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somatório das receitas tributárias, de contribuições, patrimoniais, industriais, agropecuárias, de serviços, transferências correntes e outras receitas também correntes, deduzidos: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pt-BR" sz="2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c)</a:t>
            </a:r>
            <a:r>
              <a:rPr lang="pt-BR" sz="2800" b="0" i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pt-BR" sz="2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 União, nos Estados e nos Municípios, a contribuição dos servidores para o custeio do seu sistema de previdência e assistência social e as receitas provenientes da compensação financeira citada no § 9º do art. 201 da Constituição.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pt-BR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pt-B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 3º A receita corrente líquida será apurada somando-se as receitas arrecadadas no mês em referência e nos onze anteriores, excluídas as duplicidades.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820171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B79252-31A1-1B9A-80EF-3B870361B3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13451"/>
            <a:ext cx="10058400" cy="1240445"/>
          </a:xfrm>
        </p:spPr>
        <p:txBody>
          <a:bodyPr>
            <a:normAutofit/>
          </a:bodyPr>
          <a:lstStyle/>
          <a:p>
            <a:pPr algn="ctr"/>
            <a:r>
              <a:rPr lang="pt-BR" sz="4000" b="1" u="sng" dirty="0">
                <a:solidFill>
                  <a:srgbClr val="000000"/>
                </a:solidFill>
                <a:latin typeface="Arial"/>
                <a:cs typeface="Arial"/>
              </a:rPr>
              <a:t>RECEITA CORRENTE LÍQUIDA</a:t>
            </a:r>
            <a:endParaRPr lang="pt-BR" sz="44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1DE14BB-ABFE-B93F-E17E-892CEEA63C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7223"/>
          </a:xfrm>
        </p:spPr>
        <p:txBody>
          <a:bodyPr>
            <a:normAutofit/>
          </a:bodyPr>
          <a:lstStyle/>
          <a:p>
            <a:r>
              <a:rPr lang="pt-BR" sz="1600" dirty="0">
                <a:solidFill>
                  <a:srgbClr val="000000"/>
                </a:solidFill>
                <a:latin typeface="Arial"/>
                <a:cs typeface="Arial"/>
              </a:rPr>
              <a:t>Apuração Receita Corrente Líquida com base nos últimos 12 (doze) meses, conforme LRF:</a:t>
            </a:r>
            <a:endParaRPr lang="pt-BR" sz="1600" dirty="0"/>
          </a:p>
        </p:txBody>
      </p:sp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id="{1E469EAE-0F8B-869E-5602-6713A92406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0097002"/>
              </p:ext>
            </p:extLst>
          </p:nvPr>
        </p:nvGraphicFramePr>
        <p:xfrm>
          <a:off x="838200" y="2433659"/>
          <a:ext cx="10143744" cy="36141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53662">
                  <a:extLst>
                    <a:ext uri="{9D8B030D-6E8A-4147-A177-3AD203B41FA5}">
                      <a16:colId xmlns:a16="http://schemas.microsoft.com/office/drawing/2014/main" val="2604743742"/>
                    </a:ext>
                  </a:extLst>
                </a:gridCol>
                <a:gridCol w="3190082">
                  <a:extLst>
                    <a:ext uri="{9D8B030D-6E8A-4147-A177-3AD203B41FA5}">
                      <a16:colId xmlns:a16="http://schemas.microsoft.com/office/drawing/2014/main" val="3549676315"/>
                    </a:ext>
                  </a:extLst>
                </a:gridCol>
              </a:tblGrid>
              <a:tr h="331184"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ESPECIFICAÇÃO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ARRECADADO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0804973"/>
                  </a:ext>
                </a:extLst>
              </a:tr>
              <a:tr h="331184">
                <a:tc>
                  <a:txBody>
                    <a:bodyPr/>
                    <a:lstStyle/>
                    <a:p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RECEITAS CORRENTES (I)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72.304.190,54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15054626"/>
                  </a:ext>
                </a:extLst>
              </a:tr>
              <a:tr h="331184">
                <a:tc>
                  <a:txBody>
                    <a:bodyPr/>
                    <a:lstStyle/>
                    <a:p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DEDUÇÕES (II)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7.928.056,63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7405547"/>
                  </a:ext>
                </a:extLst>
              </a:tr>
              <a:tr h="331184">
                <a:tc>
                  <a:txBody>
                    <a:bodyPr/>
                    <a:lstStyle/>
                    <a:p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RECEITA CORRENTE LÍQUIDA (III) = (I-II)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64.376.133,91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03432594"/>
                  </a:ext>
                </a:extLst>
              </a:tr>
              <a:tr h="517192">
                <a:tc>
                  <a:txBody>
                    <a:bodyPr/>
                    <a:lstStyle/>
                    <a:p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 - ) Transferências obrigatórias da União relativas às emendas individuais (art. 166-A, § 1º, da CF) (IV)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530.000,00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45593569"/>
                  </a:ext>
                </a:extLst>
              </a:tr>
              <a:tr h="517192">
                <a:tc>
                  <a:txBody>
                    <a:bodyPr/>
                    <a:lstStyle/>
                    <a:p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RECEITA CORRENTE LÍQUIDA AJUSTADA PARA CÁLCULO DOS LIMITES DE ENDIVIDAMENTO (V) = (III - IV)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63.846.133,91</a:t>
                      </a:r>
                      <a:endParaRPr lang="pt-BR" sz="1400" b="1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07842007"/>
                  </a:ext>
                </a:extLst>
              </a:tr>
              <a:tr h="734956">
                <a:tc>
                  <a:txBody>
                    <a:bodyPr/>
                    <a:lstStyle/>
                    <a:p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 - ) Transferências obrigatórias da União relativas às emendas de bancada (art. 166, § 16, da CF) e ao vencimento dos agentes comunitários de saúde e de combate às endemias (CF, art. 198, §11) (VI)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450.000,00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47908337"/>
                  </a:ext>
                </a:extLst>
              </a:tr>
              <a:tr h="517192">
                <a:tc>
                  <a:txBody>
                    <a:bodyPr/>
                    <a:lstStyle/>
                    <a:p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RECEITA CORRENTE LÍQUIDA AJUSTADA PARA CÁLCULO DOS LIMITES DA DESPESA COM PESSOAL (VII) = (V - VI)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62.696.097,91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895419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1558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103085-2293-C087-31AF-C695C257C2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418975"/>
            <a:ext cx="10058400" cy="1139861"/>
          </a:xfrm>
        </p:spPr>
        <p:txBody>
          <a:bodyPr>
            <a:normAutofit/>
          </a:bodyPr>
          <a:lstStyle/>
          <a:p>
            <a:r>
              <a:rPr lang="pt-BR" sz="4000" b="1" u="sng" dirty="0">
                <a:solidFill>
                  <a:srgbClr val="000000"/>
                </a:solidFill>
                <a:latin typeface="Arial"/>
                <a:cs typeface="Arial"/>
              </a:rPr>
              <a:t>LEI COMPLEMENTAR Nº 101/2000 - LRF</a:t>
            </a:r>
            <a:endParaRPr lang="pt-BR" sz="40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DC13968-415F-8F0C-29D2-2625B690C4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pt-BR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Art. 9º, § 4º</a:t>
            </a:r>
          </a:p>
          <a:p>
            <a:pPr marL="0" indent="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pt-BR" sz="2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§ 4º Até o final dos meses de maio, setembro e fevereiro, o Ministro ou Secretário de Estado da Fazenda demonstrará e avaliará o cumprimento das metas fiscais de cada quadrimestre e a trajetória da dívida, em audiência pública na comissão referida no § 1º do art. 166 da Constituição Federal ou conjunta com as comissões temáticas do Congresso Nacional ou equivalente nas Casas Legislativas estaduais e municipais.</a:t>
            </a:r>
            <a:endParaRPr lang="pt-BR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45929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7BDB50-876F-E106-3FA7-96DE290F9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240445"/>
          </a:xfrm>
        </p:spPr>
        <p:txBody>
          <a:bodyPr>
            <a:normAutofit/>
          </a:bodyPr>
          <a:lstStyle/>
          <a:p>
            <a:pPr algn="ctr"/>
            <a:r>
              <a:rPr lang="pt-BR" sz="40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DESPESAS COM PESSOAL</a:t>
            </a:r>
            <a:endParaRPr lang="pt-BR" sz="4000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2670E36-DE65-DEF3-6126-A903977DCE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ctr"/>
            <a:r>
              <a:rPr lang="pt-BR" sz="2800" b="1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Lei Complementar nº 101/2000 - LRF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</a:pPr>
            <a:r>
              <a:rPr lang="pt-BR" sz="2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Art. 19.</a:t>
            </a:r>
            <a:r>
              <a:rPr lang="pt-BR" sz="2800" b="1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pt-BR" sz="2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Para os fins do disposto no </a:t>
            </a:r>
            <a:r>
              <a:rPr lang="pt-BR" sz="2800" b="0" i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caput</a:t>
            </a:r>
            <a:r>
              <a:rPr lang="pt-BR" sz="2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do art. 169 da Constituição, a despesa total com pessoal, em cada período de apuração e em cada ente da Federação, não poderá exceder os percentuais da receita corrente líquida, a seguir discriminados: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</a:pPr>
            <a:r>
              <a:rPr lang="pt-BR" sz="2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III - </a:t>
            </a:r>
            <a:r>
              <a:rPr lang="pt-BR" sz="2800" b="0" i="0" u="sng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Municípios: 60% </a:t>
            </a:r>
            <a:r>
              <a:rPr lang="pt-BR" sz="2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(sessenta por cento).</a:t>
            </a:r>
            <a:endParaRPr lang="pt-BR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Bef>
                <a:spcPts val="600"/>
              </a:spcBef>
            </a:pPr>
            <a:endParaRPr lang="pt-BR" sz="2800" b="0" i="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Bef>
                <a:spcPts val="600"/>
              </a:spcBef>
            </a:pPr>
            <a:r>
              <a:rPr lang="pt-BR" sz="2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Art. 20.</a:t>
            </a:r>
            <a:r>
              <a:rPr lang="pt-BR" sz="2800" b="1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pt-BR" sz="2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repartição dos limites globais do art. 19 não poderá exceder os seguintes percentuais: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</a:pPr>
            <a:r>
              <a:rPr lang="pt-B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 - na esfera municipal: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</a:pPr>
            <a:r>
              <a:rPr lang="pt-B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</a:t>
            </a:r>
            <a:r>
              <a:rPr lang="pt-BR" sz="28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6% (seis por cento) para o Legislativo</a:t>
            </a:r>
            <a:r>
              <a:rPr lang="pt-B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incluído o Tribunal de Contas do Município, quando houver;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</a:pPr>
            <a:r>
              <a:rPr lang="pt-B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pt-BR" sz="28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54% (cinquenta e quatro por cento) para o Executivo</a:t>
            </a:r>
            <a:r>
              <a:rPr lang="pt-B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213968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CB98C9-AA2A-81C0-DA3F-4FB081A449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350173"/>
          </a:xfrm>
        </p:spPr>
        <p:txBody>
          <a:bodyPr>
            <a:normAutofit/>
          </a:bodyPr>
          <a:lstStyle/>
          <a:p>
            <a:pPr algn="ctr"/>
            <a:r>
              <a:rPr lang="pt-BR" sz="4000" b="1" u="sng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COMPARATIVO DAS DESPESAS COM PESSOAL</a:t>
            </a:r>
            <a:endParaRPr lang="pt-BR" sz="4000" dirty="0">
              <a:solidFill>
                <a:schemeClr val="tx1"/>
              </a:solidFill>
            </a:endParaRPr>
          </a:p>
        </p:txBody>
      </p:sp>
      <p:graphicFrame>
        <p:nvGraphicFramePr>
          <p:cNvPr id="4" name="Espaço Reservado para Conteúdo 6">
            <a:extLst>
              <a:ext uri="{FF2B5EF4-FFF2-40B4-BE49-F238E27FC236}">
                <a16:creationId xmlns:a16="http://schemas.microsoft.com/office/drawing/2014/main" id="{4C9A33DA-6FA8-CCED-B214-6E9A12BE26F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7623699"/>
              </p:ext>
            </p:extLst>
          </p:nvPr>
        </p:nvGraphicFramePr>
        <p:xfrm>
          <a:off x="889000" y="2341626"/>
          <a:ext cx="10756904" cy="31722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23464">
                  <a:extLst>
                    <a:ext uri="{9D8B030D-6E8A-4147-A177-3AD203B41FA5}">
                      <a16:colId xmlns:a16="http://schemas.microsoft.com/office/drawing/2014/main" val="4256395252"/>
                    </a:ext>
                  </a:extLst>
                </a:gridCol>
                <a:gridCol w="2788920">
                  <a:extLst>
                    <a:ext uri="{9D8B030D-6E8A-4147-A177-3AD203B41FA5}">
                      <a16:colId xmlns:a16="http://schemas.microsoft.com/office/drawing/2014/main" val="425829488"/>
                    </a:ext>
                  </a:extLst>
                </a:gridCol>
                <a:gridCol w="2455294">
                  <a:extLst>
                    <a:ext uri="{9D8B030D-6E8A-4147-A177-3AD203B41FA5}">
                      <a16:colId xmlns:a16="http://schemas.microsoft.com/office/drawing/2014/main" val="2185733005"/>
                    </a:ext>
                  </a:extLst>
                </a:gridCol>
                <a:gridCol w="2689226">
                  <a:extLst>
                    <a:ext uri="{9D8B030D-6E8A-4147-A177-3AD203B41FA5}">
                      <a16:colId xmlns:a16="http://schemas.microsoft.com/office/drawing/2014/main" val="4154303516"/>
                    </a:ext>
                  </a:extLst>
                </a:gridCol>
              </a:tblGrid>
              <a:tr h="48636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Receita Corrente Líquida (RCL) Ajustada</a:t>
                      </a:r>
                    </a:p>
                  </a:txBody>
                  <a:tcPr marL="12240" marR="12240" marT="12240" marB="1224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pt-BR" sz="1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240" marR="12240" marT="12240" marB="1224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R$ 55.014.777,16</a:t>
                      </a:r>
                    </a:p>
                  </a:txBody>
                  <a:tcPr marL="12240" marR="12240" marT="12240" marB="1224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pt-BR" sz="1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240" marR="12240" marT="12240" marB="1224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6709098"/>
                  </a:ext>
                </a:extLst>
              </a:tr>
              <a:tr h="486368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DESPESAS COM PESSOAL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240" marR="12240" marT="12240" marB="122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Executivo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240" marR="12240" marT="12240" marB="122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Legislativo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240" marR="12240" marT="12240" marB="122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Consolidado</a:t>
                      </a:r>
                      <a:endParaRPr lang="pt-BR" sz="16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240" marR="12240" marT="12240" marB="12240" anchor="ctr"/>
                </a:tc>
                <a:extLst>
                  <a:ext uri="{0D108BD9-81ED-4DB2-BD59-A6C34878D82A}">
                    <a16:rowId xmlns:a16="http://schemas.microsoft.com/office/drawing/2014/main" val="602625222"/>
                  </a:ext>
                </a:extLst>
              </a:tr>
              <a:tr h="947138">
                <a:tc>
                  <a:txBody>
                    <a:bodyPr/>
                    <a:lstStyle/>
                    <a:p>
                      <a:pPr algn="l"/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da Despesa com Pessoal para Fins de Apuração do Limite - TDP</a:t>
                      </a:r>
                    </a:p>
                  </a:txBody>
                  <a:tcPr marL="12240" marR="12240" marT="12240" marB="122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R$ </a:t>
                      </a:r>
                      <a:r>
                        <a:rPr lang="pt-B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24.076.180,91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240" marR="12240" marT="12240" marB="122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R$ </a:t>
                      </a:r>
                      <a:r>
                        <a:rPr lang="pt-B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1.442.282,75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240" marR="12240" marT="12240" marB="122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R$ 25.518.463,66</a:t>
                      </a:r>
                    </a:p>
                  </a:txBody>
                  <a:tcPr marL="12240" marR="12240" marT="12240" marB="12240" anchor="ctr"/>
                </a:tc>
                <a:extLst>
                  <a:ext uri="{0D108BD9-81ED-4DB2-BD59-A6C34878D82A}">
                    <a16:rowId xmlns:a16="http://schemas.microsoft.com/office/drawing/2014/main" val="3902283820"/>
                  </a:ext>
                </a:extLst>
              </a:tr>
              <a:tr h="535579">
                <a:tc>
                  <a:txBody>
                    <a:bodyPr/>
                    <a:lstStyle/>
                    <a:p>
                      <a:pPr algn="l"/>
                      <a:r>
                        <a:rPr lang="pt-BR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Apuração do Limite - TDP sobre a RCL</a:t>
                      </a:r>
                    </a:p>
                  </a:txBody>
                  <a:tcPr marL="12240" marR="12240" marT="12240" marB="122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38,40%</a:t>
                      </a:r>
                    </a:p>
                  </a:txBody>
                  <a:tcPr marL="12240" marR="12240" marT="12240" marB="1224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2,30%</a:t>
                      </a:r>
                    </a:p>
                  </a:txBody>
                  <a:tcPr marL="12240" marR="12240" marT="12240" marB="1224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40,70%</a:t>
                      </a:r>
                    </a:p>
                  </a:txBody>
                  <a:tcPr marL="12240" marR="12240" marT="12240" marB="12240"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3213319"/>
                  </a:ext>
                </a:extLst>
              </a:tr>
              <a:tr h="716753">
                <a:tc>
                  <a:txBody>
                    <a:bodyPr/>
                    <a:lstStyle/>
                    <a:p>
                      <a:pPr algn="l"/>
                      <a:r>
                        <a:rPr lang="pt-BR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Limite Máximo (Inciso I, II e III do art. 20 da LRF)</a:t>
                      </a:r>
                    </a:p>
                  </a:txBody>
                  <a:tcPr marL="12240" marR="12240" marT="12240" marB="122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54,00%</a:t>
                      </a:r>
                    </a:p>
                  </a:txBody>
                  <a:tcPr marL="12240" marR="12240" marT="12240" marB="122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6,00%</a:t>
                      </a:r>
                    </a:p>
                  </a:txBody>
                  <a:tcPr marL="12240" marR="12240" marT="12240" marB="122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60,00%</a:t>
                      </a:r>
                    </a:p>
                  </a:txBody>
                  <a:tcPr marL="12240" marR="12240" marT="12240" marB="12240" anchor="ctr"/>
                </a:tc>
                <a:extLst>
                  <a:ext uri="{0D108BD9-81ED-4DB2-BD59-A6C34878D82A}">
                    <a16:rowId xmlns:a16="http://schemas.microsoft.com/office/drawing/2014/main" val="28517457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65323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BC68B3C-1F58-BA0D-E751-F80B335279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896112"/>
            <a:ext cx="10058400" cy="4972982"/>
          </a:xfrm>
        </p:spPr>
        <p:txBody>
          <a:bodyPr>
            <a:normAutofit lnSpcReduction="10000"/>
          </a:bodyPr>
          <a:lstStyle/>
          <a:p>
            <a:pPr algn="ctr"/>
            <a:r>
              <a:rPr lang="pt-BR" sz="44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OBRIGADA PELA PRESENÇA</a:t>
            </a:r>
          </a:p>
          <a:p>
            <a:pPr algn="ctr"/>
            <a:endParaRPr lang="pt-BR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Lembre de assinar a lista de presença</a:t>
            </a:r>
          </a:p>
          <a:p>
            <a:pPr algn="ctr"/>
            <a:endParaRPr lang="pt-BR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5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Graciele</a:t>
            </a:r>
            <a:r>
              <a:rPr lang="pt-BR" sz="1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Ricci Lemes</a:t>
            </a:r>
          </a:p>
          <a:p>
            <a:pPr algn="just"/>
            <a:r>
              <a:rPr lang="pt-BR" sz="1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Secretária de Administração e Finanças</a:t>
            </a:r>
          </a:p>
          <a:p>
            <a:pPr algn="just"/>
            <a:r>
              <a:rPr lang="pt-BR" sz="1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adm@irani.sc.gov.br</a:t>
            </a:r>
            <a:r>
              <a:rPr lang="pt-BR" sz="1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endParaRPr lang="pt-BR" sz="15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Pamela Thais de Oliveira</a:t>
            </a:r>
          </a:p>
          <a:p>
            <a:pPr algn="just"/>
            <a:r>
              <a:rPr lang="pt-BR" sz="1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Agente de Controle Interno</a:t>
            </a:r>
          </a:p>
          <a:p>
            <a:pPr algn="just"/>
            <a:r>
              <a:rPr lang="pt-BR" sz="1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controle@irani.sc.gov.br</a:t>
            </a:r>
            <a:endParaRPr lang="pt-BR" sz="15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ouvidoria@irani.sc.gov.br</a:t>
            </a:r>
            <a:endParaRPr lang="pt-BR" sz="15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5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dirty="0">
              <a:solidFill>
                <a:schemeClr val="tx1"/>
              </a:solidFill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F2B5ACC1-81EE-09C6-DEEF-D80D2B489026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43"/>
          <a:stretch/>
        </p:blipFill>
        <p:spPr>
          <a:xfrm>
            <a:off x="5516213" y="3628814"/>
            <a:ext cx="1853955" cy="2240280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AFA7752E-CC02-E9A6-7CE1-B156450B048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00487" y="3964026"/>
            <a:ext cx="2461473" cy="1569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7997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7500FB-BAE6-2D26-E13E-8F27020783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0" y="286603"/>
            <a:ext cx="10782300" cy="1450757"/>
          </a:xfrm>
        </p:spPr>
        <p:txBody>
          <a:bodyPr>
            <a:normAutofit/>
          </a:bodyPr>
          <a:lstStyle/>
          <a:p>
            <a:pPr algn="ctr"/>
            <a:r>
              <a:rPr lang="pt-BR" sz="4000" b="1" u="sng" dirty="0">
                <a:solidFill>
                  <a:srgbClr val="000000"/>
                </a:solidFill>
                <a:latin typeface="Arial"/>
                <a:cs typeface="Arial"/>
              </a:rPr>
              <a:t>METAS DA RECEITA POR CATEGORIA ECONÔMICA</a:t>
            </a:r>
            <a:endParaRPr lang="pt-BR" sz="40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D2B7BEC-0C17-D589-8FF3-EF1E34FA55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014215"/>
            <a:ext cx="10515600" cy="2162747"/>
          </a:xfrm>
        </p:spPr>
        <p:txBody>
          <a:bodyPr>
            <a:normAutofit fontScale="77500" lnSpcReduction="20000"/>
          </a:bodyPr>
          <a:lstStyle/>
          <a:p>
            <a:pPr marL="0" marR="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pc="48" dirty="0">
                <a:solidFill>
                  <a:schemeClr val="tx1"/>
                </a:solidFill>
                <a:latin typeface="Arial"/>
                <a:cs typeface="Arial"/>
              </a:rPr>
              <a:t>Pelos</a:t>
            </a:r>
            <a:r>
              <a:rPr lang="pt-BR" spc="27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pt-BR" spc="48" dirty="0">
                <a:solidFill>
                  <a:schemeClr val="tx1"/>
                </a:solidFill>
                <a:latin typeface="Arial"/>
                <a:cs typeface="Arial"/>
              </a:rPr>
              <a:t>dados</a:t>
            </a:r>
            <a:r>
              <a:rPr lang="pt-BR" spc="27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pt-BR" spc="48" dirty="0">
                <a:solidFill>
                  <a:schemeClr val="tx1"/>
                </a:solidFill>
                <a:latin typeface="Arial"/>
                <a:cs typeface="Arial"/>
              </a:rPr>
              <a:t>acima</a:t>
            </a:r>
            <a:r>
              <a:rPr lang="pt-BR" spc="27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pt-BR" spc="48" dirty="0">
                <a:solidFill>
                  <a:schemeClr val="tx1"/>
                </a:solidFill>
                <a:latin typeface="Arial"/>
                <a:cs typeface="Arial"/>
              </a:rPr>
              <a:t>apresentados,</a:t>
            </a:r>
            <a:r>
              <a:rPr lang="pt-BR" spc="27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pt-BR" spc="48" dirty="0">
                <a:solidFill>
                  <a:schemeClr val="tx1"/>
                </a:solidFill>
                <a:latin typeface="Arial"/>
                <a:cs typeface="Arial"/>
              </a:rPr>
              <a:t>conclui-se</a:t>
            </a:r>
            <a:r>
              <a:rPr lang="pt-BR" spc="27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pt-BR" spc="48" dirty="0">
                <a:solidFill>
                  <a:schemeClr val="tx1"/>
                </a:solidFill>
                <a:latin typeface="Arial"/>
                <a:cs typeface="Arial"/>
              </a:rPr>
              <a:t>que</a:t>
            </a:r>
            <a:r>
              <a:rPr lang="pt-BR" spc="27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pt-BR" spc="49" dirty="0">
                <a:solidFill>
                  <a:schemeClr val="tx1"/>
                </a:solidFill>
                <a:latin typeface="Arial"/>
                <a:cs typeface="Arial"/>
              </a:rPr>
              <a:t>até</a:t>
            </a:r>
            <a:r>
              <a:rPr lang="pt-BR" spc="27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pt-BR" dirty="0">
                <a:solidFill>
                  <a:schemeClr val="tx1"/>
                </a:solidFill>
                <a:latin typeface="Arial"/>
                <a:cs typeface="Arial"/>
              </a:rPr>
              <a:t>o</a:t>
            </a:r>
            <a:r>
              <a:rPr lang="pt-BR" spc="323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pt-BR" spc="48" dirty="0">
                <a:solidFill>
                  <a:schemeClr val="tx1"/>
                </a:solidFill>
                <a:latin typeface="Arial"/>
                <a:cs typeface="Arial"/>
              </a:rPr>
              <a:t>período </a:t>
            </a:r>
            <a:r>
              <a:rPr lang="pt-BR" dirty="0">
                <a:solidFill>
                  <a:schemeClr val="tx1"/>
                </a:solidFill>
                <a:latin typeface="Arial"/>
                <a:cs typeface="Arial"/>
              </a:rPr>
              <a:t>analisado,</a:t>
            </a:r>
            <a:r>
              <a:rPr lang="pt-BR" spc="24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pt-BR" dirty="0">
                <a:solidFill>
                  <a:schemeClr val="tx1"/>
                </a:solidFill>
                <a:latin typeface="Arial"/>
                <a:cs typeface="Arial"/>
              </a:rPr>
              <a:t>o</a:t>
            </a:r>
            <a:r>
              <a:rPr lang="pt-BR" spc="27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pt-BR" dirty="0">
                <a:solidFill>
                  <a:schemeClr val="tx1"/>
                </a:solidFill>
                <a:latin typeface="Arial"/>
                <a:cs typeface="Arial"/>
              </a:rPr>
              <a:t>total</a:t>
            </a:r>
            <a:r>
              <a:rPr lang="pt-BR" spc="23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pt-BR" dirty="0">
                <a:solidFill>
                  <a:schemeClr val="tx1"/>
                </a:solidFill>
                <a:latin typeface="Arial"/>
                <a:cs typeface="Arial"/>
              </a:rPr>
              <a:t>da</a:t>
            </a:r>
            <a:r>
              <a:rPr lang="pt-BR" spc="24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pt-BR" dirty="0">
                <a:solidFill>
                  <a:schemeClr val="tx1"/>
                </a:solidFill>
                <a:latin typeface="Arial"/>
                <a:cs typeface="Arial"/>
              </a:rPr>
              <a:t>Receita</a:t>
            </a:r>
            <a:r>
              <a:rPr lang="pt-BR" spc="24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pt-BR" dirty="0">
                <a:solidFill>
                  <a:schemeClr val="tx1"/>
                </a:solidFill>
                <a:latin typeface="Arial"/>
                <a:cs typeface="Arial"/>
              </a:rPr>
              <a:t>Arrecadada,</a:t>
            </a:r>
            <a:r>
              <a:rPr lang="pt-BR" spc="24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pt-BR" dirty="0">
                <a:solidFill>
                  <a:schemeClr val="tx1"/>
                </a:solidFill>
                <a:latin typeface="Arial"/>
                <a:cs typeface="Arial"/>
              </a:rPr>
              <a:t>no</a:t>
            </a:r>
            <a:r>
              <a:rPr lang="pt-BR" spc="24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pt-BR" dirty="0">
                <a:solidFill>
                  <a:schemeClr val="tx1"/>
                </a:solidFill>
                <a:latin typeface="Arial"/>
                <a:cs typeface="Arial"/>
              </a:rPr>
              <a:t>montante</a:t>
            </a:r>
            <a:r>
              <a:rPr lang="pt-BR" spc="24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pt-BR" dirty="0">
                <a:solidFill>
                  <a:schemeClr val="tx1"/>
                </a:solidFill>
                <a:latin typeface="Arial"/>
                <a:cs typeface="Arial"/>
              </a:rPr>
              <a:t>de</a:t>
            </a:r>
            <a:r>
              <a:rPr lang="pt-BR" spc="23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pt-BR" sz="2600" b="1" dirty="0">
                <a:solidFill>
                  <a:schemeClr val="tx1"/>
                </a:solidFill>
                <a:latin typeface="Arial"/>
                <a:cs typeface="Arial"/>
              </a:rPr>
              <a:t>R$  72.243.360,88</a:t>
            </a:r>
            <a:r>
              <a:rPr lang="pt-BR" sz="2600" spc="28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pt-BR" dirty="0">
                <a:solidFill>
                  <a:schemeClr val="tx1"/>
                </a:solidFill>
                <a:latin typeface="Arial"/>
                <a:cs typeface="Arial"/>
              </a:rPr>
              <a:t>ficou </a:t>
            </a:r>
            <a:r>
              <a:rPr lang="pt-BR" b="1" spc="32" dirty="0">
                <a:solidFill>
                  <a:schemeClr val="tx1"/>
                </a:solidFill>
                <a:latin typeface="Arial"/>
                <a:cs typeface="Arial"/>
              </a:rPr>
              <a:t>ACIMA</a:t>
            </a:r>
            <a:r>
              <a:rPr lang="pt-BR" b="1" spc="177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pt-BR" spc="32" dirty="0">
                <a:solidFill>
                  <a:schemeClr val="tx1"/>
                </a:solidFill>
                <a:latin typeface="Arial"/>
                <a:cs typeface="Arial"/>
              </a:rPr>
              <a:t>das</a:t>
            </a:r>
            <a:r>
              <a:rPr lang="pt-BR" spc="177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pt-BR" spc="32" dirty="0">
                <a:solidFill>
                  <a:schemeClr val="tx1"/>
                </a:solidFill>
                <a:latin typeface="Arial"/>
                <a:cs typeface="Arial"/>
              </a:rPr>
              <a:t>metas</a:t>
            </a:r>
            <a:r>
              <a:rPr lang="pt-BR" spc="177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pt-BR" spc="32" dirty="0">
                <a:solidFill>
                  <a:schemeClr val="tx1"/>
                </a:solidFill>
                <a:latin typeface="Arial"/>
                <a:cs typeface="Arial"/>
              </a:rPr>
              <a:t>de</a:t>
            </a:r>
            <a:r>
              <a:rPr lang="pt-BR" spc="177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pt-BR" spc="32" dirty="0">
                <a:solidFill>
                  <a:schemeClr val="tx1"/>
                </a:solidFill>
                <a:latin typeface="Arial"/>
                <a:cs typeface="Arial"/>
              </a:rPr>
              <a:t>arrecadação</a:t>
            </a:r>
            <a:r>
              <a:rPr lang="pt-BR" spc="177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pt-BR" spc="32" dirty="0">
                <a:solidFill>
                  <a:schemeClr val="tx1"/>
                </a:solidFill>
                <a:latin typeface="Arial"/>
                <a:cs typeface="Arial"/>
              </a:rPr>
              <a:t>previstas,</a:t>
            </a:r>
            <a:r>
              <a:rPr lang="pt-BR" spc="177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pt-BR" spc="32" dirty="0">
                <a:solidFill>
                  <a:schemeClr val="tx1"/>
                </a:solidFill>
                <a:latin typeface="Arial"/>
                <a:cs typeface="Arial"/>
              </a:rPr>
              <a:t>que</a:t>
            </a:r>
            <a:r>
              <a:rPr lang="pt-BR" spc="177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pt-BR" spc="32" dirty="0">
                <a:solidFill>
                  <a:schemeClr val="tx1"/>
                </a:solidFill>
                <a:latin typeface="Arial"/>
                <a:cs typeface="Arial"/>
              </a:rPr>
              <a:t>estavam</a:t>
            </a:r>
            <a:r>
              <a:rPr lang="pt-BR" spc="177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pt-BR" spc="32" dirty="0">
                <a:solidFill>
                  <a:schemeClr val="tx1"/>
                </a:solidFill>
                <a:latin typeface="Arial"/>
                <a:cs typeface="Arial"/>
              </a:rPr>
              <a:t>estimadas</a:t>
            </a:r>
            <a:r>
              <a:rPr lang="pt-BR" spc="177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pt-BR" spc="32" dirty="0">
                <a:solidFill>
                  <a:schemeClr val="tx1"/>
                </a:solidFill>
                <a:latin typeface="Arial"/>
                <a:cs typeface="Arial"/>
              </a:rPr>
              <a:t>em</a:t>
            </a:r>
            <a:r>
              <a:rPr lang="pt-BR" spc="179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pt-BR" sz="1800" b="1" spc="32" dirty="0">
                <a:solidFill>
                  <a:schemeClr val="tx1"/>
                </a:solidFill>
                <a:latin typeface="Arial"/>
                <a:cs typeface="Arial"/>
              </a:rPr>
              <a:t>R$ </a:t>
            </a:r>
            <a:r>
              <a:rPr lang="pt-BR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56.622.420,24</a:t>
            </a:r>
            <a:r>
              <a:rPr lang="pt-BR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conforme fixado na LDO. </a:t>
            </a:r>
            <a:endParaRPr lang="pt-BR" dirty="0">
              <a:solidFill>
                <a:schemeClr val="tx1"/>
              </a:solidFill>
              <a:latin typeface="Arial"/>
              <a:cs typeface="Arial"/>
            </a:endParaRPr>
          </a:p>
          <a:p>
            <a:pPr marL="0" marR="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pc="23" dirty="0">
                <a:solidFill>
                  <a:schemeClr val="tx1"/>
                </a:solidFill>
                <a:latin typeface="Arial"/>
                <a:cs typeface="Arial"/>
              </a:rPr>
              <a:t>Com</a:t>
            </a:r>
            <a:r>
              <a:rPr lang="pt-BR" spc="149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pt-BR" spc="23" dirty="0">
                <a:solidFill>
                  <a:schemeClr val="tx1"/>
                </a:solidFill>
                <a:latin typeface="Arial"/>
                <a:cs typeface="Arial"/>
              </a:rPr>
              <a:t>relação</a:t>
            </a:r>
            <a:r>
              <a:rPr lang="pt-BR" spc="149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pt-BR" spc="23" dirty="0">
                <a:solidFill>
                  <a:schemeClr val="tx1"/>
                </a:solidFill>
                <a:latin typeface="Arial"/>
                <a:cs typeface="Arial"/>
              </a:rPr>
              <a:t>ainda</a:t>
            </a:r>
            <a:r>
              <a:rPr lang="pt-BR" spc="149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pt-BR" spc="23" dirty="0">
                <a:solidFill>
                  <a:schemeClr val="tx1"/>
                </a:solidFill>
                <a:latin typeface="Arial"/>
                <a:cs typeface="Arial"/>
              </a:rPr>
              <a:t>aos</a:t>
            </a:r>
            <a:r>
              <a:rPr lang="pt-BR" spc="149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pt-BR" spc="23" dirty="0">
                <a:solidFill>
                  <a:schemeClr val="tx1"/>
                </a:solidFill>
                <a:latin typeface="Arial"/>
                <a:cs typeface="Arial"/>
              </a:rPr>
              <a:t>resultados</a:t>
            </a:r>
            <a:r>
              <a:rPr lang="pt-BR" spc="149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pt-BR" spc="23" dirty="0">
                <a:solidFill>
                  <a:schemeClr val="tx1"/>
                </a:solidFill>
                <a:latin typeface="Arial"/>
                <a:cs typeface="Arial"/>
              </a:rPr>
              <a:t>apresentados,</a:t>
            </a:r>
            <a:r>
              <a:rPr lang="pt-BR" spc="149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pt-BR" spc="23" dirty="0">
                <a:solidFill>
                  <a:schemeClr val="tx1"/>
                </a:solidFill>
                <a:latin typeface="Arial"/>
                <a:cs typeface="Arial"/>
              </a:rPr>
              <a:t>concluímos</a:t>
            </a:r>
            <a:r>
              <a:rPr lang="pt-BR" spc="149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pt-BR" spc="23" dirty="0">
                <a:solidFill>
                  <a:schemeClr val="tx1"/>
                </a:solidFill>
                <a:latin typeface="Arial"/>
                <a:cs typeface="Arial"/>
              </a:rPr>
              <a:t>que</a:t>
            </a:r>
            <a:r>
              <a:rPr lang="pt-BR" spc="149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pt-BR" dirty="0">
                <a:solidFill>
                  <a:schemeClr val="tx1"/>
                </a:solidFill>
                <a:latin typeface="Arial"/>
                <a:cs typeface="Arial"/>
              </a:rPr>
              <a:t>o</a:t>
            </a:r>
            <a:r>
              <a:rPr lang="pt-BR" spc="17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pt-BR" b="1" spc="23" dirty="0">
                <a:solidFill>
                  <a:schemeClr val="tx1"/>
                </a:solidFill>
                <a:latin typeface="Arial"/>
                <a:cs typeface="Arial"/>
              </a:rPr>
              <a:t>Superávit </a:t>
            </a:r>
            <a:r>
              <a:rPr lang="pt-BR" dirty="0">
                <a:solidFill>
                  <a:schemeClr val="tx1"/>
                </a:solidFill>
                <a:latin typeface="Arial"/>
                <a:cs typeface="Arial"/>
              </a:rPr>
              <a:t>verificado no confronto da previsão com a arrecadação foi de </a:t>
            </a:r>
            <a:r>
              <a:rPr lang="pt-BR" b="1" dirty="0">
                <a:solidFill>
                  <a:schemeClr val="tx1"/>
                </a:solidFill>
                <a:latin typeface="Arial"/>
                <a:cs typeface="Arial"/>
              </a:rPr>
              <a:t>R$ </a:t>
            </a:r>
            <a:r>
              <a:rPr lang="pt-BR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15.620.940,64.</a:t>
            </a:r>
            <a:endParaRPr lang="pt-BR" dirty="0">
              <a:solidFill>
                <a:schemeClr val="tx1"/>
              </a:solidFill>
            </a:endParaRPr>
          </a:p>
          <a:p>
            <a:endParaRPr lang="pt-BR" dirty="0"/>
          </a:p>
        </p:txBody>
      </p:sp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id="{E40A36D7-148F-DB0E-A6E8-72CD0CE1F0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0243732"/>
              </p:ext>
            </p:extLst>
          </p:nvPr>
        </p:nvGraphicFramePr>
        <p:xfrm>
          <a:off x="889000" y="2034794"/>
          <a:ext cx="10782300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5575">
                  <a:extLst>
                    <a:ext uri="{9D8B030D-6E8A-4147-A177-3AD203B41FA5}">
                      <a16:colId xmlns:a16="http://schemas.microsoft.com/office/drawing/2014/main" val="1980918623"/>
                    </a:ext>
                  </a:extLst>
                </a:gridCol>
                <a:gridCol w="2695575">
                  <a:extLst>
                    <a:ext uri="{9D8B030D-6E8A-4147-A177-3AD203B41FA5}">
                      <a16:colId xmlns:a16="http://schemas.microsoft.com/office/drawing/2014/main" val="605327087"/>
                    </a:ext>
                  </a:extLst>
                </a:gridCol>
                <a:gridCol w="2695575">
                  <a:extLst>
                    <a:ext uri="{9D8B030D-6E8A-4147-A177-3AD203B41FA5}">
                      <a16:colId xmlns:a16="http://schemas.microsoft.com/office/drawing/2014/main" val="9768121"/>
                    </a:ext>
                  </a:extLst>
                </a:gridCol>
                <a:gridCol w="2695575">
                  <a:extLst>
                    <a:ext uri="{9D8B030D-6E8A-4147-A177-3AD203B41FA5}">
                      <a16:colId xmlns:a16="http://schemas.microsoft.com/office/drawing/2014/main" val="2218977461"/>
                    </a:ext>
                  </a:extLst>
                </a:gridCol>
              </a:tblGrid>
              <a:tr h="261747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Receita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Receita Prevista - LDO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Receita Arrecadada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Diferença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66455058"/>
                  </a:ext>
                </a:extLst>
              </a:tr>
              <a:tr h="261747">
                <a:tc>
                  <a:txBody>
                    <a:bodyPr/>
                    <a:lstStyle/>
                    <a:p>
                      <a:pPr algn="l"/>
                      <a:r>
                        <a:rPr lang="pt-B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Receitas Correntes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56.617.420,24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64.376.133,91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7.758.713,67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34452828"/>
                  </a:ext>
                </a:extLst>
              </a:tr>
              <a:tr h="261747">
                <a:tc>
                  <a:txBody>
                    <a:bodyPr/>
                    <a:lstStyle/>
                    <a:p>
                      <a:pPr algn="l"/>
                      <a:r>
                        <a:rPr lang="pt-B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Receitas de Capital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5.000,00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7.867.226,97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7.862.226,97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63449957"/>
                  </a:ext>
                </a:extLst>
              </a:tr>
              <a:tr h="239141">
                <a:tc>
                  <a:txBody>
                    <a:bodyPr/>
                    <a:lstStyle/>
                    <a:p>
                      <a:pPr algn="l"/>
                      <a:r>
                        <a:rPr lang="pt-BR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56.622.420,24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72.243.360,88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15.620.940,64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481563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4022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B0ECA2-A785-1206-101B-99F663A39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180" y="338328"/>
            <a:ext cx="10488168" cy="886968"/>
          </a:xfrm>
        </p:spPr>
        <p:txBody>
          <a:bodyPr>
            <a:normAutofit/>
          </a:bodyPr>
          <a:lstStyle/>
          <a:p>
            <a:r>
              <a:rPr lang="pt-BR" sz="4000" b="1" u="sng" dirty="0">
                <a:solidFill>
                  <a:srgbClr val="000000"/>
                </a:solidFill>
                <a:latin typeface="Arial"/>
                <a:cs typeface="Arial"/>
              </a:rPr>
              <a:t>EXECUÇÃO ORÇAMENTÁRIA DA RECEITA</a:t>
            </a:r>
            <a:endParaRPr lang="pt-BR" sz="4000" dirty="0"/>
          </a:p>
        </p:txBody>
      </p:sp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id="{66254201-BA6C-DC67-DB79-20827B03E37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1170331"/>
              </p:ext>
            </p:extLst>
          </p:nvPr>
        </p:nvGraphicFramePr>
        <p:xfrm>
          <a:off x="560833" y="1571816"/>
          <a:ext cx="10605515" cy="45443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1975">
                  <a:extLst>
                    <a:ext uri="{9D8B030D-6E8A-4147-A177-3AD203B41FA5}">
                      <a16:colId xmlns:a16="http://schemas.microsoft.com/office/drawing/2014/main" val="3437839578"/>
                    </a:ext>
                  </a:extLst>
                </a:gridCol>
                <a:gridCol w="2560782">
                  <a:extLst>
                    <a:ext uri="{9D8B030D-6E8A-4147-A177-3AD203B41FA5}">
                      <a16:colId xmlns:a16="http://schemas.microsoft.com/office/drawing/2014/main" val="3770766649"/>
                    </a:ext>
                  </a:extLst>
                </a:gridCol>
                <a:gridCol w="2651379">
                  <a:extLst>
                    <a:ext uri="{9D8B030D-6E8A-4147-A177-3AD203B41FA5}">
                      <a16:colId xmlns:a16="http://schemas.microsoft.com/office/drawing/2014/main" val="3061471308"/>
                    </a:ext>
                  </a:extLst>
                </a:gridCol>
                <a:gridCol w="2651379">
                  <a:extLst>
                    <a:ext uri="{9D8B030D-6E8A-4147-A177-3AD203B41FA5}">
                      <a16:colId xmlns:a16="http://schemas.microsoft.com/office/drawing/2014/main" val="1230657461"/>
                    </a:ext>
                  </a:extLst>
                </a:gridCol>
              </a:tblGrid>
              <a:tr h="329206">
                <a:tc rowSpan="2"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Receita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Previsão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Receita Realizada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799651"/>
                  </a:ext>
                </a:extLst>
              </a:tr>
              <a:tr h="305961"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Período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Até o Período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14271031"/>
                  </a:ext>
                </a:extLst>
              </a:tr>
              <a:tr h="305961">
                <a:tc>
                  <a:txBody>
                    <a:bodyPr/>
                    <a:lstStyle/>
                    <a:p>
                      <a:pPr algn="l"/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Receitas Correntes (I)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56.617.420,24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21.787.967,31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64.376.133,91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55729927"/>
                  </a:ext>
                </a:extLst>
              </a:tr>
              <a:tr h="520134">
                <a:tc>
                  <a:txBody>
                    <a:bodyPr/>
                    <a:lstStyle/>
                    <a:p>
                      <a:pPr algn="l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Impostos, Taxas e Contribuições de Melhoria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8.364.593,75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2.314.945,53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8.060.694,74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25547433"/>
                  </a:ext>
                </a:extLst>
              </a:tr>
              <a:tr h="305961">
                <a:tc>
                  <a:txBody>
                    <a:bodyPr/>
                    <a:lstStyle/>
                    <a:p>
                      <a:pPr algn="l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Contribuições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878.588,50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297.350,73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895.599,19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09859821"/>
                  </a:ext>
                </a:extLst>
              </a:tr>
              <a:tr h="30596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Receita Patrimonial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810.569,63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687.160,98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1.935.751,39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77426930"/>
                  </a:ext>
                </a:extLst>
              </a:tr>
              <a:tr h="305961">
                <a:tc>
                  <a:txBody>
                    <a:bodyPr/>
                    <a:lstStyle/>
                    <a:p>
                      <a:pPr algn="l"/>
                      <a:r>
                        <a:rPr lang="pt-BR" sz="1400" b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Receita Agropecuária</a:t>
                      </a:r>
                      <a:endParaRPr lang="pt-B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28.355,63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1.026,47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2.309,65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95899009"/>
                  </a:ext>
                </a:extLst>
              </a:tr>
              <a:tr h="291855">
                <a:tc>
                  <a:txBody>
                    <a:bodyPr/>
                    <a:lstStyle/>
                    <a:p>
                      <a:pPr algn="l"/>
                      <a:r>
                        <a:rPr lang="pt-BR" sz="1400" b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Receita De Serviços</a:t>
                      </a:r>
                      <a:endParaRPr lang="pt-B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181.476,00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5.942,80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7.748,90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72396202"/>
                  </a:ext>
                </a:extLst>
              </a:tr>
              <a:tr h="305961">
                <a:tc>
                  <a:txBody>
                    <a:bodyPr/>
                    <a:lstStyle/>
                    <a:p>
                      <a:pPr algn="l"/>
                      <a:r>
                        <a:rPr lang="pt-BR" sz="1400" b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Transferências Correntes</a:t>
                      </a:r>
                      <a:endParaRPr lang="pt-B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46.068.428,08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18.403.157,69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53.189.535,44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72015812"/>
                  </a:ext>
                </a:extLst>
              </a:tr>
              <a:tr h="305961">
                <a:tc>
                  <a:txBody>
                    <a:bodyPr/>
                    <a:lstStyle/>
                    <a:p>
                      <a:pPr algn="l"/>
                      <a:r>
                        <a:rPr lang="pt-BR" sz="1400" b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Outras Receitas Correntes</a:t>
                      </a:r>
                      <a:endParaRPr lang="pt-B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285.408,65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78.383,11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284.494,60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98702206"/>
                  </a:ext>
                </a:extLst>
              </a:tr>
              <a:tr h="330605">
                <a:tc>
                  <a:txBody>
                    <a:bodyPr/>
                    <a:lstStyle/>
                    <a:p>
                      <a:pPr algn="l"/>
                      <a:r>
                        <a:rPr lang="pt-BR" sz="1400" b="1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Receitas De Capital (II)</a:t>
                      </a:r>
                      <a:endParaRPr lang="pt-B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5.000,00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1.193.646,25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7.867.226,97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12153787"/>
                  </a:ext>
                </a:extLst>
              </a:tr>
              <a:tr h="305961">
                <a:tc>
                  <a:txBody>
                    <a:bodyPr/>
                    <a:lstStyle/>
                    <a:p>
                      <a:pPr algn="l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Amortizações De Empréstimos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5.000,00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7.835,62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14.922,55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97829460"/>
                  </a:ext>
                </a:extLst>
              </a:tr>
              <a:tr h="305961">
                <a:tc>
                  <a:txBody>
                    <a:bodyPr/>
                    <a:lstStyle/>
                    <a:p>
                      <a:pPr algn="l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Transferências De Capital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1.100.000,00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7.492.773,32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44237250"/>
                  </a:ext>
                </a:extLst>
              </a:tr>
              <a:tr h="305961">
                <a:tc>
                  <a:txBody>
                    <a:bodyPr/>
                    <a:lstStyle/>
                    <a:p>
                      <a:pPr algn="l"/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Das Receitas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56.622.420,24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22.981.613,56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72.243.360,88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670571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6901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C6A776-CCBC-C4EE-267D-9D3767236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599" y="286603"/>
            <a:ext cx="10820399" cy="1386749"/>
          </a:xfrm>
        </p:spPr>
        <p:txBody>
          <a:bodyPr>
            <a:normAutofit fontScale="90000"/>
          </a:bodyPr>
          <a:lstStyle/>
          <a:p>
            <a:pPr algn="ctr"/>
            <a:r>
              <a:rPr lang="pt-BR" sz="4000" b="1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RECEITA ESTIMADA </a:t>
            </a:r>
            <a:br>
              <a:rPr lang="pt-BR" sz="4000" b="1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pt-BR" sz="4000" b="1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X</a:t>
            </a:r>
            <a:br>
              <a:rPr lang="pt-BR" sz="4000" b="1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pt-BR" sz="4000" b="1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RECEITA ARRECADADA</a:t>
            </a:r>
            <a:endParaRPr lang="pt-BR" sz="4400" dirty="0"/>
          </a:p>
        </p:txBody>
      </p:sp>
      <p:graphicFrame>
        <p:nvGraphicFramePr>
          <p:cNvPr id="4" name="Espaço Reservado para Conteúdo 6">
            <a:extLst>
              <a:ext uri="{FF2B5EF4-FFF2-40B4-BE49-F238E27FC236}">
                <a16:creationId xmlns:a16="http://schemas.microsoft.com/office/drawing/2014/main" id="{939EECD1-5C2D-6A8C-1E33-B1AF214B1A0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0715487"/>
              </p:ext>
            </p:extLst>
          </p:nvPr>
        </p:nvGraphicFramePr>
        <p:xfrm>
          <a:off x="676657" y="2200656"/>
          <a:ext cx="5200904" cy="3581400"/>
        </p:xfrm>
        <a:graphic>
          <a:graphicData uri="http://schemas.openxmlformats.org/drawingml/2006/table">
            <a:tbl>
              <a:tblPr/>
              <a:tblGrid>
                <a:gridCol w="2991782">
                  <a:extLst>
                    <a:ext uri="{9D8B030D-6E8A-4147-A177-3AD203B41FA5}">
                      <a16:colId xmlns:a16="http://schemas.microsoft.com/office/drawing/2014/main" val="1229867679"/>
                    </a:ext>
                  </a:extLst>
                </a:gridCol>
                <a:gridCol w="2209122">
                  <a:extLst>
                    <a:ext uri="{9D8B030D-6E8A-4147-A177-3AD203B41FA5}">
                      <a16:colId xmlns:a16="http://schemas.microsoft.com/office/drawing/2014/main" val="4177558496"/>
                    </a:ext>
                  </a:extLst>
                </a:gridCol>
              </a:tblGrid>
              <a:tr h="447675">
                <a:tc gridSpan="2">
                  <a:txBody>
                    <a:bodyPr/>
                    <a:lstStyle/>
                    <a:p>
                      <a:pPr algn="ctr"/>
                      <a:r>
                        <a:rPr lang="pt-BR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Receita Estimada</a:t>
                      </a:r>
                      <a:endParaRPr lang="pt-BR" sz="2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5279892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algn="l"/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 de Arrecadação do 1º Bimestre</a:t>
                      </a:r>
                      <a:endParaRPr lang="pt-BR" sz="2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9.437.070,04</a:t>
                      </a:r>
                      <a:endParaRPr lang="pt-BR" sz="2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213431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algn="l"/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 de Arrecadação do 2º Bimestre</a:t>
                      </a:r>
                      <a:endParaRPr lang="pt-BR" sz="2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9.437.070,04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123682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algn="l"/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 de Arrecadação do 3º Bimestre</a:t>
                      </a:r>
                      <a:endParaRPr lang="pt-BR" sz="2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9.437.070,04</a:t>
                      </a:r>
                      <a:endParaRPr lang="pt-BR" sz="2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9018842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algn="l"/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 de Arrecadação do 4º Bimestre</a:t>
                      </a:r>
                      <a:endParaRPr lang="pt-BR" sz="2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9.437.070,04</a:t>
                      </a:r>
                      <a:endParaRPr lang="pt-BR" sz="2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177053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algn="l"/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 de Arrecadação do 5º Bimestre</a:t>
                      </a:r>
                      <a:endParaRPr lang="pt-BR" sz="2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9.437.070,04</a:t>
                      </a:r>
                      <a:endParaRPr lang="pt-BR" sz="2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9802637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algn="l"/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 de Arrecadação do 6º Bimestre</a:t>
                      </a:r>
                      <a:endParaRPr lang="pt-BR" sz="28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9.437.070,04</a:t>
                      </a:r>
                      <a:endParaRPr lang="pt-BR" sz="2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592356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algn="l"/>
                      <a:r>
                        <a:rPr lang="pt-BR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 de Arrecadação até o 6º Bimestre</a:t>
                      </a:r>
                      <a:endParaRPr lang="pt-BR" sz="2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56.622.420,24</a:t>
                      </a:r>
                      <a:endParaRPr lang="pt-BR" sz="2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63511"/>
                  </a:ext>
                </a:extLst>
              </a:tr>
            </a:tbl>
          </a:graphicData>
        </a:graphic>
      </p:graphicFrame>
      <p:graphicFrame>
        <p:nvGraphicFramePr>
          <p:cNvPr id="5" name="Espaço Reservado para Conteúdo 7">
            <a:extLst>
              <a:ext uri="{FF2B5EF4-FFF2-40B4-BE49-F238E27FC236}">
                <a16:creationId xmlns:a16="http://schemas.microsoft.com/office/drawing/2014/main" id="{B4CD1F06-53A3-25A2-66DA-7DC304CCC05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5342141"/>
              </p:ext>
            </p:extLst>
          </p:nvPr>
        </p:nvGraphicFramePr>
        <p:xfrm>
          <a:off x="6222999" y="2200656"/>
          <a:ext cx="5460999" cy="3590925"/>
        </p:xfrm>
        <a:graphic>
          <a:graphicData uri="http://schemas.openxmlformats.org/drawingml/2006/table">
            <a:tbl>
              <a:tblPr/>
              <a:tblGrid>
                <a:gridCol w="3809999">
                  <a:extLst>
                    <a:ext uri="{9D8B030D-6E8A-4147-A177-3AD203B41FA5}">
                      <a16:colId xmlns:a16="http://schemas.microsoft.com/office/drawing/2014/main" val="3918369513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2433536394"/>
                    </a:ext>
                  </a:extLst>
                </a:gridCol>
              </a:tblGrid>
              <a:tr h="447675">
                <a:tc gridSpan="2">
                  <a:txBody>
                    <a:bodyPr/>
                    <a:lstStyle/>
                    <a:p>
                      <a:pPr algn="ctr"/>
                      <a:r>
                        <a:rPr lang="pt-BR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Receita Arrecadada</a:t>
                      </a:r>
                      <a:endParaRPr lang="pt-BR" sz="2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1755220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algn="l"/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 de Arrecadação do 1º Bimestre</a:t>
                      </a:r>
                      <a:endParaRPr lang="pt-BR" sz="2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10.706.729,62</a:t>
                      </a:r>
                      <a:endParaRPr lang="pt-BR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400682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algn="l"/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 de Arrecadação do 2º Bimestre</a:t>
                      </a:r>
                      <a:endParaRPr lang="pt-BR" sz="2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12.632.880,89</a:t>
                      </a:r>
                      <a:endParaRPr lang="pt-BR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8412068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algn="l"/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 de Arrecadação do 3º Bimestre</a:t>
                      </a:r>
                      <a:endParaRPr lang="pt-BR" sz="2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14.684.262,18</a:t>
                      </a:r>
                      <a:endParaRPr lang="pt-BR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3195287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algn="l"/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 de Arrecadação do 4º Bimestre</a:t>
                      </a:r>
                      <a:endParaRPr lang="pt-BR" sz="2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11.237.874,63</a:t>
                      </a:r>
                      <a:endParaRPr lang="pt-BR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3267957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algn="l"/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 de Arrecadação do 5º Bimestre</a:t>
                      </a:r>
                      <a:endParaRPr lang="pt-BR" sz="2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9.681.730,27</a:t>
                      </a:r>
                      <a:endParaRPr lang="pt-BR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3902297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algn="l"/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 de Arrecadação do 6º Bimestre</a:t>
                      </a:r>
                      <a:endParaRPr lang="pt-BR" sz="2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13.299.883,29</a:t>
                      </a:r>
                      <a:endParaRPr lang="pt-BR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3229582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algn="l"/>
                      <a:r>
                        <a:rPr lang="pt-BR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 de Arrecadação até o 6º Bimestre</a:t>
                      </a:r>
                      <a:endParaRPr lang="pt-BR" sz="2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72.243.360,88</a:t>
                      </a:r>
                    </a:p>
                    <a:p>
                      <a:pPr algn="r"/>
                      <a:endParaRPr lang="pt-BR" sz="12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7982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3891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581D00-C231-A132-5469-6F523B68C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386749"/>
          </a:xfrm>
        </p:spPr>
        <p:txBody>
          <a:bodyPr>
            <a:normAutofit/>
          </a:bodyPr>
          <a:lstStyle/>
          <a:p>
            <a:pPr algn="ctr"/>
            <a:r>
              <a:rPr lang="pt-BR" sz="4000" b="1" u="sng" dirty="0">
                <a:solidFill>
                  <a:srgbClr val="000000"/>
                </a:solidFill>
                <a:latin typeface="Arial"/>
                <a:cs typeface="Arial"/>
              </a:rPr>
              <a:t>EXECUÇÃO ORÇAMENTÁRIA DA RECEITA POR UNIDADE GESTORA</a:t>
            </a:r>
            <a:endParaRPr lang="pt-BR" sz="4000" dirty="0"/>
          </a:p>
        </p:txBody>
      </p:sp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id="{F9908918-A24E-B1B6-B815-F5DD512D31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3505573"/>
              </p:ext>
            </p:extLst>
          </p:nvPr>
        </p:nvGraphicFramePr>
        <p:xfrm>
          <a:off x="685800" y="2638425"/>
          <a:ext cx="10701655" cy="20624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717800">
                  <a:extLst>
                    <a:ext uri="{9D8B030D-6E8A-4147-A177-3AD203B41FA5}">
                      <a16:colId xmlns:a16="http://schemas.microsoft.com/office/drawing/2014/main" val="1541991794"/>
                    </a:ext>
                  </a:extLst>
                </a:gridCol>
                <a:gridCol w="2654300">
                  <a:extLst>
                    <a:ext uri="{9D8B030D-6E8A-4147-A177-3AD203B41FA5}">
                      <a16:colId xmlns:a16="http://schemas.microsoft.com/office/drawing/2014/main" val="510339438"/>
                    </a:ext>
                  </a:extLst>
                </a:gridCol>
                <a:gridCol w="3365500">
                  <a:extLst>
                    <a:ext uri="{9D8B030D-6E8A-4147-A177-3AD203B41FA5}">
                      <a16:colId xmlns:a16="http://schemas.microsoft.com/office/drawing/2014/main" val="405334874"/>
                    </a:ext>
                  </a:extLst>
                </a:gridCol>
                <a:gridCol w="1964055">
                  <a:extLst>
                    <a:ext uri="{9D8B030D-6E8A-4147-A177-3AD203B41FA5}">
                      <a16:colId xmlns:a16="http://schemas.microsoft.com/office/drawing/2014/main" val="14282327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B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Unidade Gestora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Previsão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Arrecadado até o período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Realizado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8081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Prefeitura Municipal de Irani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52.867.594,21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65.890.165,73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124,6%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08487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Fundo Municipal de Saúde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3.353.216,26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5.871.917,10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175,11%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331259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Fundo Municipal de Assistência Social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401.609,77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481.278,05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119,83%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006266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GERAL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56.622.420,24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72.243.360,88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127,58%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232578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33867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45F7DF31-7E00-DACB-5475-680651D1CF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6562933"/>
              </p:ext>
            </p:extLst>
          </p:nvPr>
        </p:nvGraphicFramePr>
        <p:xfrm>
          <a:off x="1188720" y="632212"/>
          <a:ext cx="9985247" cy="5112569"/>
        </p:xfrm>
        <a:graphic>
          <a:graphicData uri="http://schemas.openxmlformats.org/drawingml/2006/table">
            <a:tbl>
              <a:tblPr firstRow="1" firstCol="1" bandRow="1">
                <a:tableStyleId>{72833802-FEF1-4C79-8D5D-14CF1EAF98D9}</a:tableStyleId>
              </a:tblPr>
              <a:tblGrid>
                <a:gridCol w="32765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086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30367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8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Receita Arrecadada nos últimos 05 Exercícios</a:t>
                      </a:r>
                      <a:endParaRPr lang="pt-BR" sz="28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03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800" b="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Exercício </a:t>
                      </a:r>
                      <a:endParaRPr lang="pt-BR" sz="2800" b="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8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Valores (R$)</a:t>
                      </a:r>
                      <a:r>
                        <a:rPr lang="pt-BR" sz="2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28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pt-BR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03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800" b="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pt-BR" sz="2800" b="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b="0" i="0" u="none" strike="noStrike" kern="1200" dirty="0">
                          <a:ln>
                            <a:solidFill>
                              <a:schemeClr val="tx2">
                                <a:lumMod val="7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R$ 32.834.543,81</a:t>
                      </a: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03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800" b="0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2021</a:t>
                      </a: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b="0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R$ 43.483.326,66 </a:t>
                      </a: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03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800" b="0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2022</a:t>
                      </a: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b="0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R$ 69.653.069,43</a:t>
                      </a: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03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800" b="0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2023</a:t>
                      </a: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b="0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R$ 60.579.779,08</a:t>
                      </a: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303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800" b="1" kern="120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2024</a:t>
                      </a: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b="1" kern="1200" cap="none" spc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R$ 72.243.360,88</a:t>
                      </a: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0057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C2695D-557C-5A05-FFBC-704A6F09A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341029"/>
          </a:xfrm>
        </p:spPr>
        <p:txBody>
          <a:bodyPr>
            <a:normAutofit/>
          </a:bodyPr>
          <a:lstStyle/>
          <a:p>
            <a:pPr algn="ctr"/>
            <a:r>
              <a:rPr lang="pt-BR" sz="4000" b="1" u="sng" dirty="0">
                <a:solidFill>
                  <a:srgbClr val="000000"/>
                </a:solidFill>
                <a:latin typeface="Arial"/>
                <a:cs typeface="Arial"/>
              </a:rPr>
              <a:t>METAS DA DESPESA POR CATEGORIA ECONÔMICA</a:t>
            </a:r>
            <a:endParaRPr lang="pt-BR" sz="44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79812C6-E1B4-9467-D445-3287E4B024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749799"/>
            <a:ext cx="10515600" cy="142716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BR" sz="2800" spc="48" dirty="0">
                <a:solidFill>
                  <a:schemeClr val="tx1"/>
                </a:solidFill>
                <a:latin typeface="Arial"/>
                <a:cs typeface="Arial"/>
              </a:rPr>
              <a:t>Pelos</a:t>
            </a:r>
            <a:r>
              <a:rPr lang="pt-BR" sz="2800" spc="27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pt-BR" sz="2800" spc="48" dirty="0">
                <a:solidFill>
                  <a:schemeClr val="tx1"/>
                </a:solidFill>
                <a:latin typeface="Arial"/>
                <a:cs typeface="Arial"/>
              </a:rPr>
              <a:t>dados</a:t>
            </a:r>
            <a:r>
              <a:rPr lang="pt-BR" sz="2800" spc="27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pt-BR" sz="2800" spc="48" dirty="0">
                <a:solidFill>
                  <a:schemeClr val="tx1"/>
                </a:solidFill>
                <a:latin typeface="Arial"/>
                <a:cs typeface="Arial"/>
              </a:rPr>
              <a:t>acima</a:t>
            </a:r>
            <a:r>
              <a:rPr lang="pt-BR" sz="2800" spc="27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pt-BR" sz="2800" spc="48" dirty="0">
                <a:solidFill>
                  <a:schemeClr val="tx1"/>
                </a:solidFill>
                <a:latin typeface="Arial"/>
                <a:cs typeface="Arial"/>
              </a:rPr>
              <a:t>apresentados,</a:t>
            </a:r>
            <a:r>
              <a:rPr lang="pt-BR" sz="2800" spc="27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pt-BR" sz="2800" spc="48" dirty="0">
                <a:solidFill>
                  <a:schemeClr val="tx1"/>
                </a:solidFill>
                <a:latin typeface="Arial"/>
                <a:cs typeface="Arial"/>
              </a:rPr>
              <a:t>conclui-se</a:t>
            </a:r>
            <a:r>
              <a:rPr lang="pt-BR" sz="2800" spc="27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pt-BR" sz="2800" spc="48" dirty="0">
                <a:solidFill>
                  <a:schemeClr val="tx1"/>
                </a:solidFill>
                <a:latin typeface="Arial"/>
                <a:cs typeface="Arial"/>
              </a:rPr>
              <a:t>que</a:t>
            </a:r>
            <a:r>
              <a:rPr lang="pt-BR" sz="2800" spc="27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pt-BR" sz="2800" spc="49" dirty="0">
                <a:solidFill>
                  <a:schemeClr val="tx1"/>
                </a:solidFill>
                <a:latin typeface="Arial"/>
                <a:cs typeface="Arial"/>
              </a:rPr>
              <a:t>até</a:t>
            </a:r>
            <a:r>
              <a:rPr lang="pt-BR" sz="2800" spc="27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pt-BR" sz="2800" dirty="0">
                <a:solidFill>
                  <a:schemeClr val="tx1"/>
                </a:solidFill>
                <a:latin typeface="Arial"/>
                <a:cs typeface="Arial"/>
              </a:rPr>
              <a:t>o</a:t>
            </a:r>
            <a:r>
              <a:rPr lang="pt-BR" sz="2800" spc="323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pt-BR" sz="2800" spc="48" dirty="0">
                <a:solidFill>
                  <a:schemeClr val="tx1"/>
                </a:solidFill>
                <a:latin typeface="Arial"/>
                <a:cs typeface="Arial"/>
              </a:rPr>
              <a:t>término</a:t>
            </a:r>
            <a:r>
              <a:rPr lang="pt-BR" sz="2800" spc="27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pt-BR" sz="2800" spc="48" dirty="0">
                <a:solidFill>
                  <a:schemeClr val="tx1"/>
                </a:solidFill>
                <a:latin typeface="Arial"/>
                <a:cs typeface="Arial"/>
              </a:rPr>
              <a:t>do</a:t>
            </a:r>
            <a:r>
              <a:rPr lang="pt-BR" sz="2800" spc="27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pt-BR" sz="2800" spc="48" dirty="0">
                <a:solidFill>
                  <a:schemeClr val="tx1"/>
                </a:solidFill>
                <a:latin typeface="Arial"/>
                <a:cs typeface="Arial"/>
              </a:rPr>
              <a:t>período </a:t>
            </a:r>
            <a:r>
              <a:rPr lang="pt-BR" sz="2800" dirty="0">
                <a:solidFill>
                  <a:schemeClr val="tx1"/>
                </a:solidFill>
                <a:latin typeface="Arial"/>
                <a:cs typeface="Arial"/>
              </a:rPr>
              <a:t>analisado,</a:t>
            </a:r>
            <a:r>
              <a:rPr lang="pt-BR" sz="2800" spc="4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pt-BR" sz="2800" dirty="0">
                <a:solidFill>
                  <a:schemeClr val="tx1"/>
                </a:solidFill>
                <a:latin typeface="Arial"/>
                <a:cs typeface="Arial"/>
              </a:rPr>
              <a:t>o</a:t>
            </a:r>
            <a:r>
              <a:rPr lang="pt-BR" sz="2800" spc="52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pt-BR" sz="2800" dirty="0">
                <a:solidFill>
                  <a:schemeClr val="tx1"/>
                </a:solidFill>
                <a:latin typeface="Arial"/>
                <a:cs typeface="Arial"/>
              </a:rPr>
              <a:t>total</a:t>
            </a:r>
            <a:r>
              <a:rPr lang="pt-BR" sz="2800" spc="4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pt-BR" sz="2800" dirty="0">
                <a:solidFill>
                  <a:schemeClr val="tx1"/>
                </a:solidFill>
                <a:latin typeface="Arial"/>
                <a:cs typeface="Arial"/>
              </a:rPr>
              <a:t>da</a:t>
            </a:r>
            <a:r>
              <a:rPr lang="pt-BR" sz="2800" spc="4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pt-BR" sz="2800" dirty="0">
                <a:solidFill>
                  <a:schemeClr val="tx1"/>
                </a:solidFill>
                <a:latin typeface="Arial"/>
                <a:cs typeface="Arial"/>
              </a:rPr>
              <a:t>Despesa</a:t>
            </a:r>
            <a:r>
              <a:rPr lang="pt-BR" sz="2800" spc="4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pt-BR" sz="2800" dirty="0">
                <a:solidFill>
                  <a:schemeClr val="tx1"/>
                </a:solidFill>
                <a:latin typeface="Arial"/>
                <a:cs typeface="Arial"/>
              </a:rPr>
              <a:t>Liquidada,</a:t>
            </a:r>
            <a:r>
              <a:rPr lang="pt-BR" sz="2800" spc="4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pt-BR" sz="2800" dirty="0">
                <a:solidFill>
                  <a:schemeClr val="tx1"/>
                </a:solidFill>
                <a:latin typeface="Arial"/>
                <a:cs typeface="Arial"/>
              </a:rPr>
              <a:t>no</a:t>
            </a:r>
            <a:r>
              <a:rPr lang="pt-BR" sz="2800" spc="4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pt-BR" sz="2800" dirty="0">
                <a:solidFill>
                  <a:schemeClr val="tx1"/>
                </a:solidFill>
                <a:latin typeface="Arial"/>
                <a:cs typeface="Arial"/>
              </a:rPr>
              <a:t>montante</a:t>
            </a:r>
            <a:r>
              <a:rPr lang="pt-BR" sz="2800" spc="4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pt-BR" sz="2800" dirty="0">
                <a:solidFill>
                  <a:schemeClr val="tx1"/>
                </a:solidFill>
                <a:latin typeface="Arial"/>
                <a:cs typeface="Arial"/>
              </a:rPr>
              <a:t>de</a:t>
            </a:r>
            <a:r>
              <a:rPr lang="pt-BR" sz="2800" spc="4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pt-BR" sz="2800" b="1" dirty="0">
                <a:solidFill>
                  <a:schemeClr val="tx1"/>
                </a:solidFill>
                <a:latin typeface="Arial"/>
                <a:cs typeface="Arial"/>
              </a:rPr>
              <a:t>R$ </a:t>
            </a:r>
            <a:r>
              <a:rPr lang="pt-BR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65.770.547,41</a:t>
            </a:r>
            <a:r>
              <a:rPr lang="pt-BR" sz="2800" dirty="0">
                <a:solidFill>
                  <a:schemeClr val="tx1"/>
                </a:solidFill>
                <a:latin typeface="Arial"/>
                <a:cs typeface="Arial"/>
              </a:rPr>
              <a:t>,</a:t>
            </a:r>
            <a:r>
              <a:rPr lang="pt-BR" sz="2800" spc="52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pt-BR" sz="2800" dirty="0">
                <a:solidFill>
                  <a:schemeClr val="tx1"/>
                </a:solidFill>
                <a:latin typeface="Arial"/>
                <a:cs typeface="Arial"/>
              </a:rPr>
              <a:t>ficou </a:t>
            </a:r>
            <a:r>
              <a:rPr lang="pt-BR" sz="2800" b="1" spc="17" dirty="0">
                <a:solidFill>
                  <a:schemeClr val="tx1"/>
                </a:solidFill>
                <a:latin typeface="Arial"/>
                <a:cs typeface="Arial"/>
              </a:rPr>
              <a:t>ACIMA</a:t>
            </a:r>
            <a:r>
              <a:rPr lang="pt-BR" sz="2800" b="1" spc="94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pt-BR" sz="2800" spc="17" dirty="0">
                <a:solidFill>
                  <a:schemeClr val="tx1"/>
                </a:solidFill>
                <a:latin typeface="Arial"/>
                <a:cs typeface="Arial"/>
              </a:rPr>
              <a:t>das</a:t>
            </a:r>
            <a:r>
              <a:rPr lang="pt-BR" sz="2800" spc="9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pt-BR" sz="2800" spc="17" dirty="0">
                <a:solidFill>
                  <a:schemeClr val="tx1"/>
                </a:solidFill>
                <a:latin typeface="Arial"/>
                <a:cs typeface="Arial"/>
              </a:rPr>
              <a:t>metas</a:t>
            </a:r>
            <a:r>
              <a:rPr lang="pt-BR" sz="2800" spc="94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pt-BR" sz="2800" spc="17" dirty="0">
                <a:solidFill>
                  <a:schemeClr val="tx1"/>
                </a:solidFill>
                <a:latin typeface="Arial"/>
                <a:cs typeface="Arial"/>
              </a:rPr>
              <a:t>de</a:t>
            </a:r>
            <a:r>
              <a:rPr lang="pt-BR" sz="2800" spc="94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pt-BR" sz="2800" spc="17" dirty="0">
                <a:solidFill>
                  <a:schemeClr val="tx1"/>
                </a:solidFill>
                <a:latin typeface="Arial"/>
                <a:cs typeface="Arial"/>
              </a:rPr>
              <a:t>Desembolso</a:t>
            </a:r>
            <a:r>
              <a:rPr lang="pt-BR" sz="2800" spc="94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pt-BR" sz="2800" spc="17" dirty="0">
                <a:solidFill>
                  <a:schemeClr val="tx1"/>
                </a:solidFill>
                <a:latin typeface="Arial"/>
                <a:cs typeface="Arial"/>
              </a:rPr>
              <a:t>Autorizadas,</a:t>
            </a:r>
            <a:r>
              <a:rPr lang="pt-BR" sz="2800" spc="9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pt-BR" sz="2800" spc="17" dirty="0">
                <a:solidFill>
                  <a:schemeClr val="tx1"/>
                </a:solidFill>
                <a:latin typeface="Arial"/>
                <a:cs typeface="Arial"/>
              </a:rPr>
              <a:t>que</a:t>
            </a:r>
            <a:r>
              <a:rPr lang="pt-BR" sz="2800" spc="94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pt-BR" sz="2800" spc="17" dirty="0">
                <a:solidFill>
                  <a:schemeClr val="tx1"/>
                </a:solidFill>
                <a:latin typeface="Arial"/>
                <a:cs typeface="Arial"/>
              </a:rPr>
              <a:t>estavam</a:t>
            </a:r>
            <a:r>
              <a:rPr lang="pt-BR" sz="2800" spc="94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pt-BR" sz="2800" spc="17" dirty="0">
                <a:solidFill>
                  <a:schemeClr val="tx1"/>
                </a:solidFill>
                <a:latin typeface="Arial"/>
                <a:cs typeface="Arial"/>
              </a:rPr>
              <a:t>estimadas</a:t>
            </a:r>
            <a:r>
              <a:rPr lang="pt-BR" sz="2800" spc="94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pt-BR" sz="2800" spc="17" dirty="0">
                <a:solidFill>
                  <a:schemeClr val="tx1"/>
                </a:solidFill>
                <a:latin typeface="Arial"/>
                <a:cs typeface="Arial"/>
              </a:rPr>
              <a:t>em</a:t>
            </a:r>
            <a:r>
              <a:rPr lang="pt-BR" sz="2800" spc="93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pt-BR" sz="2800" b="1" spc="17" dirty="0">
                <a:solidFill>
                  <a:schemeClr val="tx1"/>
                </a:solidFill>
                <a:latin typeface="Arial"/>
                <a:cs typeface="Arial"/>
              </a:rPr>
              <a:t>R$ </a:t>
            </a:r>
            <a:r>
              <a:rPr lang="pt-BR" sz="2800" b="1" dirty="0">
                <a:solidFill>
                  <a:schemeClr val="tx1"/>
                </a:solidFill>
                <a:latin typeface="Arial"/>
                <a:cs typeface="Arial"/>
              </a:rPr>
              <a:t>56.622.420,24</a:t>
            </a:r>
            <a:r>
              <a:rPr lang="pt-BR" sz="2800" dirty="0">
                <a:solidFill>
                  <a:schemeClr val="tx1"/>
                </a:solidFill>
                <a:latin typeface="Arial"/>
                <a:cs typeface="Arial"/>
              </a:rPr>
              <a:t>. </a:t>
            </a:r>
          </a:p>
          <a:p>
            <a:endParaRPr lang="pt-BR" dirty="0"/>
          </a:p>
        </p:txBody>
      </p:sp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id="{94B818AC-115E-9D2D-ED25-9EB59C72BB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3778228"/>
              </p:ext>
            </p:extLst>
          </p:nvPr>
        </p:nvGraphicFramePr>
        <p:xfrm>
          <a:off x="927100" y="2155698"/>
          <a:ext cx="10603484" cy="16764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650871">
                  <a:extLst>
                    <a:ext uri="{9D8B030D-6E8A-4147-A177-3AD203B41FA5}">
                      <a16:colId xmlns:a16="http://schemas.microsoft.com/office/drawing/2014/main" val="1980918623"/>
                    </a:ext>
                  </a:extLst>
                </a:gridCol>
                <a:gridCol w="2650871">
                  <a:extLst>
                    <a:ext uri="{9D8B030D-6E8A-4147-A177-3AD203B41FA5}">
                      <a16:colId xmlns:a16="http://schemas.microsoft.com/office/drawing/2014/main" val="605327087"/>
                    </a:ext>
                  </a:extLst>
                </a:gridCol>
                <a:gridCol w="2650871">
                  <a:extLst>
                    <a:ext uri="{9D8B030D-6E8A-4147-A177-3AD203B41FA5}">
                      <a16:colId xmlns:a16="http://schemas.microsoft.com/office/drawing/2014/main" val="3554200174"/>
                    </a:ext>
                  </a:extLst>
                </a:gridCol>
                <a:gridCol w="2650871">
                  <a:extLst>
                    <a:ext uri="{9D8B030D-6E8A-4147-A177-3AD203B41FA5}">
                      <a16:colId xmlns:a16="http://schemas.microsoft.com/office/drawing/2014/main" val="9768121"/>
                    </a:ext>
                  </a:extLst>
                </a:gridCol>
              </a:tblGrid>
              <a:tr h="261747">
                <a:tc>
                  <a:txBody>
                    <a:bodyPr/>
                    <a:lstStyle/>
                    <a:p>
                      <a:r>
                        <a:rPr lang="pt-B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Despesa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Despesa Prevista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Despesa Empenhada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Despesa Liquidada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6455058"/>
                  </a:ext>
                </a:extLst>
              </a:tr>
              <a:tr h="261747">
                <a:tc>
                  <a:txBody>
                    <a:bodyPr/>
                    <a:lstStyle/>
                    <a:p>
                      <a:r>
                        <a:rPr lang="pt-B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Despesas Correntes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53.299.782,90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56.430.753,53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55.197.346,44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4452828"/>
                  </a:ext>
                </a:extLst>
              </a:tr>
              <a:tr h="261747">
                <a:tc>
                  <a:txBody>
                    <a:bodyPr/>
                    <a:lstStyle/>
                    <a:p>
                      <a:r>
                        <a:rPr lang="pt-B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Despesas de Capital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3.288.820,34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30.224.188,00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10.573.200,97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3449957"/>
                  </a:ext>
                </a:extLst>
              </a:tr>
              <a:tr h="261747">
                <a:tc>
                  <a:txBody>
                    <a:bodyPr/>
                    <a:lstStyle/>
                    <a:p>
                      <a:r>
                        <a:rPr lang="pt-B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Reserva de Contingência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33.817,00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8156307"/>
                  </a:ext>
                </a:extLst>
              </a:tr>
              <a:tr h="261747">
                <a:tc>
                  <a:txBody>
                    <a:bodyPr/>
                    <a:lstStyle/>
                    <a:p>
                      <a:r>
                        <a:rPr lang="pt-BR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56.622.420,24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71.407.444,19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65.770.547,41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07771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8532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CD2AEE-2B7B-3706-2769-A41E59FE01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331885"/>
          </a:xfrm>
        </p:spPr>
        <p:txBody>
          <a:bodyPr>
            <a:normAutofit/>
          </a:bodyPr>
          <a:lstStyle/>
          <a:p>
            <a:pPr algn="ctr"/>
            <a:r>
              <a:rPr lang="pt-BR" sz="4000" b="1" u="sng" dirty="0">
                <a:solidFill>
                  <a:srgbClr val="000000"/>
                </a:solidFill>
                <a:latin typeface="Arial"/>
                <a:cs typeface="Arial"/>
              </a:rPr>
              <a:t>EXECUÇÃO ORÇAMENTÁRIA DA DESPESA</a:t>
            </a:r>
            <a:endParaRPr lang="pt-BR" sz="40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3B6D5B2-3E1F-7DCB-3EDF-0866A758D3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28108"/>
          </a:xfrm>
        </p:spPr>
        <p:txBody>
          <a:bodyPr>
            <a:normAutofit/>
          </a:bodyPr>
          <a:lstStyle/>
          <a:p>
            <a:r>
              <a:rPr lang="pt-BR" sz="1800" dirty="0">
                <a:solidFill>
                  <a:schemeClr val="tx1"/>
                </a:solidFill>
              </a:rPr>
              <a:t>Quadro de Execução das Despesas do Anexo 01 do RREO:</a:t>
            </a:r>
          </a:p>
          <a:p>
            <a:endParaRPr lang="pt-BR" dirty="0"/>
          </a:p>
        </p:txBody>
      </p:sp>
      <p:graphicFrame>
        <p:nvGraphicFramePr>
          <p:cNvPr id="4" name="Tabela 6">
            <a:extLst>
              <a:ext uri="{FF2B5EF4-FFF2-40B4-BE49-F238E27FC236}">
                <a16:creationId xmlns:a16="http://schemas.microsoft.com/office/drawing/2014/main" id="{51212974-4FFC-D0FB-4B14-80C314097F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666614"/>
              </p:ext>
            </p:extLst>
          </p:nvPr>
        </p:nvGraphicFramePr>
        <p:xfrm>
          <a:off x="838200" y="2203715"/>
          <a:ext cx="10317480" cy="40758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3654361">
                  <a:extLst>
                    <a:ext uri="{9D8B030D-6E8A-4147-A177-3AD203B41FA5}">
                      <a16:colId xmlns:a16="http://schemas.microsoft.com/office/drawing/2014/main" val="1653001847"/>
                    </a:ext>
                  </a:extLst>
                </a:gridCol>
                <a:gridCol w="2399697">
                  <a:extLst>
                    <a:ext uri="{9D8B030D-6E8A-4147-A177-3AD203B41FA5}">
                      <a16:colId xmlns:a16="http://schemas.microsoft.com/office/drawing/2014/main" val="3054938901"/>
                    </a:ext>
                  </a:extLst>
                </a:gridCol>
                <a:gridCol w="2241342">
                  <a:extLst>
                    <a:ext uri="{9D8B030D-6E8A-4147-A177-3AD203B41FA5}">
                      <a16:colId xmlns:a16="http://schemas.microsoft.com/office/drawing/2014/main" val="3677588910"/>
                    </a:ext>
                  </a:extLst>
                </a:gridCol>
                <a:gridCol w="2022080">
                  <a:extLst>
                    <a:ext uri="{9D8B030D-6E8A-4147-A177-3AD203B41FA5}">
                      <a16:colId xmlns:a16="http://schemas.microsoft.com/office/drawing/2014/main" val="1832555119"/>
                    </a:ext>
                  </a:extLst>
                </a:gridCol>
              </a:tblGrid>
              <a:tr h="316790">
                <a:tc rowSpan="2"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DESPESAS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r"/>
                      <a:r>
                        <a:rPr lang="pt-BR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DOTAÇÃO ATUALIZADA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DESPESA LIQUIDADA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3426441"/>
                  </a:ext>
                </a:extLst>
              </a:tr>
              <a:tr h="316790"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PERÍODO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ATÉ O PERÍODO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82471320"/>
                  </a:ext>
                </a:extLst>
              </a:tr>
              <a:tr h="316790">
                <a:tc>
                  <a:txBody>
                    <a:bodyPr/>
                    <a:lstStyle/>
                    <a:p>
                      <a:r>
                        <a:rPr lang="pt-B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PESSOAL E ENCARGOS SOCIAIS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27.084.634,95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5.169.109,80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26.112.114,92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5818430"/>
                  </a:ext>
                </a:extLst>
              </a:tr>
              <a:tr h="316790">
                <a:tc>
                  <a:txBody>
                    <a:bodyPr/>
                    <a:lstStyle/>
                    <a:p>
                      <a:r>
                        <a:rPr lang="pt-B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JUROS E ENCARGOS DA DÍVIDA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149.604,96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21.553,41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94.450,61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6807000"/>
                  </a:ext>
                </a:extLst>
              </a:tr>
              <a:tr h="316790">
                <a:tc>
                  <a:txBody>
                    <a:bodyPr/>
                    <a:lstStyle/>
                    <a:p>
                      <a:r>
                        <a:rPr lang="pt-B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OUTRAS DESPESAS CORRENTES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32.737.237,08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6.635.269,06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28.990.780,91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530481"/>
                  </a:ext>
                </a:extLst>
              </a:tr>
              <a:tr h="316790">
                <a:tc>
                  <a:txBody>
                    <a:bodyPr/>
                    <a:lstStyle/>
                    <a:p>
                      <a:r>
                        <a:rPr lang="pt-B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INVESTIMENTOS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18.957.483,56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2.814.862,17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10.394.006,11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8559270"/>
                  </a:ext>
                </a:extLst>
              </a:tr>
              <a:tr h="316790">
                <a:tc>
                  <a:txBody>
                    <a:bodyPr/>
                    <a:lstStyle/>
                    <a:p>
                      <a:r>
                        <a:rPr lang="pt-B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INVERSÕES FINANCEIRAS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5251780"/>
                  </a:ext>
                </a:extLst>
              </a:tr>
              <a:tr h="316790">
                <a:tc>
                  <a:txBody>
                    <a:bodyPr/>
                    <a:lstStyle/>
                    <a:p>
                      <a:r>
                        <a:rPr lang="pt-B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AMORTIZAÇÃO DA DÍVIDA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184.764,75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41.352,66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179.194,86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791155"/>
                  </a:ext>
                </a:extLst>
              </a:tr>
              <a:tr h="316790">
                <a:tc>
                  <a:txBody>
                    <a:bodyPr/>
                    <a:lstStyle/>
                    <a:p>
                      <a:r>
                        <a:rPr lang="pt-B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RESERVA DE CONTINGÊNCIA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33.817,00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5656304"/>
                  </a:ext>
                </a:extLst>
              </a:tr>
              <a:tr h="316790">
                <a:tc>
                  <a:txBody>
                    <a:bodyPr/>
                    <a:lstStyle/>
                    <a:p>
                      <a:r>
                        <a:rPr lang="pt-B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DESPESAS (INTRA-ORÇAMENTÁRIAS) (IX)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4525732"/>
                  </a:ext>
                </a:extLst>
              </a:tr>
              <a:tr h="316790">
                <a:tc>
                  <a:txBody>
                    <a:bodyPr/>
                    <a:lstStyle/>
                    <a:p>
                      <a:r>
                        <a:rPr lang="pt-B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SUBTOTAL DAS DESPESAS (X) = (VIII + IX)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79.147.542,30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14.682.147,10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65.770.547,41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7548844"/>
                  </a:ext>
                </a:extLst>
              </a:tr>
              <a:tr h="316790">
                <a:tc>
                  <a:txBody>
                    <a:bodyPr/>
                    <a:lstStyle/>
                    <a:p>
                      <a:r>
                        <a:rPr lang="pt-B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SUPERÁVIT (XIII)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--------------------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-------------------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6.472.813,47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1692767"/>
                  </a:ext>
                </a:extLst>
              </a:tr>
              <a:tr h="260656">
                <a:tc>
                  <a:txBody>
                    <a:bodyPr/>
                    <a:lstStyle/>
                    <a:p>
                      <a:r>
                        <a:rPr lang="pt-B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TOTAIS (XIV) = (XII + XIII)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79.147.542,30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14.682.147,10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72.243.360,88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99606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230870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iva">
  <a:themeElements>
    <a:clrScheme name="Retrospec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188</TotalTime>
  <Words>1697</Words>
  <Application>Microsoft Office PowerPoint</Application>
  <PresentationFormat>Widescreen</PresentationFormat>
  <Paragraphs>359</Paragraphs>
  <Slides>22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7" baseType="lpstr">
      <vt:lpstr>arial</vt:lpstr>
      <vt:lpstr>arial</vt:lpstr>
      <vt:lpstr>Calibri</vt:lpstr>
      <vt:lpstr>Calibri Light</vt:lpstr>
      <vt:lpstr>Retrospectiva</vt:lpstr>
      <vt:lpstr>AUDIÊNCIA PÚBLICA DE AVALIAÇÃO DAS METAS FISCAIS</vt:lpstr>
      <vt:lpstr>LEI COMPLEMENTAR Nº 101/2000 - LRF</vt:lpstr>
      <vt:lpstr>METAS DA RECEITA POR CATEGORIA ECONÔMICA</vt:lpstr>
      <vt:lpstr>EXECUÇÃO ORÇAMENTÁRIA DA RECEITA</vt:lpstr>
      <vt:lpstr>RECEITA ESTIMADA  X RECEITA ARRECADADA</vt:lpstr>
      <vt:lpstr>EXECUÇÃO ORÇAMENTÁRIA DA RECEITA POR UNIDADE GESTORA</vt:lpstr>
      <vt:lpstr>Apresentação do PowerPoint</vt:lpstr>
      <vt:lpstr>METAS DA DESPESA POR CATEGORIA ECONÔMICA</vt:lpstr>
      <vt:lpstr>EXECUÇÃO ORÇAMENTÁRIA DA DESPESA</vt:lpstr>
      <vt:lpstr>COMPARATIVO</vt:lpstr>
      <vt:lpstr>Apresentação do PowerPoint</vt:lpstr>
      <vt:lpstr>Apresentação do PowerPoint</vt:lpstr>
      <vt:lpstr>DESPESAS COM EDUCAÇÃO</vt:lpstr>
      <vt:lpstr>DESPESAS COM MANUTENÇÃO E DESENVOLVIMENTO DO ENSINO – MDE</vt:lpstr>
      <vt:lpstr>CUMPRIMENTO DOS LIMITES CONSTITUCIONAIS COM EDUCAÇÃO </vt:lpstr>
      <vt:lpstr>DESPESAS COM SAÚDE</vt:lpstr>
      <vt:lpstr>QUADRO DE APLICAÇÃO NA SAÚDE  - ASPS</vt:lpstr>
      <vt:lpstr>RECEITA CORRENTE LÍQUIDA</vt:lpstr>
      <vt:lpstr>RECEITA CORRENTE LÍQUIDA</vt:lpstr>
      <vt:lpstr>DESPESAS COM PESSOAL</vt:lpstr>
      <vt:lpstr>COMPARATIVO DAS DESPESAS COM PESSOAL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AUDIÊNCIA PÚBLICA DE AVALIAÇÃO DAS METAS FISCAIS</dc:title>
  <dc:creator>User</dc:creator>
  <cp:lastModifiedBy>User</cp:lastModifiedBy>
  <cp:revision>2</cp:revision>
  <dcterms:created xsi:type="dcterms:W3CDTF">2025-02-13T20:15:35Z</dcterms:created>
  <dcterms:modified xsi:type="dcterms:W3CDTF">2025-02-14T14:29:22Z</dcterms:modified>
</cp:coreProperties>
</file>