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4" r:id="rId9"/>
    <p:sldId id="265" r:id="rId10"/>
    <p:sldId id="266" r:id="rId11"/>
    <p:sldId id="276" r:id="rId12"/>
    <p:sldId id="277" r:id="rId13"/>
    <p:sldId id="267" r:id="rId14"/>
    <p:sldId id="269" r:id="rId15"/>
    <p:sldId id="268" r:id="rId16"/>
    <p:sldId id="270" r:id="rId17"/>
    <p:sldId id="271" r:id="rId18"/>
    <p:sldId id="262" r:id="rId19"/>
    <p:sldId id="263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t-BR"/>
              <a:t>Comparativo Receitas e Despesas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5217020236696796"/>
          <c:y val="0.11404735940044559"/>
          <c:w val="0.84643934547244093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Despesas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5000"/>
                    <a:satMod val="130000"/>
                  </a:schemeClr>
                </a:gs>
                <a:gs pos="34000">
                  <a:schemeClr val="accent1">
                    <a:shade val="87000"/>
                    <a:satMod val="125000"/>
                  </a:schemeClr>
                </a:gs>
                <a:gs pos="70000">
                  <a:schemeClr val="accent1">
                    <a:tint val="100000"/>
                    <a:shade val="90000"/>
                    <a:satMod val="130000"/>
                  </a:schemeClr>
                </a:gs>
                <a:gs pos="100000">
                  <a:schemeClr val="accent1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flat">
              <a:bevelT w="25400" h="31750"/>
            </a:sp3d>
          </c:spPr>
          <c:invertIfNegative val="0"/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  <a:satMod val="130000"/>
                    </a:schemeClr>
                  </a:gs>
                  <a:gs pos="34000">
                    <a:schemeClr val="accent1">
                      <a:shade val="87000"/>
                      <a:satMod val="125000"/>
                    </a:schemeClr>
                  </a:gs>
                  <a:gs pos="70000">
                    <a:schemeClr val="accent1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1-168E-4467-BE32-F69DBF1F39D7}"/>
              </c:ext>
            </c:extLst>
          </c:dPt>
          <c:cat>
            <c:numRef>
              <c:f>Plan1!$A$2:$A$6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Plan1!$B$2:$B$6</c:f>
              <c:numCache>
                <c:formatCode>#,##0.00</c:formatCode>
                <c:ptCount val="5"/>
                <c:pt idx="0">
                  <c:v>22020419.809999999</c:v>
                </c:pt>
                <c:pt idx="1">
                  <c:v>39776688.640000001</c:v>
                </c:pt>
                <c:pt idx="2">
                  <c:v>60067883.759999998</c:v>
                </c:pt>
                <c:pt idx="3">
                  <c:v>57965061.049999997</c:v>
                </c:pt>
                <c:pt idx="4">
                  <c:v>65770547.409999996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8E-4467-BE32-F69DBF1F39D7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Receitas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flat">
              <a:bevelT w="25400" h="31750"/>
            </a:sp3d>
          </c:spPr>
          <c:invertIfNegative val="0"/>
          <c:cat>
            <c:numRef>
              <c:f>Plan1!$A$2:$A$6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Plan1!$C$2:$C$6</c:f>
              <c:numCache>
                <c:formatCode>#,##0.00</c:formatCode>
                <c:ptCount val="5"/>
                <c:pt idx="0">
                  <c:v>32834543.809999999</c:v>
                </c:pt>
                <c:pt idx="1">
                  <c:v>43483326.659999996</c:v>
                </c:pt>
                <c:pt idx="2">
                  <c:v>69653069.430000007</c:v>
                </c:pt>
                <c:pt idx="3">
                  <c:v>60579779.079999998</c:v>
                </c:pt>
                <c:pt idx="4">
                  <c:v>72243360.879999995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8E-4467-BE32-F69DBF1F39D7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Colunas1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85000"/>
                    <a:satMod val="130000"/>
                  </a:schemeClr>
                </a:gs>
                <a:gs pos="34000">
                  <a:schemeClr val="accent3">
                    <a:shade val="87000"/>
                    <a:satMod val="125000"/>
                  </a:schemeClr>
                </a:gs>
                <a:gs pos="70000">
                  <a:schemeClr val="accent3">
                    <a:tint val="100000"/>
                    <a:shade val="90000"/>
                    <a:satMod val="130000"/>
                  </a:schemeClr>
                </a:gs>
                <a:gs pos="100000">
                  <a:schemeClr val="accent3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flat">
              <a:bevelT w="25400" h="31750"/>
            </a:sp3d>
          </c:spPr>
          <c:invertIfNegative val="0"/>
          <c:cat>
            <c:numRef>
              <c:f>Plan1!$A$2:$A$6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Plan1!$D$2:$D$6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4-168E-4467-BE32-F69DBF1F39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51576376"/>
        <c:axId val="251578728"/>
      </c:barChart>
      <c:catAx>
        <c:axId val="251576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51578728"/>
        <c:crosses val="autoZero"/>
        <c:auto val="1"/>
        <c:lblAlgn val="ctr"/>
        <c:lblOffset val="100"/>
        <c:noMultiLvlLbl val="0"/>
      </c:catAx>
      <c:valAx>
        <c:axId val="251578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51576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123-91DE-4F03-8E8D-72778AD714E5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3694-EEE8-4EB6-92A3-F696BF407B24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0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123-91DE-4F03-8E8D-72778AD714E5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3694-EEE8-4EB6-92A3-F696BF407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62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123-91DE-4F03-8E8D-72778AD714E5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3694-EEE8-4EB6-92A3-F696BF407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46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123-91DE-4F03-8E8D-72778AD714E5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3694-EEE8-4EB6-92A3-F696BF407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58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123-91DE-4F03-8E8D-72778AD714E5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3694-EEE8-4EB6-92A3-F696BF407B24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09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123-91DE-4F03-8E8D-72778AD714E5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3694-EEE8-4EB6-92A3-F696BF407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036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123-91DE-4F03-8E8D-72778AD714E5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3694-EEE8-4EB6-92A3-F696BF407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09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123-91DE-4F03-8E8D-72778AD714E5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3694-EEE8-4EB6-92A3-F696BF407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60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123-91DE-4F03-8E8D-72778AD714E5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3694-EEE8-4EB6-92A3-F696BF407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655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082123-91DE-4F03-8E8D-72778AD714E5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E53694-EEE8-4EB6-92A3-F696BF407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35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2123-91DE-4F03-8E8D-72778AD714E5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3694-EEE8-4EB6-92A3-F696BF407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57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082123-91DE-4F03-8E8D-72778AD714E5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4E53694-EEE8-4EB6-92A3-F696BF407B24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43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controle@irani.sc.gov.br" TargetMode="External"/><Relationship Id="rId2" Type="http://schemas.openxmlformats.org/officeDocument/2006/relationships/hyperlink" Target="mailto:adm@irani.sc.gov.b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mailto:ouvidoria@irani.sc.gov.b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C97BB-9F56-54D3-77DF-40F07180C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320" y="758952"/>
            <a:ext cx="9015984" cy="3566160"/>
          </a:xfrm>
        </p:spPr>
        <p:txBody>
          <a:bodyPr>
            <a:normAutofit/>
          </a:bodyPr>
          <a:lstStyle/>
          <a:p>
            <a:pPr algn="ctr"/>
            <a:r>
              <a:rPr lang="pt-BR" sz="6000" b="1" dirty="0">
                <a:solidFill>
                  <a:srgbClr val="000000"/>
                </a:solidFill>
                <a:latin typeface="Arial"/>
                <a:cs typeface="Arial"/>
              </a:rPr>
              <a:t>AUDIÊNCIA PÚBLICA</a:t>
            </a:r>
            <a:br>
              <a:rPr lang="pt-BR" sz="60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pt-BR" sz="6000" b="1" dirty="0">
                <a:solidFill>
                  <a:srgbClr val="000000"/>
                </a:solidFill>
                <a:latin typeface="Arial"/>
                <a:cs typeface="Arial"/>
              </a:rPr>
              <a:t>DE AVALIAÇÃO DAS</a:t>
            </a:r>
            <a:br>
              <a:rPr lang="pt-BR" sz="60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pt-BR" sz="6000" b="1" dirty="0">
                <a:solidFill>
                  <a:srgbClr val="000000"/>
                </a:solidFill>
                <a:latin typeface="Arial"/>
                <a:cs typeface="Arial"/>
              </a:rPr>
              <a:t>METAS FISCAIS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A00633-DA97-ACE3-5912-7C3D9A692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8150"/>
            <a:ext cx="9144000" cy="686498"/>
          </a:xfrm>
        </p:spPr>
        <p:txBody>
          <a:bodyPr/>
          <a:lstStyle/>
          <a:p>
            <a:pPr algn="ctr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3º QUADRIMESTRE 2024</a:t>
            </a:r>
          </a:p>
        </p:txBody>
      </p:sp>
    </p:spTree>
    <p:extLst>
      <p:ext uri="{BB962C8B-B14F-4D97-AF65-F5344CB8AC3E}">
        <p14:creationId xmlns:p14="http://schemas.microsoft.com/office/powerpoint/2010/main" val="33816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6A561-A1CE-1C01-0C8D-8F7688006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40445"/>
          </a:xfrm>
        </p:spPr>
        <p:txBody>
          <a:bodyPr>
            <a:normAutofit/>
          </a:bodyPr>
          <a:lstStyle/>
          <a:p>
            <a:pPr algn="ctr"/>
            <a:r>
              <a:rPr lang="pt-BR" sz="4000" b="1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COMPARATIVO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6C3107-55EB-E5ED-475B-B4FA3FB7B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420" y="4055533"/>
            <a:ext cx="10782300" cy="2121430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confronto da Receita Arrecadada com as Despesas Liquidadas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até o p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eríodo apresenta valores </a:t>
            </a: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positivos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Receitas Arrecadadas registram a cifra de </a:t>
            </a: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R$ 72.243.360,88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enquanto as Despesas efetuadas contabilizam a soma de </a:t>
            </a: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R$ 65.770.547,41 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proporcionando um </a:t>
            </a: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Superávit 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R$ 6.472.813,47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pt-BR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E6C6420D-D4DF-F81C-EBA7-50EF44F9B8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816895"/>
              </p:ext>
            </p:extLst>
          </p:nvPr>
        </p:nvGraphicFramePr>
        <p:xfrm>
          <a:off x="876300" y="1950720"/>
          <a:ext cx="107823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575">
                  <a:extLst>
                    <a:ext uri="{9D8B030D-6E8A-4147-A177-3AD203B41FA5}">
                      <a16:colId xmlns:a16="http://schemas.microsoft.com/office/drawing/2014/main" val="3104979795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4248885650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2917367796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351871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033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Realizadas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64.376.133,91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7.867.226,97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72.243.360,88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291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Liquidadas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55.197.346,44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10.573.200,97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65.770.547,41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3126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Situação Orçamentária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Superávit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6.472.813,47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259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102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BB4ADF6-EABD-1A59-FD78-4C192A9C7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849165"/>
              </p:ext>
            </p:extLst>
          </p:nvPr>
        </p:nvGraphicFramePr>
        <p:xfrm>
          <a:off x="1207008" y="665826"/>
          <a:ext cx="9950400" cy="4186728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5550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0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81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Realizada/Liquidada nos últimos 05 Exercícios</a:t>
                      </a:r>
                      <a:endParaRPr lang="pt-BR" sz="2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Exercício </a:t>
                      </a:r>
                      <a:endParaRPr lang="pt-BR" sz="2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Valores R$</a:t>
                      </a:r>
                      <a:endParaRPr lang="pt-BR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2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R$ 22.020.419,81</a:t>
                      </a:r>
                      <a:endParaRPr lang="pt-BR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2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R$ 39.776.688,64</a:t>
                      </a:r>
                      <a:endParaRPr lang="pt-BR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2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R$ 60.067.883,76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2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R$ 57.965.061,05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2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R$ 65.770.547,41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35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0051B5C-F294-1997-8A51-3108EBC3FD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8155615"/>
              </p:ext>
            </p:extLst>
          </p:nvPr>
        </p:nvGraphicFramePr>
        <p:xfrm>
          <a:off x="1107286" y="647845"/>
          <a:ext cx="10130690" cy="5304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8431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C63C75-8417-F907-8933-CA06A851E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41029"/>
          </a:xfrm>
        </p:spPr>
        <p:txBody>
          <a:bodyPr>
            <a:normAutofit/>
          </a:bodyPr>
          <a:lstStyle/>
          <a:p>
            <a:pPr algn="ctr"/>
            <a:r>
              <a:rPr lang="pt-BR" sz="4000" b="1" u="sng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DESPESAS COM EDUCAÇÃO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40B436-7257-27F0-5AAC-8C9A4BA34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536" y="1845734"/>
            <a:ext cx="10460736" cy="4023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Constituição Federal de 1988:</a:t>
            </a:r>
          </a:p>
          <a:p>
            <a:pPr marL="0" indent="0" algn="just">
              <a:buNone/>
            </a:pPr>
            <a:r>
              <a:rPr lang="pt-B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212. A União aplicará, anualmente, nunca menos de dezoito, e os Estados, o Distrito Federal e os </a:t>
            </a:r>
            <a:r>
              <a:rPr lang="pt-BR" sz="2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Municípios vinte e cinco por cento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no mínimo, da receita resultante de impostos, compreendida a proveniente de transferências, na manutenção e desenvolvimento do ensino.</a:t>
            </a: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7292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2C30AA-1311-552B-2453-56DD6EBB8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2608"/>
            <a:ext cx="10058400" cy="1289304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>
                <a:solidFill>
                  <a:srgbClr val="000000"/>
                </a:solidFill>
                <a:latin typeface="Arial"/>
                <a:cs typeface="Arial"/>
              </a:rPr>
              <a:t>DESPESAS COM MANUTENÇÃO E DESENVOLVIMENTO DO ENSINO – MDE</a:t>
            </a:r>
            <a:endParaRPr lang="pt-BR" sz="4000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D6058119-43BD-B410-3507-F77749A511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921077"/>
              </p:ext>
            </p:extLst>
          </p:nvPr>
        </p:nvGraphicFramePr>
        <p:xfrm>
          <a:off x="832104" y="1840992"/>
          <a:ext cx="10698480" cy="4404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8937">
                  <a:extLst>
                    <a:ext uri="{9D8B030D-6E8A-4147-A177-3AD203B41FA5}">
                      <a16:colId xmlns:a16="http://schemas.microsoft.com/office/drawing/2014/main" val="2502682238"/>
                    </a:ext>
                  </a:extLst>
                </a:gridCol>
                <a:gridCol w="2859543">
                  <a:extLst>
                    <a:ext uri="{9D8B030D-6E8A-4147-A177-3AD203B41FA5}">
                      <a16:colId xmlns:a16="http://schemas.microsoft.com/office/drawing/2014/main" val="3702636250"/>
                    </a:ext>
                  </a:extLst>
                </a:gridCol>
              </a:tblGrid>
              <a:tr h="314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GASTO EM EDUCAÇÃO - MDE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 12.726.472,46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008368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751511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APURADAS PARA FINS DE APLICAÇÃO EM MDE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/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R$ 48.103.488,86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474087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MÍNIMO A SER APLICADO EM EDUCAÇÃO 25%</a:t>
                      </a:r>
                    </a:p>
                  </a:txBody>
                  <a:tcPr marL="68933" marR="68933" marT="34466" marB="34466" anchor="ctr"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 12.025.872,22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939858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4340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ACIMA DO LIMITE CONSTITUCIONAL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R$ 700.600,24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804571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636455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APLICADO EM MDE EM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829720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15787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RECEITAS DO FUNDEB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R$ 11.398.492,53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981922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COM RECEITAS FUNDEB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R$ 8.925.758,63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83077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70% DE DESPESAS COM REMUNERAÇÃO DOS PROFISSIONAIS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R$ 7.856.765,13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8304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018971"/>
                  </a:ext>
                </a:extLst>
              </a:tr>
              <a:tr h="314597">
                <a:tc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APLICADO COM RECEITAS FUNDEB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79,52%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303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432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564333-AE8C-4CAD-F6B7-DB8DADB2C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u="sng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CUMPRIMENTO DOS LIMITES CONSTITUCIONAIS COM EDUCAÇÃO 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23F699-55C0-5101-9EEF-B4867F87B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76856"/>
            <a:ext cx="10058400" cy="3592238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análise ao Relatório DEMONSTRATIVO DAS RECEITAS E DESPESAS COM MANUTENÇÃO E DESENVOLVIMENTO DO ENSINO – MDE, verifica-se que ao </a:t>
            </a:r>
            <a:r>
              <a:rPr lang="pt-BR" sz="2400" spc="5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r>
              <a:rPr lang="pt-BR" sz="2400" spc="26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spc="5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pt-BR" sz="2400" spc="26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spc="5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</a:t>
            </a:r>
            <a:r>
              <a:rPr lang="pt-BR" sz="2400" spc="26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spc="5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analisado</a:t>
            </a:r>
            <a:r>
              <a:rPr lang="pt-BR" sz="2400" spc="26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spc="31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spc="5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aplicação</a:t>
            </a:r>
            <a:r>
              <a:rPr lang="pt-BR" sz="2400" spc="26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spc="5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educação</a:t>
            </a:r>
            <a:r>
              <a:rPr lang="pt-BR" sz="2400" spc="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</a:t>
            </a:r>
            <a:r>
              <a:rPr lang="pt-BR" sz="2400" spc="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pt-BR" sz="2400" spc="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26,46%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sz="2400" spc="20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evidenciando</a:t>
            </a:r>
            <a:r>
              <a:rPr lang="pt-BR" sz="2400" spc="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spc="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Cumprimento</a:t>
            </a:r>
            <a:r>
              <a:rPr lang="pt-BR" sz="2400" b="1" spc="20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pt-BR" sz="2400" spc="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dispositivo</a:t>
            </a:r>
            <a:r>
              <a:rPr lang="pt-BR" sz="2400" spc="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legal.</a:t>
            </a:r>
          </a:p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Ainda, verificou-se o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Cumprimento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aplicação do mínimo de 70% das receitas de FUNDEB, o que totalizou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79,52%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36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A46DC-3C24-D3D6-CF55-DA180B75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04453"/>
          </a:xfrm>
        </p:spPr>
        <p:txBody>
          <a:bodyPr>
            <a:normAutofit/>
          </a:bodyPr>
          <a:lstStyle/>
          <a:p>
            <a:pPr algn="ctr"/>
            <a:r>
              <a:rPr lang="pt-BR" sz="4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 COM SAÚDE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FB5375-C703-FBE5-AF6D-5607826B6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Lei Complementar nº 141/2012</a:t>
            </a:r>
          </a:p>
          <a:p>
            <a:pPr marL="0" indent="0" algn="just">
              <a:buNone/>
            </a:pPr>
            <a:r>
              <a:rPr lang="pt-B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Art. 7</a:t>
            </a:r>
            <a:r>
              <a:rPr lang="pt-BR" sz="2800" b="0" i="0" u="sng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Os Municípios e o Distrito Federal aplicarão anualmente em ações e serviços públicos de saúde, no mínimo, </a:t>
            </a:r>
            <a:r>
              <a:rPr lang="pt-BR" sz="2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15%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(quinze por cento) da arrecadação dos impostos a que se refere o art. 156 e dos recursos de que tratam o art. 158 e a alínea “b” do inciso I do caput e o § 3º do art. 159, todos da Constituição Federal.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2751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C2FAEC-2C2A-2FA5-8702-8053945B3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13597"/>
          </a:xfrm>
        </p:spPr>
        <p:txBody>
          <a:bodyPr>
            <a:normAutofit/>
          </a:bodyPr>
          <a:lstStyle/>
          <a:p>
            <a:pPr algn="ctr"/>
            <a:r>
              <a:rPr lang="pt-BR" sz="4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DE APLICAÇÃO NA SAÚDE  - ASPS</a:t>
            </a:r>
            <a:endParaRPr lang="pt-BR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131649B8-7EFE-D733-48F9-B7DBAF5CB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991209"/>
              </p:ext>
            </p:extLst>
          </p:nvPr>
        </p:nvGraphicFramePr>
        <p:xfrm>
          <a:off x="731520" y="2276518"/>
          <a:ext cx="10351008" cy="2636611"/>
        </p:xfrm>
        <a:graphic>
          <a:graphicData uri="http://schemas.openxmlformats.org/drawingml/2006/table">
            <a:tbl>
              <a:tblPr/>
              <a:tblGrid>
                <a:gridCol w="8010442">
                  <a:extLst>
                    <a:ext uri="{9D8B030D-6E8A-4147-A177-3AD203B41FA5}">
                      <a16:colId xmlns:a16="http://schemas.microsoft.com/office/drawing/2014/main" val="3242799015"/>
                    </a:ext>
                  </a:extLst>
                </a:gridCol>
                <a:gridCol w="2340566">
                  <a:extLst>
                    <a:ext uri="{9D8B030D-6E8A-4147-A177-3AD203B41FA5}">
                      <a16:colId xmlns:a16="http://schemas.microsoft.com/office/drawing/2014/main" val="1500401298"/>
                    </a:ext>
                  </a:extLst>
                </a:gridCol>
              </a:tblGrid>
              <a:tr h="325233"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GASTO EM SAÚDE ASPS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  10.878.046,86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82152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11280"/>
                  </a:ext>
                </a:extLst>
              </a:tr>
              <a:tr h="325233"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APURADAS PARA FINS DE APLICAÇÃO EM SAÚDE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  46.209.927,92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094292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MÍNIMO A SER APLICADO EM SAÚDE 15%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    6.931.489,19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25055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275438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ACIMA DO LIMITE CONSTITUCIONAL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R$     </a:t>
                      </a:r>
                      <a:r>
                        <a:rPr lang="pt-BR" sz="1400" dirty="0"/>
                        <a:t>3.946.557,67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636513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9120976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APLICADO EM SAÚDE ASPS EM 2024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23,54%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016866"/>
                  </a:ext>
                </a:extLst>
              </a:tr>
              <a:tr h="283735"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933" marR="68933" marT="34466" marB="344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478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36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1A8C41-CBF1-29E6-EB6C-6C4D01460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22741"/>
          </a:xfrm>
        </p:spPr>
        <p:txBody>
          <a:bodyPr>
            <a:normAutofit/>
          </a:bodyPr>
          <a:lstStyle/>
          <a:p>
            <a:pPr algn="ctr"/>
            <a:r>
              <a:rPr lang="pt-BR" sz="4000" b="1" u="sng" dirty="0">
                <a:solidFill>
                  <a:srgbClr val="000000"/>
                </a:solidFill>
                <a:latin typeface="Arial"/>
                <a:cs typeface="Arial"/>
              </a:rPr>
              <a:t>RECEITA CORRENTE LÍQUIDA</a:t>
            </a:r>
            <a:endParaRPr lang="pt-BR" sz="4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7B8813-D297-014E-7CAB-127336DB4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3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Lei Complementar nº 101/2000 - LRF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t-BR" sz="2800" b="1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2º, inciso IV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800" b="0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Receita corrente líquida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somatório das receitas tributárias, de contribuições, patrimoniais, industriais, agropecuárias, de serviços, transferências correntes e outras receitas também correntes, deduzidos: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pt-BR" sz="28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União, nos Estados e nos Municípios, a contribuição dos servidores para o custeio do seu sistema de previdência e assistência social e as receitas provenientes da compensação financeira citada no § 9º do art. 201 da Constituição.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3º A receita corrente líquida será apurada somando-se as receitas arrecadadas no mês em referência e nos onze anteriores, excluídas as duplicidades.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2017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79252-31A1-1B9A-80EF-3B870361B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13451"/>
            <a:ext cx="10058400" cy="1240445"/>
          </a:xfrm>
        </p:spPr>
        <p:txBody>
          <a:bodyPr>
            <a:normAutofit/>
          </a:bodyPr>
          <a:lstStyle/>
          <a:p>
            <a:pPr algn="ctr"/>
            <a:r>
              <a:rPr lang="pt-BR" sz="4000" b="1" u="sng" dirty="0">
                <a:solidFill>
                  <a:srgbClr val="000000"/>
                </a:solidFill>
                <a:latin typeface="Arial"/>
                <a:cs typeface="Arial"/>
              </a:rPr>
              <a:t>RECEITA CORRENTE LÍQUIDA</a:t>
            </a:r>
            <a:endParaRPr lang="pt-BR" sz="4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DE14BB-ABFE-B93F-E17E-892CEEA63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7223"/>
          </a:xfrm>
        </p:spPr>
        <p:txBody>
          <a:bodyPr>
            <a:normAutofit/>
          </a:bodyPr>
          <a:lstStyle/>
          <a:p>
            <a:r>
              <a:rPr lang="pt-BR" sz="1600" dirty="0">
                <a:solidFill>
                  <a:srgbClr val="000000"/>
                </a:solidFill>
                <a:latin typeface="Arial"/>
                <a:cs typeface="Arial"/>
              </a:rPr>
              <a:t>Apuração Receita Corrente Líquida com base nos últimos 12 (doze) meses, conforme LRF:</a:t>
            </a:r>
            <a:endParaRPr lang="pt-BR" sz="1600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1E469EAE-0F8B-869E-5602-6713A9240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097002"/>
              </p:ext>
            </p:extLst>
          </p:nvPr>
        </p:nvGraphicFramePr>
        <p:xfrm>
          <a:off x="838200" y="2433659"/>
          <a:ext cx="10143744" cy="3614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662">
                  <a:extLst>
                    <a:ext uri="{9D8B030D-6E8A-4147-A177-3AD203B41FA5}">
                      <a16:colId xmlns:a16="http://schemas.microsoft.com/office/drawing/2014/main" val="2604743742"/>
                    </a:ext>
                  </a:extLst>
                </a:gridCol>
                <a:gridCol w="3190082">
                  <a:extLst>
                    <a:ext uri="{9D8B030D-6E8A-4147-A177-3AD203B41FA5}">
                      <a16:colId xmlns:a16="http://schemas.microsoft.com/office/drawing/2014/main" val="3549676315"/>
                    </a:ext>
                  </a:extLst>
                </a:gridCol>
              </a:tblGrid>
              <a:tr h="331184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ESPECIFICAÇÃO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804973"/>
                  </a:ext>
                </a:extLst>
              </a:tr>
              <a:tr h="331184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CORRENTES (I)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72.304.190,54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5054626"/>
                  </a:ext>
                </a:extLst>
              </a:tr>
              <a:tr h="331184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DEDUÇÕES (II)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7.928.056,63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7405547"/>
                  </a:ext>
                </a:extLst>
              </a:tr>
              <a:tr h="331184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(III) = (I-II)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64.376.133,91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3432594"/>
                  </a:ext>
                </a:extLst>
              </a:tr>
              <a:tr h="517192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- ) Transferências obrigatórias da União relativas às emendas individuais (art. 166-A, § 1º, da CF) (IV)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5593569"/>
                  </a:ext>
                </a:extLst>
              </a:tr>
              <a:tr h="517192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AJUSTADA PARA CÁLCULO DOS LIMITES DE ENDIVIDAMENTO (V) = (III - IV)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63.846.133,91</a:t>
                      </a:r>
                      <a:endParaRPr lang="pt-BR" sz="1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7842007"/>
                  </a:ext>
                </a:extLst>
              </a:tr>
              <a:tr h="734956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- ) Transferências obrigatórias da União relativas às emendas de bancada (art. 166, § 16, da CF) e ao vencimento dos agentes comunitários de saúde e de combate às endemias (CF, art. 198, §11) (VI)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450.000,00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7908337"/>
                  </a:ext>
                </a:extLst>
              </a:tr>
              <a:tr h="517192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AJUSTADA PARA CÁLCULO DOS LIMITES DA DESPESA COM PESSOAL (VII) = (V - VI)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62.696.097,91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9541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558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03085-2293-C087-31AF-C695C257C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18975"/>
            <a:ext cx="10058400" cy="1139861"/>
          </a:xfrm>
        </p:spPr>
        <p:txBody>
          <a:bodyPr>
            <a:normAutofit/>
          </a:bodyPr>
          <a:lstStyle/>
          <a:p>
            <a:r>
              <a:rPr lang="pt-BR" sz="4000" b="1" u="sng" dirty="0">
                <a:solidFill>
                  <a:srgbClr val="000000"/>
                </a:solidFill>
                <a:latin typeface="Arial"/>
                <a:cs typeface="Arial"/>
              </a:rPr>
              <a:t>LEI COMPLEMENTAR Nº 101/2000 - LRF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C13968-415F-8F0C-29D2-2625B690C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9º, § 4º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4º Até o final dos meses de maio, setembro e fevereiro, o Ministro ou Secretário de Estado da Fazenda demonstrará e avaliará o cumprimento das metas fiscais de cada quadrimestre e a trajetória da dívida, em audiência pública na comissão referida no § 1º do art. 166 da Constituição Federal ou conjunta com as comissões temáticas do Congresso Nacional ou equivalente nas Casas Legislativas estaduais e municipais.</a:t>
            </a: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4592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BDB50-876F-E106-3FA7-96DE290F9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40445"/>
          </a:xfrm>
        </p:spPr>
        <p:txBody>
          <a:bodyPr>
            <a:normAutofit/>
          </a:bodyPr>
          <a:lstStyle/>
          <a:p>
            <a:pPr algn="ctr"/>
            <a:r>
              <a:rPr lang="pt-BR" sz="4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 COM PESSOAL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670E36-DE65-DEF3-6126-A903977DC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pt-BR" sz="2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Lei Complementar nº 101/2000 - LRF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19.</a:t>
            </a:r>
            <a:r>
              <a:rPr lang="pt-BR" sz="2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os fins do disposto no </a:t>
            </a:r>
            <a:r>
              <a:rPr lang="pt-BR" sz="28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do art. 169 da Constituição, a despesa total com pessoal, em cada período de apuração e em cada ente da Federação, não poderá exceder os percentuais da receita corrente líquida, a seguir discriminados: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III - </a:t>
            </a:r>
            <a:r>
              <a:rPr lang="pt-BR" sz="2800" b="0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Municípios: 60% 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(sessenta por cento).</a:t>
            </a: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endParaRPr lang="pt-BR" sz="28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20.</a:t>
            </a:r>
            <a:r>
              <a:rPr lang="pt-BR" sz="2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repartição dos limites globais do art. 19 não poderá exceder os seguintes percentuais: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- na esfera municipal: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pt-BR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 (seis por cento) para o Legislativo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incluído o Tribunal de Contas do Município, quando houver;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pt-BR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54% (cinquenta e quatro por cento) para o Executivo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1396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B98C9-AA2A-81C0-DA3F-4FB081A44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50173"/>
          </a:xfrm>
        </p:spPr>
        <p:txBody>
          <a:bodyPr>
            <a:normAutofit/>
          </a:bodyPr>
          <a:lstStyle/>
          <a:p>
            <a:pPr algn="ctr"/>
            <a:r>
              <a:rPr lang="pt-BR" sz="4000" b="1" u="sng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COMPARATIVO DAS DESPESAS COM PESSOAL</a:t>
            </a:r>
            <a:endParaRPr lang="pt-BR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Espaço Reservado para Conteúdo 6">
            <a:extLst>
              <a:ext uri="{FF2B5EF4-FFF2-40B4-BE49-F238E27FC236}">
                <a16:creationId xmlns:a16="http://schemas.microsoft.com/office/drawing/2014/main" id="{4C9A33DA-6FA8-CCED-B214-6E9A12BE26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7623699"/>
              </p:ext>
            </p:extLst>
          </p:nvPr>
        </p:nvGraphicFramePr>
        <p:xfrm>
          <a:off x="889000" y="2341626"/>
          <a:ext cx="10756904" cy="3172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3464">
                  <a:extLst>
                    <a:ext uri="{9D8B030D-6E8A-4147-A177-3AD203B41FA5}">
                      <a16:colId xmlns:a16="http://schemas.microsoft.com/office/drawing/2014/main" val="4256395252"/>
                    </a:ext>
                  </a:extLst>
                </a:gridCol>
                <a:gridCol w="2788920">
                  <a:extLst>
                    <a:ext uri="{9D8B030D-6E8A-4147-A177-3AD203B41FA5}">
                      <a16:colId xmlns:a16="http://schemas.microsoft.com/office/drawing/2014/main" val="425829488"/>
                    </a:ext>
                  </a:extLst>
                </a:gridCol>
                <a:gridCol w="2455294">
                  <a:extLst>
                    <a:ext uri="{9D8B030D-6E8A-4147-A177-3AD203B41FA5}">
                      <a16:colId xmlns:a16="http://schemas.microsoft.com/office/drawing/2014/main" val="2185733005"/>
                    </a:ext>
                  </a:extLst>
                </a:gridCol>
                <a:gridCol w="2689226">
                  <a:extLst>
                    <a:ext uri="{9D8B030D-6E8A-4147-A177-3AD203B41FA5}">
                      <a16:colId xmlns:a16="http://schemas.microsoft.com/office/drawing/2014/main" val="4154303516"/>
                    </a:ext>
                  </a:extLst>
                </a:gridCol>
              </a:tblGrid>
              <a:tr h="48636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(RCL) Ajustada</a:t>
                      </a:r>
                    </a:p>
                  </a:txBody>
                  <a:tcPr marL="12240" marR="12240" marT="12240" marB="1224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R$ 55.014.777,16</a:t>
                      </a:r>
                    </a:p>
                  </a:txBody>
                  <a:tcPr marL="12240" marR="12240" marT="12240" marB="1224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709098"/>
                  </a:ext>
                </a:extLst>
              </a:tr>
              <a:tr h="486368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COM PESSOAL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Legislativo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Consolidado</a:t>
                      </a:r>
                      <a:endParaRPr lang="pt-BR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/>
                </a:tc>
                <a:extLst>
                  <a:ext uri="{0D108BD9-81ED-4DB2-BD59-A6C34878D82A}">
                    <a16:rowId xmlns:a16="http://schemas.microsoft.com/office/drawing/2014/main" val="602625222"/>
                  </a:ext>
                </a:extLst>
              </a:tr>
              <a:tr h="947138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 Despesa com Pessoal para Fins de Apuração do Limite - TDP</a:t>
                      </a:r>
                    </a:p>
                  </a:txBody>
                  <a:tcPr marL="12240" marR="12240" marT="12240" marB="12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</a:t>
                      </a:r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24.076.180,91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</a:t>
                      </a:r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1.442.282,75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240" marR="12240" marT="12240" marB="12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R$ 25.518.463,66</a:t>
                      </a:r>
                    </a:p>
                  </a:txBody>
                  <a:tcPr marL="12240" marR="12240" marT="12240" marB="12240" anchor="ctr"/>
                </a:tc>
                <a:extLst>
                  <a:ext uri="{0D108BD9-81ED-4DB2-BD59-A6C34878D82A}">
                    <a16:rowId xmlns:a16="http://schemas.microsoft.com/office/drawing/2014/main" val="3902283820"/>
                  </a:ext>
                </a:extLst>
              </a:tr>
              <a:tr h="535579">
                <a:tc>
                  <a:txBody>
                    <a:bodyPr/>
                    <a:lstStyle/>
                    <a:p>
                      <a:pPr algn="l"/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Apuração do Limite - TDP sobre a RCL</a:t>
                      </a:r>
                    </a:p>
                  </a:txBody>
                  <a:tcPr marL="12240" marR="12240" marT="12240" marB="12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38,40%</a:t>
                      </a:r>
                    </a:p>
                  </a:txBody>
                  <a:tcPr marL="12240" marR="12240" marT="12240" marB="1224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2,30%</a:t>
                      </a:r>
                    </a:p>
                  </a:txBody>
                  <a:tcPr marL="12240" marR="12240" marT="12240" marB="1224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40,70%</a:t>
                      </a:r>
                    </a:p>
                  </a:txBody>
                  <a:tcPr marL="12240" marR="12240" marT="12240" marB="1224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213319"/>
                  </a:ext>
                </a:extLst>
              </a:tr>
              <a:tr h="716753">
                <a:tc>
                  <a:txBody>
                    <a:bodyPr/>
                    <a:lstStyle/>
                    <a:p>
                      <a:pPr algn="l"/>
                      <a:r>
                        <a:rPr lang="pt-B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 Máximo (Inciso I, II e III do art. 20 da LRF)</a:t>
                      </a:r>
                    </a:p>
                  </a:txBody>
                  <a:tcPr marL="12240" marR="12240" marT="12240" marB="12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54,00%</a:t>
                      </a:r>
                    </a:p>
                  </a:txBody>
                  <a:tcPr marL="12240" marR="12240" marT="12240" marB="12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6,00%</a:t>
                      </a:r>
                    </a:p>
                  </a:txBody>
                  <a:tcPr marL="12240" marR="12240" marT="12240" marB="122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60,00%</a:t>
                      </a:r>
                    </a:p>
                  </a:txBody>
                  <a:tcPr marL="12240" marR="12240" marT="12240" marB="12240" anchor="ctr"/>
                </a:tc>
                <a:extLst>
                  <a:ext uri="{0D108BD9-81ED-4DB2-BD59-A6C34878D82A}">
                    <a16:rowId xmlns:a16="http://schemas.microsoft.com/office/drawing/2014/main" val="2851745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532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C68B3C-1F58-BA0D-E751-F80B33527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896112"/>
            <a:ext cx="10058400" cy="4972982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44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OBRIGADA PELA PRESENÇA</a:t>
            </a:r>
          </a:p>
          <a:p>
            <a:pPr algn="ctr"/>
            <a:endParaRPr lang="pt-BR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Lembre de assinar a lista de presença</a:t>
            </a:r>
          </a:p>
          <a:p>
            <a:pPr algn="ctr"/>
            <a:endParaRPr lang="pt-BR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Graciele</a:t>
            </a:r>
            <a:r>
              <a:rPr lang="pt-BR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Ricci Lemes</a:t>
            </a:r>
          </a:p>
          <a:p>
            <a:pPr algn="just"/>
            <a:r>
              <a:rPr lang="pt-BR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Secretária de Administração e Finanças</a:t>
            </a:r>
          </a:p>
          <a:p>
            <a:pPr algn="just"/>
            <a:r>
              <a:rPr lang="pt-BR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adm@irani.sc.gov.br</a:t>
            </a:r>
            <a:r>
              <a:rPr lang="pt-BR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Pamela Thais de Oliveira</a:t>
            </a:r>
          </a:p>
          <a:p>
            <a:pPr algn="just"/>
            <a:r>
              <a:rPr lang="pt-BR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Agente de Controle Interno</a:t>
            </a:r>
          </a:p>
          <a:p>
            <a:pPr algn="just"/>
            <a:r>
              <a:rPr lang="pt-BR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controle@irani.sc.gov.br</a:t>
            </a:r>
            <a:endParaRPr lang="pt-BR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ouvidoria@irani.sc.gov.br</a:t>
            </a:r>
            <a:endParaRPr lang="pt-BR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2B5ACC1-81EE-09C6-DEEF-D80D2B48902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43"/>
          <a:stretch/>
        </p:blipFill>
        <p:spPr>
          <a:xfrm>
            <a:off x="5516213" y="3628814"/>
            <a:ext cx="1853955" cy="224028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FA7752E-CC02-E9A6-7CE1-B156450B04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00487" y="3964026"/>
            <a:ext cx="2461473" cy="156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99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7500FB-BAE6-2D26-E13E-8F2702078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286603"/>
            <a:ext cx="10782300" cy="1450757"/>
          </a:xfrm>
        </p:spPr>
        <p:txBody>
          <a:bodyPr>
            <a:normAutofit/>
          </a:bodyPr>
          <a:lstStyle/>
          <a:p>
            <a:pPr algn="ctr"/>
            <a:r>
              <a:rPr lang="pt-BR" sz="4000" b="1" u="sng" dirty="0">
                <a:solidFill>
                  <a:srgbClr val="000000"/>
                </a:solidFill>
                <a:latin typeface="Arial"/>
                <a:cs typeface="Arial"/>
              </a:rPr>
              <a:t>METAS DA RECEITA POR CATEGORIA ECONÔMICA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2B7BEC-0C17-D589-8FF3-EF1E34FA5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4215"/>
            <a:ext cx="10515600" cy="2162747"/>
          </a:xfrm>
        </p:spPr>
        <p:txBody>
          <a:bodyPr>
            <a:normAutofit fontScale="77500" lnSpcReduction="20000"/>
          </a:bodyPr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pc="48" dirty="0">
                <a:solidFill>
                  <a:schemeClr val="tx1"/>
                </a:solidFill>
                <a:latin typeface="Arial"/>
                <a:cs typeface="Arial"/>
              </a:rPr>
              <a:t>Pelos</a:t>
            </a:r>
            <a:r>
              <a:rPr lang="pt-BR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48" dirty="0">
                <a:solidFill>
                  <a:schemeClr val="tx1"/>
                </a:solidFill>
                <a:latin typeface="Arial"/>
                <a:cs typeface="Arial"/>
              </a:rPr>
              <a:t>dados</a:t>
            </a:r>
            <a:r>
              <a:rPr lang="pt-BR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48" dirty="0">
                <a:solidFill>
                  <a:schemeClr val="tx1"/>
                </a:solidFill>
                <a:latin typeface="Arial"/>
                <a:cs typeface="Arial"/>
              </a:rPr>
              <a:t>acima</a:t>
            </a:r>
            <a:r>
              <a:rPr lang="pt-BR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48" dirty="0">
                <a:solidFill>
                  <a:schemeClr val="tx1"/>
                </a:solidFill>
                <a:latin typeface="Arial"/>
                <a:cs typeface="Arial"/>
              </a:rPr>
              <a:t>apresentados,</a:t>
            </a:r>
            <a:r>
              <a:rPr lang="pt-BR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48" dirty="0">
                <a:solidFill>
                  <a:schemeClr val="tx1"/>
                </a:solidFill>
                <a:latin typeface="Arial"/>
                <a:cs typeface="Arial"/>
              </a:rPr>
              <a:t>conclui-se</a:t>
            </a:r>
            <a:r>
              <a:rPr lang="pt-BR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48" dirty="0">
                <a:solidFill>
                  <a:schemeClr val="tx1"/>
                </a:solidFill>
                <a:latin typeface="Arial"/>
                <a:cs typeface="Arial"/>
              </a:rPr>
              <a:t>que</a:t>
            </a:r>
            <a:r>
              <a:rPr lang="pt-BR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49" dirty="0">
                <a:solidFill>
                  <a:schemeClr val="tx1"/>
                </a:solidFill>
                <a:latin typeface="Arial"/>
                <a:cs typeface="Arial"/>
              </a:rPr>
              <a:t>até</a:t>
            </a:r>
            <a:r>
              <a:rPr lang="pt-BR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pt-BR" spc="32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48" dirty="0">
                <a:solidFill>
                  <a:schemeClr val="tx1"/>
                </a:solidFill>
                <a:latin typeface="Arial"/>
                <a:cs typeface="Arial"/>
              </a:rPr>
              <a:t>período </a:t>
            </a:r>
            <a:r>
              <a:rPr lang="pt-BR" dirty="0">
                <a:solidFill>
                  <a:schemeClr val="tx1"/>
                </a:solidFill>
                <a:latin typeface="Arial"/>
                <a:cs typeface="Arial"/>
              </a:rPr>
              <a:t>analisado,</a:t>
            </a:r>
            <a:r>
              <a:rPr lang="pt-BR" spc="2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pt-BR" spc="2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/>
                <a:cs typeface="Arial"/>
              </a:rPr>
              <a:t>total</a:t>
            </a:r>
            <a:r>
              <a:rPr lang="pt-BR" spc="2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/>
                <a:cs typeface="Arial"/>
              </a:rPr>
              <a:t>da</a:t>
            </a:r>
            <a:r>
              <a:rPr lang="pt-BR" spc="2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/>
                <a:cs typeface="Arial"/>
              </a:rPr>
              <a:t>Receita</a:t>
            </a:r>
            <a:r>
              <a:rPr lang="pt-BR" spc="2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/>
                <a:cs typeface="Arial"/>
              </a:rPr>
              <a:t>Arrecadada,</a:t>
            </a:r>
            <a:r>
              <a:rPr lang="pt-BR" spc="2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/>
                <a:cs typeface="Arial"/>
              </a:rPr>
              <a:t>no</a:t>
            </a:r>
            <a:r>
              <a:rPr lang="pt-BR" spc="2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/>
                <a:cs typeface="Arial"/>
              </a:rPr>
              <a:t>montante</a:t>
            </a:r>
            <a:r>
              <a:rPr lang="pt-BR" spc="2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/>
                <a:cs typeface="Arial"/>
              </a:rPr>
              <a:t>de</a:t>
            </a:r>
            <a:r>
              <a:rPr lang="pt-BR" spc="2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600" b="1" dirty="0">
                <a:solidFill>
                  <a:schemeClr val="tx1"/>
                </a:solidFill>
                <a:latin typeface="Arial"/>
                <a:cs typeface="Arial"/>
              </a:rPr>
              <a:t>R$  72.243.360,88</a:t>
            </a:r>
            <a:r>
              <a:rPr lang="pt-BR" sz="2600" spc="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/>
                <a:cs typeface="Arial"/>
              </a:rPr>
              <a:t>ficou </a:t>
            </a:r>
            <a:r>
              <a:rPr lang="pt-BR" b="1" spc="32" dirty="0">
                <a:solidFill>
                  <a:schemeClr val="tx1"/>
                </a:solidFill>
                <a:latin typeface="Arial"/>
                <a:cs typeface="Arial"/>
              </a:rPr>
              <a:t>ACIMA</a:t>
            </a:r>
            <a:r>
              <a:rPr lang="pt-BR" b="1" spc="17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chemeClr val="tx1"/>
                </a:solidFill>
                <a:latin typeface="Arial"/>
                <a:cs typeface="Arial"/>
              </a:rPr>
              <a:t>das</a:t>
            </a:r>
            <a:r>
              <a:rPr lang="pt-BR" spc="17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chemeClr val="tx1"/>
                </a:solidFill>
                <a:latin typeface="Arial"/>
                <a:cs typeface="Arial"/>
              </a:rPr>
              <a:t>metas</a:t>
            </a:r>
            <a:r>
              <a:rPr lang="pt-BR" spc="17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chemeClr val="tx1"/>
                </a:solidFill>
                <a:latin typeface="Arial"/>
                <a:cs typeface="Arial"/>
              </a:rPr>
              <a:t>de</a:t>
            </a:r>
            <a:r>
              <a:rPr lang="pt-BR" spc="17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chemeClr val="tx1"/>
                </a:solidFill>
                <a:latin typeface="Arial"/>
                <a:cs typeface="Arial"/>
              </a:rPr>
              <a:t>arrecadação</a:t>
            </a:r>
            <a:r>
              <a:rPr lang="pt-BR" spc="17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chemeClr val="tx1"/>
                </a:solidFill>
                <a:latin typeface="Arial"/>
                <a:cs typeface="Arial"/>
              </a:rPr>
              <a:t>previstas,</a:t>
            </a:r>
            <a:r>
              <a:rPr lang="pt-BR" spc="17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chemeClr val="tx1"/>
                </a:solidFill>
                <a:latin typeface="Arial"/>
                <a:cs typeface="Arial"/>
              </a:rPr>
              <a:t>que</a:t>
            </a:r>
            <a:r>
              <a:rPr lang="pt-BR" spc="17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chemeClr val="tx1"/>
                </a:solidFill>
                <a:latin typeface="Arial"/>
                <a:cs typeface="Arial"/>
              </a:rPr>
              <a:t>estavam</a:t>
            </a:r>
            <a:r>
              <a:rPr lang="pt-BR" spc="17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chemeClr val="tx1"/>
                </a:solidFill>
                <a:latin typeface="Arial"/>
                <a:cs typeface="Arial"/>
              </a:rPr>
              <a:t>estimadas</a:t>
            </a:r>
            <a:r>
              <a:rPr lang="pt-BR" spc="17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32" dirty="0">
                <a:solidFill>
                  <a:schemeClr val="tx1"/>
                </a:solidFill>
                <a:latin typeface="Arial"/>
                <a:cs typeface="Arial"/>
              </a:rPr>
              <a:t>em</a:t>
            </a:r>
            <a:r>
              <a:rPr lang="pt-BR" spc="17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1800" b="1" spc="32" dirty="0">
                <a:solidFill>
                  <a:schemeClr val="tx1"/>
                </a:solidFill>
                <a:latin typeface="Arial"/>
                <a:cs typeface="Arial"/>
              </a:rPr>
              <a:t>R$ </a:t>
            </a:r>
            <a:r>
              <a:rPr lang="pt-B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56.622.420,24</a:t>
            </a: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conforme fixado na LDO. </a:t>
            </a:r>
            <a:endParaRPr lang="pt-BR" dirty="0">
              <a:solidFill>
                <a:schemeClr val="tx1"/>
              </a:solidFill>
              <a:latin typeface="Arial"/>
              <a:cs typeface="Arial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pc="23" dirty="0">
                <a:solidFill>
                  <a:schemeClr val="tx1"/>
                </a:solidFill>
                <a:latin typeface="Arial"/>
                <a:cs typeface="Arial"/>
              </a:rPr>
              <a:t>Com</a:t>
            </a:r>
            <a:r>
              <a:rPr lang="pt-BR" spc="14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23" dirty="0">
                <a:solidFill>
                  <a:schemeClr val="tx1"/>
                </a:solidFill>
                <a:latin typeface="Arial"/>
                <a:cs typeface="Arial"/>
              </a:rPr>
              <a:t>relação</a:t>
            </a:r>
            <a:r>
              <a:rPr lang="pt-BR" spc="14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23" dirty="0">
                <a:solidFill>
                  <a:schemeClr val="tx1"/>
                </a:solidFill>
                <a:latin typeface="Arial"/>
                <a:cs typeface="Arial"/>
              </a:rPr>
              <a:t>ainda</a:t>
            </a:r>
            <a:r>
              <a:rPr lang="pt-BR" spc="14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23" dirty="0">
                <a:solidFill>
                  <a:schemeClr val="tx1"/>
                </a:solidFill>
                <a:latin typeface="Arial"/>
                <a:cs typeface="Arial"/>
              </a:rPr>
              <a:t>aos</a:t>
            </a:r>
            <a:r>
              <a:rPr lang="pt-BR" spc="14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23" dirty="0">
                <a:solidFill>
                  <a:schemeClr val="tx1"/>
                </a:solidFill>
                <a:latin typeface="Arial"/>
                <a:cs typeface="Arial"/>
              </a:rPr>
              <a:t>resultados</a:t>
            </a:r>
            <a:r>
              <a:rPr lang="pt-BR" spc="14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23" dirty="0">
                <a:solidFill>
                  <a:schemeClr val="tx1"/>
                </a:solidFill>
                <a:latin typeface="Arial"/>
                <a:cs typeface="Arial"/>
              </a:rPr>
              <a:t>apresentados,</a:t>
            </a:r>
            <a:r>
              <a:rPr lang="pt-BR" spc="14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23" dirty="0">
                <a:solidFill>
                  <a:schemeClr val="tx1"/>
                </a:solidFill>
                <a:latin typeface="Arial"/>
                <a:cs typeface="Arial"/>
              </a:rPr>
              <a:t>concluímos</a:t>
            </a:r>
            <a:r>
              <a:rPr lang="pt-BR" spc="14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pc="23" dirty="0">
                <a:solidFill>
                  <a:schemeClr val="tx1"/>
                </a:solidFill>
                <a:latin typeface="Arial"/>
                <a:cs typeface="Arial"/>
              </a:rPr>
              <a:t>que</a:t>
            </a:r>
            <a:r>
              <a:rPr lang="pt-BR" spc="14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pt-BR" spc="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b="1" spc="23" dirty="0">
                <a:solidFill>
                  <a:schemeClr val="tx1"/>
                </a:solidFill>
                <a:latin typeface="Arial"/>
                <a:cs typeface="Arial"/>
              </a:rPr>
              <a:t>Superávit </a:t>
            </a:r>
            <a:r>
              <a:rPr lang="pt-BR" dirty="0">
                <a:solidFill>
                  <a:schemeClr val="tx1"/>
                </a:solidFill>
                <a:latin typeface="Arial"/>
                <a:cs typeface="Arial"/>
              </a:rPr>
              <a:t>verificado no confronto da previsão com a arrecadação foi de </a:t>
            </a:r>
            <a:r>
              <a:rPr lang="pt-BR" b="1" dirty="0">
                <a:solidFill>
                  <a:schemeClr val="tx1"/>
                </a:solidFill>
                <a:latin typeface="Arial"/>
                <a:cs typeface="Arial"/>
              </a:rPr>
              <a:t>R$ 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15.620.940,64.</a:t>
            </a:r>
            <a:endParaRPr lang="pt-BR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E40A36D7-148F-DB0E-A6E8-72CD0CE1F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243732"/>
              </p:ext>
            </p:extLst>
          </p:nvPr>
        </p:nvGraphicFramePr>
        <p:xfrm>
          <a:off x="889000" y="2034794"/>
          <a:ext cx="107823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575">
                  <a:extLst>
                    <a:ext uri="{9D8B030D-6E8A-4147-A177-3AD203B41FA5}">
                      <a16:colId xmlns:a16="http://schemas.microsoft.com/office/drawing/2014/main" val="1980918623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605327087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9768121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2218977461"/>
                    </a:ext>
                  </a:extLst>
                </a:gridCol>
              </a:tblGrid>
              <a:tr h="26174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Prevista - LDO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Arrecadada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Diferença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6455058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Correntes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56.617.420,24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64.376.133,91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7.758.713,67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4452828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de Capital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7.867.226,97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7.862.226,97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3449957"/>
                  </a:ext>
                </a:extLst>
              </a:tr>
              <a:tr h="239141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56.622.420,24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72.243.360,88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15.620.940,64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8156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02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0ECA2-A785-1206-101B-99F663A39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180" y="338328"/>
            <a:ext cx="10488168" cy="886968"/>
          </a:xfrm>
        </p:spPr>
        <p:txBody>
          <a:bodyPr>
            <a:normAutofit/>
          </a:bodyPr>
          <a:lstStyle/>
          <a:p>
            <a:r>
              <a:rPr lang="pt-BR" sz="4000" b="1" u="sng" dirty="0">
                <a:solidFill>
                  <a:srgbClr val="000000"/>
                </a:solidFill>
                <a:latin typeface="Arial"/>
                <a:cs typeface="Arial"/>
              </a:rPr>
              <a:t>EXECUÇÃO ORÇAMENTÁRIA DA RECEITA</a:t>
            </a:r>
            <a:endParaRPr lang="pt-BR" sz="4000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66254201-BA6C-DC67-DB79-20827B03E3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170331"/>
              </p:ext>
            </p:extLst>
          </p:nvPr>
        </p:nvGraphicFramePr>
        <p:xfrm>
          <a:off x="560833" y="1571816"/>
          <a:ext cx="10605515" cy="4544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1975">
                  <a:extLst>
                    <a:ext uri="{9D8B030D-6E8A-4147-A177-3AD203B41FA5}">
                      <a16:colId xmlns:a16="http://schemas.microsoft.com/office/drawing/2014/main" val="3437839578"/>
                    </a:ext>
                  </a:extLst>
                </a:gridCol>
                <a:gridCol w="2560782">
                  <a:extLst>
                    <a:ext uri="{9D8B030D-6E8A-4147-A177-3AD203B41FA5}">
                      <a16:colId xmlns:a16="http://schemas.microsoft.com/office/drawing/2014/main" val="3770766649"/>
                    </a:ext>
                  </a:extLst>
                </a:gridCol>
                <a:gridCol w="2651379">
                  <a:extLst>
                    <a:ext uri="{9D8B030D-6E8A-4147-A177-3AD203B41FA5}">
                      <a16:colId xmlns:a16="http://schemas.microsoft.com/office/drawing/2014/main" val="3061471308"/>
                    </a:ext>
                  </a:extLst>
                </a:gridCol>
                <a:gridCol w="2651379">
                  <a:extLst>
                    <a:ext uri="{9D8B030D-6E8A-4147-A177-3AD203B41FA5}">
                      <a16:colId xmlns:a16="http://schemas.microsoft.com/office/drawing/2014/main" val="1230657461"/>
                    </a:ext>
                  </a:extLst>
                </a:gridCol>
              </a:tblGrid>
              <a:tr h="329206"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Previsão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Realizada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99651"/>
                  </a:ext>
                </a:extLst>
              </a:tr>
              <a:tr h="30596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Período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271031"/>
                  </a:ext>
                </a:extLst>
              </a:tr>
              <a:tr h="305961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Correntes (I)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56.617.420,24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21.787.967,31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64.376.133,91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5729927"/>
                  </a:ext>
                </a:extLst>
              </a:tr>
              <a:tr h="520134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Impostos, Taxas e Contribuições de Melhoria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8.364.593,75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2.314.945,53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8.060.694,74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5547433"/>
                  </a:ext>
                </a:extLst>
              </a:tr>
              <a:tr h="305961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878.588,50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297.350,73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895.599,19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859821"/>
                  </a:ext>
                </a:extLst>
              </a:tr>
              <a:tr h="3059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Patrimonial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810.569,63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687.160,98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1.935.751,39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7426930"/>
                  </a:ext>
                </a:extLst>
              </a:tr>
              <a:tr h="305961">
                <a:tc>
                  <a:txBody>
                    <a:bodyPr/>
                    <a:lstStyle/>
                    <a:p>
                      <a:pPr algn="l"/>
                      <a:r>
                        <a:rPr lang="pt-BR" sz="1400" b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Agropecuária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28.355,63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1.026,47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2.309,65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5899009"/>
                  </a:ext>
                </a:extLst>
              </a:tr>
              <a:tr h="291855">
                <a:tc>
                  <a:txBody>
                    <a:bodyPr/>
                    <a:lstStyle/>
                    <a:p>
                      <a:pPr algn="l"/>
                      <a:r>
                        <a:rPr lang="pt-BR" sz="1400" b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De Serviços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181.476,00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5.942,80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7.748,90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2396202"/>
                  </a:ext>
                </a:extLst>
              </a:tr>
              <a:tr h="305961">
                <a:tc>
                  <a:txBody>
                    <a:bodyPr/>
                    <a:lstStyle/>
                    <a:p>
                      <a:pPr algn="l"/>
                      <a:r>
                        <a:rPr lang="pt-BR" sz="1400" b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Transferências Correntes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46.068.428,08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18.403.157,69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53.189.535,44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2015812"/>
                  </a:ext>
                </a:extLst>
              </a:tr>
              <a:tr h="305961">
                <a:tc>
                  <a:txBody>
                    <a:bodyPr/>
                    <a:lstStyle/>
                    <a:p>
                      <a:pPr algn="l"/>
                      <a:r>
                        <a:rPr lang="pt-BR" sz="1400" b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Receitas Correntes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285.408,65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78.383,11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284.494,60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8702206"/>
                  </a:ext>
                </a:extLst>
              </a:tr>
              <a:tr h="330605">
                <a:tc>
                  <a:txBody>
                    <a:bodyPr/>
                    <a:lstStyle/>
                    <a:p>
                      <a:pPr algn="l"/>
                      <a:r>
                        <a:rPr lang="pt-BR" sz="1400" b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De Capital (II)</a:t>
                      </a: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1.193.646,25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7.867.226,97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2153787"/>
                  </a:ext>
                </a:extLst>
              </a:tr>
              <a:tr h="305961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Amortizações De Empréstimos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7.835,62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14.922,55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7829460"/>
                  </a:ext>
                </a:extLst>
              </a:tr>
              <a:tr h="305961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Transferências De Capital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1.100.000,00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7.492.773,32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4237250"/>
                  </a:ext>
                </a:extLst>
              </a:tr>
              <a:tr h="305961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Receitas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56.622.420,24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22.981.613,56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72.243.360,88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7057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90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C6A776-CCBC-C4EE-267D-9D3767236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599" y="286603"/>
            <a:ext cx="10820399" cy="138674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RECEITA ESTIMADA </a:t>
            </a:r>
            <a:br>
              <a:rPr lang="pt-BR" sz="40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pt-BR" sz="40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</a:t>
            </a:r>
            <a:br>
              <a:rPr lang="pt-BR" sz="40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pt-BR" sz="40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RECEITA ARRECADADA</a:t>
            </a:r>
            <a:endParaRPr lang="pt-BR" sz="4400" dirty="0"/>
          </a:p>
        </p:txBody>
      </p:sp>
      <p:graphicFrame>
        <p:nvGraphicFramePr>
          <p:cNvPr id="4" name="Espaço Reservado para Conteúdo 6">
            <a:extLst>
              <a:ext uri="{FF2B5EF4-FFF2-40B4-BE49-F238E27FC236}">
                <a16:creationId xmlns:a16="http://schemas.microsoft.com/office/drawing/2014/main" id="{939EECD1-5C2D-6A8C-1E33-B1AF214B1A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715487"/>
              </p:ext>
            </p:extLst>
          </p:nvPr>
        </p:nvGraphicFramePr>
        <p:xfrm>
          <a:off x="676657" y="2200656"/>
          <a:ext cx="5200904" cy="3581400"/>
        </p:xfrm>
        <a:graphic>
          <a:graphicData uri="http://schemas.openxmlformats.org/drawingml/2006/table">
            <a:tbl>
              <a:tblPr/>
              <a:tblGrid>
                <a:gridCol w="2991782">
                  <a:extLst>
                    <a:ext uri="{9D8B030D-6E8A-4147-A177-3AD203B41FA5}">
                      <a16:colId xmlns:a16="http://schemas.microsoft.com/office/drawing/2014/main" val="1229867679"/>
                    </a:ext>
                  </a:extLst>
                </a:gridCol>
                <a:gridCol w="2209122">
                  <a:extLst>
                    <a:ext uri="{9D8B030D-6E8A-4147-A177-3AD203B41FA5}">
                      <a16:colId xmlns:a16="http://schemas.microsoft.com/office/drawing/2014/main" val="4177558496"/>
                    </a:ext>
                  </a:extLst>
                </a:gridCol>
              </a:tblGrid>
              <a:tr h="447675"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Estimada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27989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de Arrecadação do 1º Bimestre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9.437.070,04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1343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de Arrecadação do 2º Bimestre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9.437.070,04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2368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de Arrecadação do 3º Bimestre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9.437.070,04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01884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de Arrecadação do 4º Bimestre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9.437.070,04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17705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de Arrecadação do 5º Bimestre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9.437.070,04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802637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de Arrecadação do 6º Bimestre</a:t>
                      </a:r>
                      <a:endParaRPr lang="pt-BR" sz="2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9.437.070,04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59235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de Arrecadação até o 6º Bimestre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56.622.420,24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63511"/>
                  </a:ext>
                </a:extLst>
              </a:tr>
            </a:tbl>
          </a:graphicData>
        </a:graphic>
      </p:graphicFrame>
      <p:graphicFrame>
        <p:nvGraphicFramePr>
          <p:cNvPr id="5" name="Espaço Reservado para Conteúdo 7">
            <a:extLst>
              <a:ext uri="{FF2B5EF4-FFF2-40B4-BE49-F238E27FC236}">
                <a16:creationId xmlns:a16="http://schemas.microsoft.com/office/drawing/2014/main" id="{B4CD1F06-53A3-25A2-66DA-7DC304CCC0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342141"/>
              </p:ext>
            </p:extLst>
          </p:nvPr>
        </p:nvGraphicFramePr>
        <p:xfrm>
          <a:off x="6222999" y="2200656"/>
          <a:ext cx="5460999" cy="3590925"/>
        </p:xfrm>
        <a:graphic>
          <a:graphicData uri="http://schemas.openxmlformats.org/drawingml/2006/table">
            <a:tbl>
              <a:tblPr/>
              <a:tblGrid>
                <a:gridCol w="3809999">
                  <a:extLst>
                    <a:ext uri="{9D8B030D-6E8A-4147-A177-3AD203B41FA5}">
                      <a16:colId xmlns:a16="http://schemas.microsoft.com/office/drawing/2014/main" val="391836951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433536394"/>
                    </a:ext>
                  </a:extLst>
                </a:gridCol>
              </a:tblGrid>
              <a:tr h="447675"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Arrecadada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75522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de Arrecadação do 1º Bimestre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10.706.729,62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0068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de Arrecadação do 2º Bimestre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12.632.880,89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412068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de Arrecadação do 3º Bimestre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14.684.262,18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195287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de Arrecadação do 4º Bimestre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11.237.874,63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267957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de Arrecadação do 5º Bimestre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9.681.730,27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902297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de Arrecadação do 6º Bimestre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13.299.883,29</a:t>
                      </a:r>
                      <a:endParaRPr lang="pt-BR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22958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de Arrecadação até o 6º Bimestre</a:t>
                      </a:r>
                      <a:endParaRPr lang="pt-B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72.243.360,88</a:t>
                      </a:r>
                    </a:p>
                    <a:p>
                      <a:pPr algn="r"/>
                      <a:endParaRPr lang="pt-BR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98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89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581D00-C231-A132-5469-6F523B68C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86749"/>
          </a:xfrm>
        </p:spPr>
        <p:txBody>
          <a:bodyPr>
            <a:normAutofit/>
          </a:bodyPr>
          <a:lstStyle/>
          <a:p>
            <a:pPr algn="ctr"/>
            <a:r>
              <a:rPr lang="pt-BR" sz="4000" b="1" u="sng" dirty="0">
                <a:solidFill>
                  <a:srgbClr val="000000"/>
                </a:solidFill>
                <a:latin typeface="Arial"/>
                <a:cs typeface="Arial"/>
              </a:rPr>
              <a:t>EXECUÇÃO ORÇAMENTÁRIA DA RECEITA POR UNIDADE GESTORA</a:t>
            </a:r>
            <a:endParaRPr lang="pt-BR" sz="4000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F9908918-A24E-B1B6-B815-F5DD512D31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505573"/>
              </p:ext>
            </p:extLst>
          </p:nvPr>
        </p:nvGraphicFramePr>
        <p:xfrm>
          <a:off x="685800" y="2638425"/>
          <a:ext cx="10701655" cy="2062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1541991794"/>
                    </a:ext>
                  </a:extLst>
                </a:gridCol>
                <a:gridCol w="2654300">
                  <a:extLst>
                    <a:ext uri="{9D8B030D-6E8A-4147-A177-3AD203B41FA5}">
                      <a16:colId xmlns:a16="http://schemas.microsoft.com/office/drawing/2014/main" val="510339438"/>
                    </a:ext>
                  </a:extLst>
                </a:gridCol>
                <a:gridCol w="3365500">
                  <a:extLst>
                    <a:ext uri="{9D8B030D-6E8A-4147-A177-3AD203B41FA5}">
                      <a16:colId xmlns:a16="http://schemas.microsoft.com/office/drawing/2014/main" val="405334874"/>
                    </a:ext>
                  </a:extLst>
                </a:gridCol>
                <a:gridCol w="1964055">
                  <a:extLst>
                    <a:ext uri="{9D8B030D-6E8A-4147-A177-3AD203B41FA5}">
                      <a16:colId xmlns:a16="http://schemas.microsoft.com/office/drawing/2014/main" val="14282327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Gestora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Arrecadado até o período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Realizado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08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 Municipal de Irani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52.867.594,21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65.890.165,73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124,6%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0848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 Municipal de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3.353.216,26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5.871.917,10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175,11%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3125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Fundo Municipal de Assistência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401.609,77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481.278,05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119,83%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0626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56.622.420,24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72.243.360,88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127,58%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3257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386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5F7DF31-7E00-DACB-5475-680651D1C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562933"/>
              </p:ext>
            </p:extLst>
          </p:nvPr>
        </p:nvGraphicFramePr>
        <p:xfrm>
          <a:off x="1188720" y="632212"/>
          <a:ext cx="9985247" cy="5112569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276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8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3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Arrecadada nos últimos 05 Exercícios</a:t>
                      </a:r>
                      <a:endParaRPr lang="pt-BR" sz="2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Exercício </a:t>
                      </a:r>
                      <a:endParaRPr lang="pt-BR" sz="2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Valores (R$)</a:t>
                      </a: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8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2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i="0" u="none" strike="noStrike" kern="1200" dirty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R$ 32.834.543,81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R$ 43.483.326,66 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R$ 69.653.069,43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0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R$ 60.579.779,08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0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800" b="1" kern="120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cap="none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R$ 72.243.360,88</a:t>
                      </a:r>
                    </a:p>
                  </a:txBody>
                  <a:tcPr marL="63500" marR="63500" marT="12700" marB="127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057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2695D-557C-5A05-FFBC-704A6F09A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41029"/>
          </a:xfrm>
        </p:spPr>
        <p:txBody>
          <a:bodyPr>
            <a:normAutofit/>
          </a:bodyPr>
          <a:lstStyle/>
          <a:p>
            <a:pPr algn="ctr"/>
            <a:r>
              <a:rPr lang="pt-BR" sz="4000" b="1" u="sng" dirty="0">
                <a:solidFill>
                  <a:srgbClr val="000000"/>
                </a:solidFill>
                <a:latin typeface="Arial"/>
                <a:cs typeface="Arial"/>
              </a:rPr>
              <a:t>METAS DA DESPESA POR CATEGORIA ECONÔMICA</a:t>
            </a:r>
            <a:endParaRPr lang="pt-BR" sz="4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9812C6-E1B4-9467-D445-3287E4B02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49799"/>
            <a:ext cx="10515600" cy="1427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800" spc="48" dirty="0">
                <a:solidFill>
                  <a:schemeClr val="tx1"/>
                </a:solidFill>
                <a:latin typeface="Arial"/>
                <a:cs typeface="Arial"/>
              </a:rPr>
              <a:t>Pelos</a:t>
            </a:r>
            <a:r>
              <a:rPr lang="pt-BR" sz="2800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48" dirty="0">
                <a:solidFill>
                  <a:schemeClr val="tx1"/>
                </a:solidFill>
                <a:latin typeface="Arial"/>
                <a:cs typeface="Arial"/>
              </a:rPr>
              <a:t>dados</a:t>
            </a:r>
            <a:r>
              <a:rPr lang="pt-BR" sz="2800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48" dirty="0">
                <a:solidFill>
                  <a:schemeClr val="tx1"/>
                </a:solidFill>
                <a:latin typeface="Arial"/>
                <a:cs typeface="Arial"/>
              </a:rPr>
              <a:t>acima</a:t>
            </a:r>
            <a:r>
              <a:rPr lang="pt-BR" sz="2800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48" dirty="0">
                <a:solidFill>
                  <a:schemeClr val="tx1"/>
                </a:solidFill>
                <a:latin typeface="Arial"/>
                <a:cs typeface="Arial"/>
              </a:rPr>
              <a:t>apresentados,</a:t>
            </a:r>
            <a:r>
              <a:rPr lang="pt-BR" sz="2800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48" dirty="0">
                <a:solidFill>
                  <a:schemeClr val="tx1"/>
                </a:solidFill>
                <a:latin typeface="Arial"/>
                <a:cs typeface="Arial"/>
              </a:rPr>
              <a:t>conclui-se</a:t>
            </a:r>
            <a:r>
              <a:rPr lang="pt-BR" sz="2800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48" dirty="0">
                <a:solidFill>
                  <a:schemeClr val="tx1"/>
                </a:solidFill>
                <a:latin typeface="Arial"/>
                <a:cs typeface="Arial"/>
              </a:rPr>
              <a:t>que</a:t>
            </a:r>
            <a:r>
              <a:rPr lang="pt-BR" sz="2800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49" dirty="0">
                <a:solidFill>
                  <a:schemeClr val="tx1"/>
                </a:solidFill>
                <a:latin typeface="Arial"/>
                <a:cs typeface="Arial"/>
              </a:rPr>
              <a:t>até</a:t>
            </a:r>
            <a:r>
              <a:rPr lang="pt-BR" sz="2800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pt-BR" sz="2800" spc="32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48" dirty="0">
                <a:solidFill>
                  <a:schemeClr val="tx1"/>
                </a:solidFill>
                <a:latin typeface="Arial"/>
                <a:cs typeface="Arial"/>
              </a:rPr>
              <a:t>término</a:t>
            </a:r>
            <a:r>
              <a:rPr lang="pt-BR" sz="2800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48" dirty="0">
                <a:solidFill>
                  <a:schemeClr val="tx1"/>
                </a:solidFill>
                <a:latin typeface="Arial"/>
                <a:cs typeface="Arial"/>
              </a:rPr>
              <a:t>do</a:t>
            </a:r>
            <a:r>
              <a:rPr lang="pt-BR" sz="2800" spc="2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48" dirty="0">
                <a:solidFill>
                  <a:schemeClr val="tx1"/>
                </a:solidFill>
                <a:latin typeface="Arial"/>
                <a:cs typeface="Arial"/>
              </a:rPr>
              <a:t>período </a:t>
            </a:r>
            <a:r>
              <a:rPr lang="pt-BR" sz="2800" dirty="0">
                <a:solidFill>
                  <a:schemeClr val="tx1"/>
                </a:solidFill>
                <a:latin typeface="Arial"/>
                <a:cs typeface="Arial"/>
              </a:rPr>
              <a:t>analisado,</a:t>
            </a:r>
            <a:r>
              <a:rPr lang="pt-BR" sz="2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pt-BR" sz="2800" spc="5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dirty="0">
                <a:solidFill>
                  <a:schemeClr val="tx1"/>
                </a:solidFill>
                <a:latin typeface="Arial"/>
                <a:cs typeface="Arial"/>
              </a:rPr>
              <a:t>total</a:t>
            </a:r>
            <a:r>
              <a:rPr lang="pt-BR" sz="2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dirty="0">
                <a:solidFill>
                  <a:schemeClr val="tx1"/>
                </a:solidFill>
                <a:latin typeface="Arial"/>
                <a:cs typeface="Arial"/>
              </a:rPr>
              <a:t>da</a:t>
            </a:r>
            <a:r>
              <a:rPr lang="pt-BR" sz="2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dirty="0">
                <a:solidFill>
                  <a:schemeClr val="tx1"/>
                </a:solidFill>
                <a:latin typeface="Arial"/>
                <a:cs typeface="Arial"/>
              </a:rPr>
              <a:t>Despesa</a:t>
            </a:r>
            <a:r>
              <a:rPr lang="pt-BR" sz="2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dirty="0">
                <a:solidFill>
                  <a:schemeClr val="tx1"/>
                </a:solidFill>
                <a:latin typeface="Arial"/>
                <a:cs typeface="Arial"/>
              </a:rPr>
              <a:t>Liquidada,</a:t>
            </a:r>
            <a:r>
              <a:rPr lang="pt-BR" sz="2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dirty="0">
                <a:solidFill>
                  <a:schemeClr val="tx1"/>
                </a:solidFill>
                <a:latin typeface="Arial"/>
                <a:cs typeface="Arial"/>
              </a:rPr>
              <a:t>no</a:t>
            </a:r>
            <a:r>
              <a:rPr lang="pt-BR" sz="2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dirty="0">
                <a:solidFill>
                  <a:schemeClr val="tx1"/>
                </a:solidFill>
                <a:latin typeface="Arial"/>
                <a:cs typeface="Arial"/>
              </a:rPr>
              <a:t>montante</a:t>
            </a:r>
            <a:r>
              <a:rPr lang="pt-BR" sz="2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dirty="0">
                <a:solidFill>
                  <a:schemeClr val="tx1"/>
                </a:solidFill>
                <a:latin typeface="Arial"/>
                <a:cs typeface="Arial"/>
              </a:rPr>
              <a:t>de</a:t>
            </a:r>
            <a:r>
              <a:rPr lang="pt-BR" sz="2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b="1" dirty="0">
                <a:solidFill>
                  <a:schemeClr val="tx1"/>
                </a:solidFill>
                <a:latin typeface="Arial"/>
                <a:cs typeface="Arial"/>
              </a:rPr>
              <a:t>R$ </a:t>
            </a: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65.770.547,41</a:t>
            </a:r>
            <a:r>
              <a:rPr lang="pt-BR" sz="2800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pt-BR" sz="2800" spc="5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dirty="0">
                <a:solidFill>
                  <a:schemeClr val="tx1"/>
                </a:solidFill>
                <a:latin typeface="Arial"/>
                <a:cs typeface="Arial"/>
              </a:rPr>
              <a:t>ficou </a:t>
            </a:r>
            <a:r>
              <a:rPr lang="pt-BR" sz="2800" b="1" spc="17" dirty="0">
                <a:solidFill>
                  <a:schemeClr val="tx1"/>
                </a:solidFill>
                <a:latin typeface="Arial"/>
                <a:cs typeface="Arial"/>
              </a:rPr>
              <a:t>ACIMA</a:t>
            </a:r>
            <a:r>
              <a:rPr lang="pt-BR" sz="2800" b="1" spc="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17" dirty="0">
                <a:solidFill>
                  <a:schemeClr val="tx1"/>
                </a:solidFill>
                <a:latin typeface="Arial"/>
                <a:cs typeface="Arial"/>
              </a:rPr>
              <a:t>das</a:t>
            </a:r>
            <a:r>
              <a:rPr lang="pt-BR" sz="28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17" dirty="0">
                <a:solidFill>
                  <a:schemeClr val="tx1"/>
                </a:solidFill>
                <a:latin typeface="Arial"/>
                <a:cs typeface="Arial"/>
              </a:rPr>
              <a:t>metas</a:t>
            </a:r>
            <a:r>
              <a:rPr lang="pt-BR" sz="2800" spc="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17" dirty="0">
                <a:solidFill>
                  <a:schemeClr val="tx1"/>
                </a:solidFill>
                <a:latin typeface="Arial"/>
                <a:cs typeface="Arial"/>
              </a:rPr>
              <a:t>de</a:t>
            </a:r>
            <a:r>
              <a:rPr lang="pt-BR" sz="2800" spc="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17" dirty="0">
                <a:solidFill>
                  <a:schemeClr val="tx1"/>
                </a:solidFill>
                <a:latin typeface="Arial"/>
                <a:cs typeface="Arial"/>
              </a:rPr>
              <a:t>Desembolso</a:t>
            </a:r>
            <a:r>
              <a:rPr lang="pt-BR" sz="2800" spc="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17" dirty="0">
                <a:solidFill>
                  <a:schemeClr val="tx1"/>
                </a:solidFill>
                <a:latin typeface="Arial"/>
                <a:cs typeface="Arial"/>
              </a:rPr>
              <a:t>Autorizadas,</a:t>
            </a:r>
            <a:r>
              <a:rPr lang="pt-BR" sz="28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17" dirty="0">
                <a:solidFill>
                  <a:schemeClr val="tx1"/>
                </a:solidFill>
                <a:latin typeface="Arial"/>
                <a:cs typeface="Arial"/>
              </a:rPr>
              <a:t>que</a:t>
            </a:r>
            <a:r>
              <a:rPr lang="pt-BR" sz="2800" spc="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17" dirty="0">
                <a:solidFill>
                  <a:schemeClr val="tx1"/>
                </a:solidFill>
                <a:latin typeface="Arial"/>
                <a:cs typeface="Arial"/>
              </a:rPr>
              <a:t>estavam</a:t>
            </a:r>
            <a:r>
              <a:rPr lang="pt-BR" sz="2800" spc="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17" dirty="0">
                <a:solidFill>
                  <a:schemeClr val="tx1"/>
                </a:solidFill>
                <a:latin typeface="Arial"/>
                <a:cs typeface="Arial"/>
              </a:rPr>
              <a:t>estimadas</a:t>
            </a:r>
            <a:r>
              <a:rPr lang="pt-BR" sz="2800" spc="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spc="17" dirty="0">
                <a:solidFill>
                  <a:schemeClr val="tx1"/>
                </a:solidFill>
                <a:latin typeface="Arial"/>
                <a:cs typeface="Arial"/>
              </a:rPr>
              <a:t>em</a:t>
            </a:r>
            <a:r>
              <a:rPr lang="pt-BR" sz="2800" spc="9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2800" b="1" spc="17" dirty="0">
                <a:solidFill>
                  <a:schemeClr val="tx1"/>
                </a:solidFill>
                <a:latin typeface="Arial"/>
                <a:cs typeface="Arial"/>
              </a:rPr>
              <a:t>R$ </a:t>
            </a:r>
            <a:r>
              <a:rPr lang="pt-BR" sz="2800" b="1" dirty="0">
                <a:solidFill>
                  <a:schemeClr val="tx1"/>
                </a:solidFill>
                <a:latin typeface="Arial"/>
                <a:cs typeface="Arial"/>
              </a:rPr>
              <a:t>56.622.420,24</a:t>
            </a:r>
            <a:r>
              <a:rPr lang="pt-BR" sz="28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</a:p>
          <a:p>
            <a:endParaRPr lang="pt-BR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94B818AC-115E-9D2D-ED25-9EB59C72B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778228"/>
              </p:ext>
            </p:extLst>
          </p:nvPr>
        </p:nvGraphicFramePr>
        <p:xfrm>
          <a:off x="927100" y="2155698"/>
          <a:ext cx="10603484" cy="1676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50871">
                  <a:extLst>
                    <a:ext uri="{9D8B030D-6E8A-4147-A177-3AD203B41FA5}">
                      <a16:colId xmlns:a16="http://schemas.microsoft.com/office/drawing/2014/main" val="1980918623"/>
                    </a:ext>
                  </a:extLst>
                </a:gridCol>
                <a:gridCol w="2650871">
                  <a:extLst>
                    <a:ext uri="{9D8B030D-6E8A-4147-A177-3AD203B41FA5}">
                      <a16:colId xmlns:a16="http://schemas.microsoft.com/office/drawing/2014/main" val="605327087"/>
                    </a:ext>
                  </a:extLst>
                </a:gridCol>
                <a:gridCol w="2650871">
                  <a:extLst>
                    <a:ext uri="{9D8B030D-6E8A-4147-A177-3AD203B41FA5}">
                      <a16:colId xmlns:a16="http://schemas.microsoft.com/office/drawing/2014/main" val="3554200174"/>
                    </a:ext>
                  </a:extLst>
                </a:gridCol>
                <a:gridCol w="2650871">
                  <a:extLst>
                    <a:ext uri="{9D8B030D-6E8A-4147-A177-3AD203B41FA5}">
                      <a16:colId xmlns:a16="http://schemas.microsoft.com/office/drawing/2014/main" val="9768121"/>
                    </a:ext>
                  </a:extLst>
                </a:gridCol>
              </a:tblGrid>
              <a:tr h="261747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Prevista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Empenhada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Liquidada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455058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53.299.782,90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56.430.753,53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55.197.346,44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452828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de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3.288.820,34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30.224.188,00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10.573.200,97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449957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33.817,00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156307"/>
                  </a:ext>
                </a:extLst>
              </a:tr>
              <a:tr h="261747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56.622.420,24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71.407.444,19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65.770.547,41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777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5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D2AEE-2B7B-3706-2769-A41E59FE0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31885"/>
          </a:xfrm>
        </p:spPr>
        <p:txBody>
          <a:bodyPr>
            <a:normAutofit/>
          </a:bodyPr>
          <a:lstStyle/>
          <a:p>
            <a:pPr algn="ctr"/>
            <a:r>
              <a:rPr lang="pt-BR" sz="4000" b="1" u="sng" dirty="0">
                <a:solidFill>
                  <a:srgbClr val="000000"/>
                </a:solidFill>
                <a:latin typeface="Arial"/>
                <a:cs typeface="Arial"/>
              </a:rPr>
              <a:t>EXECUÇÃO ORÇAMENTÁRIA DA DESPESA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B6D5B2-3E1F-7DCB-3EDF-0866A758D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28108"/>
          </a:xfrm>
        </p:spPr>
        <p:txBody>
          <a:bodyPr>
            <a:normAutofit/>
          </a:bodyPr>
          <a:lstStyle/>
          <a:p>
            <a:r>
              <a:rPr lang="pt-BR" sz="1800" dirty="0">
                <a:solidFill>
                  <a:schemeClr val="tx1"/>
                </a:solidFill>
              </a:rPr>
              <a:t>Quadro de Execução das Despesas do Anexo 01 do RREO:</a:t>
            </a:r>
          </a:p>
          <a:p>
            <a:endParaRPr lang="pt-BR" dirty="0"/>
          </a:p>
        </p:txBody>
      </p:sp>
      <p:graphicFrame>
        <p:nvGraphicFramePr>
          <p:cNvPr id="4" name="Tabela 6">
            <a:extLst>
              <a:ext uri="{FF2B5EF4-FFF2-40B4-BE49-F238E27FC236}">
                <a16:creationId xmlns:a16="http://schemas.microsoft.com/office/drawing/2014/main" id="{51212974-4FFC-D0FB-4B14-80C314097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66614"/>
              </p:ext>
            </p:extLst>
          </p:nvPr>
        </p:nvGraphicFramePr>
        <p:xfrm>
          <a:off x="838200" y="2203715"/>
          <a:ext cx="10317480" cy="4075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654361">
                  <a:extLst>
                    <a:ext uri="{9D8B030D-6E8A-4147-A177-3AD203B41FA5}">
                      <a16:colId xmlns:a16="http://schemas.microsoft.com/office/drawing/2014/main" val="1653001847"/>
                    </a:ext>
                  </a:extLst>
                </a:gridCol>
                <a:gridCol w="2399697">
                  <a:extLst>
                    <a:ext uri="{9D8B030D-6E8A-4147-A177-3AD203B41FA5}">
                      <a16:colId xmlns:a16="http://schemas.microsoft.com/office/drawing/2014/main" val="3054938901"/>
                    </a:ext>
                  </a:extLst>
                </a:gridCol>
                <a:gridCol w="2241342">
                  <a:extLst>
                    <a:ext uri="{9D8B030D-6E8A-4147-A177-3AD203B41FA5}">
                      <a16:colId xmlns:a16="http://schemas.microsoft.com/office/drawing/2014/main" val="3677588910"/>
                    </a:ext>
                  </a:extLst>
                </a:gridCol>
                <a:gridCol w="2022080">
                  <a:extLst>
                    <a:ext uri="{9D8B030D-6E8A-4147-A177-3AD203B41FA5}">
                      <a16:colId xmlns:a16="http://schemas.microsoft.com/office/drawing/2014/main" val="1832555119"/>
                    </a:ext>
                  </a:extLst>
                </a:gridCol>
              </a:tblGrid>
              <a:tr h="316790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DOTAÇÃO ATUALIZADA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LIQUIDADA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426441"/>
                  </a:ext>
                </a:extLst>
              </a:tr>
              <a:tr h="31679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PERÍODO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2471320"/>
                  </a:ext>
                </a:extLst>
              </a:tr>
              <a:tr h="316790">
                <a:tc>
                  <a:txBody>
                    <a:bodyPr/>
                    <a:lstStyle/>
                    <a:p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E ENCARGOS SOCIAIS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27.084.634,95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5.169.109,80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26.112.114,92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818430"/>
                  </a:ext>
                </a:extLst>
              </a:tr>
              <a:tr h="316790">
                <a:tc>
                  <a:txBody>
                    <a:bodyPr/>
                    <a:lstStyle/>
                    <a:p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JUROS E ENCARGOS DA DÍVIDA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149.604,96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21.553,41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94.450,61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807000"/>
                  </a:ext>
                </a:extLst>
              </a:tr>
              <a:tr h="316790">
                <a:tc>
                  <a:txBody>
                    <a:bodyPr/>
                    <a:lstStyle/>
                    <a:p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DESPESAS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32.737.237,08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6.635.269,06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28.990.780,91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30481"/>
                  </a:ext>
                </a:extLst>
              </a:tr>
              <a:tr h="316790">
                <a:tc>
                  <a:txBody>
                    <a:bodyPr/>
                    <a:lstStyle/>
                    <a:p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18.957.483,56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2.814.862,17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10.394.006,11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559270"/>
                  </a:ext>
                </a:extLst>
              </a:tr>
              <a:tr h="316790">
                <a:tc>
                  <a:txBody>
                    <a:bodyPr/>
                    <a:lstStyle/>
                    <a:p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INVERSÕES FINANCEIRAS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251780"/>
                  </a:ext>
                </a:extLst>
              </a:tr>
              <a:tr h="316790">
                <a:tc>
                  <a:txBody>
                    <a:bodyPr/>
                    <a:lstStyle/>
                    <a:p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AMORTIZAÇÃO DA DÍVIDA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184.764,75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41.352,66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179.194,86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91155"/>
                  </a:ext>
                </a:extLst>
              </a:tr>
              <a:tr h="316790">
                <a:tc>
                  <a:txBody>
                    <a:bodyPr/>
                    <a:lstStyle/>
                    <a:p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33.817,00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656304"/>
                  </a:ext>
                </a:extLst>
              </a:tr>
              <a:tr h="316790">
                <a:tc>
                  <a:txBody>
                    <a:bodyPr/>
                    <a:lstStyle/>
                    <a:p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(INTRA-ORÇAMENTÁRIAS) (IX)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525732"/>
                  </a:ext>
                </a:extLst>
              </a:tr>
              <a:tr h="316790">
                <a:tc>
                  <a:txBody>
                    <a:bodyPr/>
                    <a:lstStyle/>
                    <a:p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DAS DESPESAS (X) = (VIII + IX)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79.147.542,30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14.682.147,10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65.770.547,41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548844"/>
                  </a:ext>
                </a:extLst>
              </a:tr>
              <a:tr h="316790">
                <a:tc>
                  <a:txBody>
                    <a:bodyPr/>
                    <a:lstStyle/>
                    <a:p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SUPERÁVIT (XIII)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6.472.813,47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692767"/>
                  </a:ext>
                </a:extLst>
              </a:tr>
              <a:tr h="260656">
                <a:tc>
                  <a:txBody>
                    <a:bodyPr/>
                    <a:lstStyle/>
                    <a:p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TOTAIS (XIV) = (XII + XIII)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79.147.542,30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14.682.147,10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72.243.360,88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960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3087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188</TotalTime>
  <Words>1697</Words>
  <Application>Microsoft Office PowerPoint</Application>
  <PresentationFormat>Widescreen</PresentationFormat>
  <Paragraphs>359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arial</vt:lpstr>
      <vt:lpstr>Calibri</vt:lpstr>
      <vt:lpstr>Calibri Light</vt:lpstr>
      <vt:lpstr>Retrospectiva</vt:lpstr>
      <vt:lpstr>AUDIÊNCIA PÚBLICA DE AVALIAÇÃO DAS METAS FISCAIS</vt:lpstr>
      <vt:lpstr>LEI COMPLEMENTAR Nº 101/2000 - LRF</vt:lpstr>
      <vt:lpstr>METAS DA RECEITA POR CATEGORIA ECONÔMICA</vt:lpstr>
      <vt:lpstr>EXECUÇÃO ORÇAMENTÁRIA DA RECEITA</vt:lpstr>
      <vt:lpstr>RECEITA ESTIMADA  X RECEITA ARRECADADA</vt:lpstr>
      <vt:lpstr>EXECUÇÃO ORÇAMENTÁRIA DA RECEITA POR UNIDADE GESTORA</vt:lpstr>
      <vt:lpstr>Apresentação do PowerPoint</vt:lpstr>
      <vt:lpstr>METAS DA DESPESA POR CATEGORIA ECONÔMICA</vt:lpstr>
      <vt:lpstr>EXECUÇÃO ORÇAMENTÁRIA DA DESPESA</vt:lpstr>
      <vt:lpstr>COMPARATIVO</vt:lpstr>
      <vt:lpstr>Apresentação do PowerPoint</vt:lpstr>
      <vt:lpstr>Apresentação do PowerPoint</vt:lpstr>
      <vt:lpstr>DESPESAS COM EDUCAÇÃO</vt:lpstr>
      <vt:lpstr>DESPESAS COM MANUTENÇÃO E DESENVOLVIMENTO DO ENSINO – MDE</vt:lpstr>
      <vt:lpstr>CUMPRIMENTO DOS LIMITES CONSTITUCIONAIS COM EDUCAÇÃO </vt:lpstr>
      <vt:lpstr>DESPESAS COM SAÚDE</vt:lpstr>
      <vt:lpstr>QUADRO DE APLICAÇÃO NA SAÚDE  - ASPS</vt:lpstr>
      <vt:lpstr>RECEITA CORRENTE LÍQUIDA</vt:lpstr>
      <vt:lpstr>RECEITA CORRENTE LÍQUIDA</vt:lpstr>
      <vt:lpstr>DESPESAS COM PESSOAL</vt:lpstr>
      <vt:lpstr>COMPARATIVO DAS DESPESAS COM PESSOAL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DE AVALIAÇÃO DAS METAS FISCAIS</dc:title>
  <dc:creator>User</dc:creator>
  <cp:lastModifiedBy>User</cp:lastModifiedBy>
  <cp:revision>2</cp:revision>
  <dcterms:created xsi:type="dcterms:W3CDTF">2025-02-13T20:15:35Z</dcterms:created>
  <dcterms:modified xsi:type="dcterms:W3CDTF">2025-02-14T14:29:22Z</dcterms:modified>
</cp:coreProperties>
</file>