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300" r:id="rId6"/>
    <p:sldId id="305" r:id="rId7"/>
    <p:sldId id="262" r:id="rId8"/>
    <p:sldId id="313" r:id="rId9"/>
    <p:sldId id="302" r:id="rId10"/>
    <p:sldId id="308" r:id="rId11"/>
    <p:sldId id="306" r:id="rId12"/>
    <p:sldId id="307" r:id="rId13"/>
    <p:sldId id="312" r:id="rId14"/>
    <p:sldId id="303" r:id="rId15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8F557-E38D-40AC-A72A-63129D390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883719-0F36-4F74-8EE1-E7A101F53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4719DF-68AA-443C-B42A-FA3FD4C2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851C52-3E62-4CB0-A0A0-B3C533F7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B12C22-F8A2-4745-9518-BEDFB356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031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582F0-F64D-4D5D-8264-5D942E5E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2D187A-BD0D-4748-9912-1DEB96247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48EECE-98DA-4970-9CBF-F7ED089D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52D7CE-176F-4C68-98BC-F4F2EAC0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8B11D2-1C00-4F0C-97A0-FD948948D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58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088090-AD70-47E1-9077-03B11E738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155F340-15D9-466A-B35A-843CE2047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AD522B-4F2F-406C-A8ED-FF6F89B88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6B3008-FC91-4645-B160-5B94525E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C19CBE-A290-4C1C-8885-566A43BC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395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F55BA-C637-499B-A75C-85909BF3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227515-8D59-4023-BAAB-C7872FCD6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7E9E14-719E-4B8D-AB5F-540AED42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B09D6A-E878-42E5-8885-5248666DE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54218D-F225-4C68-A967-70A97911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99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BC3DDE-CE52-4BB8-A160-61AA13FD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1774F7-2A83-4AA5-BDED-1BCA7835E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437C05-E05B-43D8-A618-62950F4E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4ACDFC-A244-4CC9-BD08-002C8A98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05A35A-5D49-408E-B908-3427AC44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76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A4F98-9E4C-4D78-BBF6-C2983A6D8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3B9B3F-DEDA-4DA4-9F52-CB0D562E5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27FD2D8-B941-4203-ABC9-E34E2FB91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7E639D-5E06-4736-8A14-9C91C1F7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2802B8-2ED1-46FA-8F80-0FF6DA1E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DEBE02D-10B6-4A0A-8970-BC3A7724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04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A18DB-A8EB-4EDF-AA33-2DD260FE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F63F94-8FAB-4EAC-B105-881BF063E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E98322E-E2B9-4E10-B374-EDB85FF8F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11ADA1F-5049-434D-B685-10CB79371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56D1B52-AC87-421A-91B6-75C67F1754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FD2ECAD-B319-405F-BEDF-8E2B5426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F6C7EA0-3E15-4D65-8212-E51745F84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88A88F3-B248-4E06-A5FC-6D693C86F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56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30E87-3E25-435A-A8FA-954878BF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D4573CF-C218-4609-A73A-D5E2AAC0A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CC597E0-42A4-4C95-B754-41B0D0BC8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F4BA97-4ADF-4B99-A869-AB4FF3EF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79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829377F-11AE-4C8C-92E8-4D87023EA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1686743-C095-4CE2-99DA-EA44EF1E4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D4DEADE-CD1C-4491-B755-BC85019D4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74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E9BE1C-2C99-4779-B849-54494261C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437C6-4487-42EA-8861-91E8E4EC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2E6470-F72C-49E5-A158-12AE2A166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850DB7-398E-476C-9FE9-BEB6D479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7BC142-0BFE-4D37-883C-A10E2621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B05F42-6DFE-46BB-8E9A-E5F0E7BB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57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7A62C-982E-4118-AC31-4FA24E130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1DCFE6B-CCFE-4F11-8718-0D0199628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8A0C95-6C39-4CAB-AFFE-094496C62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7E7AF7-B34C-45A6-B636-1EE546359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7A65C06-78BF-4348-9BE8-336B18BB1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E64219-EF8E-41A2-B2F0-785CF3E4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07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B5B348A-197E-43EB-9BD2-ED23ADA4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539170-6900-46AA-B0B6-00FAA6EFD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E2C115-B842-4B0F-A195-36AD21FBB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2B29C-02D7-4985-A132-424A26F19099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BF5124-565B-4FE6-8332-9531A1F7F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128D9B-D037-43EF-B586-65F086040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4C7C0-329D-4FFF-96BB-1C52248AEF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50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609A7C9B-0173-4A5E-8BAE-BB0FC36F9E99}"/>
              </a:ext>
            </a:extLst>
          </p:cNvPr>
          <p:cNvSpPr/>
          <p:nvPr/>
        </p:nvSpPr>
        <p:spPr>
          <a:xfrm>
            <a:off x="286146" y="666516"/>
            <a:ext cx="1152886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rgbClr val="000057"/>
                </a:solidFill>
                <a:latin typeface="Gotham-Bold" panose="02000804030000020004" pitchFamily="50" charset="0"/>
              </a:rPr>
              <a:t>PRESTAÇÃO DE CONTAS</a:t>
            </a:r>
            <a:r>
              <a:rPr lang="pt-BR" sz="6000" b="1" dirty="0">
                <a:solidFill>
                  <a:srgbClr val="000057"/>
                </a:solidFill>
                <a:latin typeface="Gotham-Bold" panose="02000804030000020004" pitchFamily="50" charset="0"/>
              </a:rPr>
              <a:t> </a:t>
            </a:r>
          </a:p>
          <a:p>
            <a:pPr algn="ctr"/>
            <a:endParaRPr lang="pt-BR" sz="60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  <a:p>
            <a:pPr algn="ctr"/>
            <a:r>
              <a:rPr lang="pt-BR" sz="6000" b="1" dirty="0">
                <a:solidFill>
                  <a:srgbClr val="000057"/>
                </a:solidFill>
                <a:latin typeface="Gotham-Bold" panose="02000804030000020004" pitchFamily="50" charset="0"/>
              </a:rPr>
              <a:t>EDUCAÇÃO</a:t>
            </a:r>
          </a:p>
          <a:p>
            <a:pPr algn="ctr"/>
            <a:endParaRPr lang="pt-BR" sz="60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  <a:p>
            <a:pPr algn="ctr"/>
            <a:r>
              <a:rPr lang="pt-BR" sz="6000" b="1" dirty="0">
                <a:solidFill>
                  <a:srgbClr val="000057"/>
                </a:solidFill>
                <a:latin typeface="Gotham-Bold" panose="02000804030000020004" pitchFamily="50" charset="0"/>
              </a:rPr>
              <a:t>3º QUADRIMESTRE DE 2024</a:t>
            </a:r>
            <a:endParaRPr lang="pt-BR" sz="44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</p:txBody>
      </p:sp>
      <p:pic>
        <p:nvPicPr>
          <p:cNvPr id="6" name="Picture 2" descr="EDUCAÇAO 1">
            <a:extLst>
              <a:ext uri="{FF2B5EF4-FFF2-40B4-BE49-F238E27FC236}">
                <a16:creationId xmlns:a16="http://schemas.microsoft.com/office/drawing/2014/main" id="{4069AB53-9941-423D-AA58-48016826D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641266">
            <a:off x="1005822" y="1261149"/>
            <a:ext cx="2108715" cy="35488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F793557B-9684-4E1E-B9A6-10FEE985C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89802" y="973288"/>
            <a:ext cx="3602198" cy="34220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8E55C32-847E-5083-96BE-72928B4C14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63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04B11CF6-70E1-4D9E-99F4-6889C632BD86}"/>
              </a:ext>
            </a:extLst>
          </p:cNvPr>
          <p:cNvSpPr/>
          <p:nvPr/>
        </p:nvSpPr>
        <p:spPr>
          <a:xfrm>
            <a:off x="506836" y="703202"/>
            <a:ext cx="115288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rgbClr val="000057"/>
                </a:solidFill>
                <a:latin typeface="Gotham-Bold" panose="02000804030000020004" pitchFamily="50" charset="0"/>
              </a:rPr>
              <a:t>DESPESAS COM EDUCAÇÃO</a:t>
            </a:r>
          </a:p>
          <a:p>
            <a:pPr algn="ctr"/>
            <a:r>
              <a:rPr lang="pt-BR" sz="5400" b="1" dirty="0">
                <a:solidFill>
                  <a:srgbClr val="000057"/>
                </a:solidFill>
                <a:latin typeface="Gotham-Bold" panose="02000804030000020004" pitchFamily="50" charset="0"/>
              </a:rPr>
              <a:t>3º QUADRIMESTRE</a:t>
            </a:r>
            <a:endParaRPr lang="pt-BR" sz="72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4C23080-FC67-404E-A1B9-044547623E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8441FEB2-F651-4162-9584-92DFF443C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497" y="2854037"/>
            <a:ext cx="9509447" cy="223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709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C8C925B-0235-4D14-8AB0-6E877C8078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1C7F975-3192-43ED-B2E4-734A5D288CC6}"/>
              </a:ext>
            </a:extLst>
          </p:cNvPr>
          <p:cNvSpPr/>
          <p:nvPr/>
        </p:nvSpPr>
        <p:spPr>
          <a:xfrm>
            <a:off x="659236" y="180110"/>
            <a:ext cx="106737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0057"/>
                </a:solidFill>
                <a:latin typeface="Gotham-Bold" panose="02000804030000020004" pitchFamily="50" charset="0"/>
              </a:rPr>
              <a:t>DETALHAMENTO DESPESAS COM EDUCAÇÃO</a:t>
            </a:r>
          </a:p>
          <a:p>
            <a:pPr algn="ctr"/>
            <a:r>
              <a:rPr lang="pt-BR" sz="2800" b="1" dirty="0">
                <a:solidFill>
                  <a:srgbClr val="000057"/>
                </a:solidFill>
                <a:latin typeface="Gotham-Bold" panose="02000804030000020004" pitchFamily="50" charset="0"/>
              </a:rPr>
              <a:t>3º QUADRIMESTRE 2024</a:t>
            </a:r>
            <a:endParaRPr lang="pt-BR" sz="40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2A7E6B0-37C3-4507-AFA6-18287BF648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891" y="1223529"/>
            <a:ext cx="8229600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38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E602EB5-CB26-4B5E-A27B-27CD0F1950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226C6DB-C4E0-4DC3-A497-3015BF460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52412"/>
            <a:ext cx="8229600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58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A804634-2BA3-4A28-AD7B-17AA5EB4B9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1DFB797-CA49-4552-8E73-EFCB25D3F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114" y="0"/>
            <a:ext cx="80397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93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>
            <a:extLst>
              <a:ext uri="{FF2B5EF4-FFF2-40B4-BE49-F238E27FC236}">
                <a16:creationId xmlns:a16="http://schemas.microsoft.com/office/drawing/2014/main" id="{796C6A9A-38CA-4FFE-A977-A8E8691DF675}"/>
              </a:ext>
            </a:extLst>
          </p:cNvPr>
          <p:cNvSpPr/>
          <p:nvPr/>
        </p:nvSpPr>
        <p:spPr>
          <a:xfrm>
            <a:off x="-136957" y="-318656"/>
            <a:ext cx="12328957" cy="7176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1DD12A77-AA51-40CA-A930-73740334E422}"/>
              </a:ext>
            </a:extLst>
          </p:cNvPr>
          <p:cNvSpPr txBox="1"/>
          <p:nvPr/>
        </p:nvSpPr>
        <p:spPr>
          <a:xfrm>
            <a:off x="5668831" y="1524000"/>
            <a:ext cx="1327714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585"/>
              </a:lnSpc>
              <a:spcBef>
                <a:spcPts val="0"/>
              </a:spcBef>
              <a:spcAft>
                <a:spcPts val="0"/>
              </a:spcAft>
            </a:pPr>
            <a:r>
              <a:rPr sz="5000" b="1" dirty="0">
                <a:solidFill>
                  <a:srgbClr val="000000"/>
                </a:solidFill>
                <a:latin typeface="Arial"/>
                <a:cs typeface="Arial"/>
              </a:rPr>
              <a:t>FIM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E4C75686-77A0-4973-8FE0-433C668A7684}"/>
              </a:ext>
            </a:extLst>
          </p:cNvPr>
          <p:cNvSpPr txBox="1"/>
          <p:nvPr/>
        </p:nvSpPr>
        <p:spPr>
          <a:xfrm>
            <a:off x="3693364" y="2907789"/>
            <a:ext cx="5086068" cy="1483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139"/>
              </a:lnSpc>
              <a:spcBef>
                <a:spcPts val="0"/>
              </a:spcBef>
              <a:spcAft>
                <a:spcPts val="0"/>
              </a:spcAft>
            </a:pPr>
            <a:r>
              <a:rPr sz="4600" b="1" dirty="0">
                <a:solidFill>
                  <a:srgbClr val="000000"/>
                </a:solidFill>
                <a:latin typeface="Arial"/>
                <a:cs typeface="Arial"/>
              </a:rPr>
              <a:t>OBRIGAD</a:t>
            </a:r>
            <a:r>
              <a:rPr lang="pt-BR" sz="4600" b="1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sz="4600" b="1" dirty="0">
                <a:solidFill>
                  <a:srgbClr val="000000"/>
                </a:solidFill>
                <a:latin typeface="Arial"/>
                <a:cs typeface="Arial"/>
              </a:rPr>
              <a:t> PELA</a:t>
            </a:r>
          </a:p>
          <a:p>
            <a:pPr marL="746607" marR="0">
              <a:lnSpc>
                <a:spcPts val="5139"/>
              </a:lnSpc>
              <a:spcBef>
                <a:spcPts val="1151"/>
              </a:spcBef>
              <a:spcAft>
                <a:spcPts val="0"/>
              </a:spcAft>
            </a:pPr>
            <a:r>
              <a:rPr sz="4600" b="1" dirty="0">
                <a:solidFill>
                  <a:srgbClr val="000000"/>
                </a:solidFill>
                <a:latin typeface="Arial"/>
                <a:cs typeface="Arial"/>
              </a:rPr>
              <a:t>PRESENÇA!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0A2C6F9-4009-4DE4-983A-C116F65B22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543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AD855F7-6CC1-4054-B646-7337D40D963D}"/>
              </a:ext>
            </a:extLst>
          </p:cNvPr>
          <p:cNvSpPr/>
          <p:nvPr/>
        </p:nvSpPr>
        <p:spPr>
          <a:xfrm>
            <a:off x="663137" y="624562"/>
            <a:ext cx="115288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rgbClr val="000057"/>
                </a:solidFill>
                <a:latin typeface="Gotham-Bold" panose="02000804030000020004" pitchFamily="50" charset="0"/>
              </a:rPr>
              <a:t>FUNDEB RECEBIDO </a:t>
            </a:r>
          </a:p>
          <a:p>
            <a:pPr algn="ctr"/>
            <a:r>
              <a:rPr lang="pt-BR" sz="5400" b="1" dirty="0">
                <a:solidFill>
                  <a:srgbClr val="000057"/>
                </a:solidFill>
                <a:latin typeface="Gotham-Bold" panose="02000804030000020004" pitchFamily="50" charset="0"/>
              </a:rPr>
              <a:t>3º QUADRIMESTRE 2024</a:t>
            </a:r>
            <a:endParaRPr lang="pt-BR" sz="72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D2EBF25-487C-45D7-925C-EBF5590EAA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2" y="4387149"/>
            <a:ext cx="2470850" cy="247085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A253F23-BE9F-40E8-9BDC-A899470CE4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AD299AC-C69C-448A-BEFD-F0A426D7F0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3037" y="2505075"/>
            <a:ext cx="930592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7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402B6E3-824E-4FEE-8436-3A2F51DC7059}"/>
              </a:ext>
            </a:extLst>
          </p:cNvPr>
          <p:cNvSpPr/>
          <p:nvPr/>
        </p:nvSpPr>
        <p:spPr>
          <a:xfrm>
            <a:off x="4320738" y="542472"/>
            <a:ext cx="78712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rgbClr val="000057"/>
                </a:solidFill>
                <a:latin typeface="Gotham-Bold" panose="02000804030000020004" pitchFamily="50" charset="0"/>
              </a:rPr>
              <a:t>RECEITA DESTINADA AO FUNDEB (20%)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A9F8AB0-33B0-4818-83E1-526FA54B1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81" y="674456"/>
            <a:ext cx="4040493" cy="563424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DBDA94B-DBDF-4CAA-A694-F8062A426B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0" y="5817880"/>
            <a:ext cx="1116169" cy="104011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8E75700-592F-42D1-8F4B-DCF3BE58DB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7482" y="2442730"/>
            <a:ext cx="78486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77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8E7074E7-BA26-4C28-94B5-F2376CE8C448}"/>
              </a:ext>
            </a:extLst>
          </p:cNvPr>
          <p:cNvSpPr/>
          <p:nvPr/>
        </p:nvSpPr>
        <p:spPr>
          <a:xfrm>
            <a:off x="154546" y="1145183"/>
            <a:ext cx="115288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rgbClr val="000057"/>
                </a:solidFill>
                <a:latin typeface="Gotham-Bold" panose="02000804030000020004" pitchFamily="50" charset="0"/>
              </a:rPr>
              <a:t>Resumo FUNDEB: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72B8D92-C713-4AFC-AE99-0150A3C595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F70B8A7-97B1-43A4-9C5A-418EAFE74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0916" y="2646219"/>
            <a:ext cx="7580116" cy="23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15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163782" y="174784"/>
            <a:ext cx="12178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solidFill>
                  <a:srgbClr val="000057"/>
                </a:solidFill>
                <a:latin typeface="Gotham-Bold" panose="02000804030000020004" pitchFamily="50" charset="0"/>
              </a:rPr>
              <a:t>APLICAÇÃO OBRIGATÓRIA FUNDEB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3C029E4-DBA5-4AAC-AAFB-C07B14B7E99C}"/>
              </a:ext>
            </a:extLst>
          </p:cNvPr>
          <p:cNvSpPr txBox="1"/>
          <p:nvPr/>
        </p:nvSpPr>
        <p:spPr>
          <a:xfrm>
            <a:off x="1662547" y="1371602"/>
            <a:ext cx="8742218" cy="26007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0" marR="0" algn="just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70C0"/>
                </a:solidFill>
                <a:latin typeface="Gotham-Bold" panose="02000804030000020004"/>
                <a:cs typeface="Arial"/>
              </a:rPr>
              <a:t>Mínimo de 70% de despesas com remuneração dos profissionais da</a:t>
            </a:r>
            <a:r>
              <a:rPr lang="pt-BR" sz="2000" dirty="0">
                <a:solidFill>
                  <a:srgbClr val="0070C0"/>
                </a:solidFill>
                <a:latin typeface="Gotham-Bold" panose="02000804030000020004"/>
                <a:cs typeface="Arial"/>
              </a:rPr>
              <a:t> </a:t>
            </a:r>
            <a:r>
              <a:rPr sz="2000" dirty="0">
                <a:solidFill>
                  <a:srgbClr val="0070C0"/>
                </a:solidFill>
                <a:latin typeface="Gotham-Bold" panose="02000804030000020004"/>
                <a:cs typeface="Arial"/>
              </a:rPr>
              <a:t>educação</a:t>
            </a:r>
            <a:r>
              <a:rPr lang="pt-BR" sz="2000" dirty="0">
                <a:solidFill>
                  <a:srgbClr val="0070C0"/>
                </a:solidFill>
                <a:latin typeface="Gotham-Bold" panose="02000804030000020004"/>
                <a:cs typeface="Arial"/>
              </a:rPr>
              <a:t> </a:t>
            </a:r>
            <a:r>
              <a:rPr sz="2000" dirty="0">
                <a:solidFill>
                  <a:srgbClr val="0070C0"/>
                </a:solidFill>
                <a:latin typeface="Gotham-Bold" panose="02000804030000020004"/>
                <a:cs typeface="Arial"/>
              </a:rPr>
              <a:t>básica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20CC987-5FC6-4660-8CFD-753639893D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E2994A94-7539-490A-868F-41F47472B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9523" y="2094634"/>
            <a:ext cx="7882410" cy="3059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102D88A-BCB7-4374-96AC-7C68097788F2}"/>
              </a:ext>
            </a:extLst>
          </p:cNvPr>
          <p:cNvSpPr/>
          <p:nvPr/>
        </p:nvSpPr>
        <p:spPr>
          <a:xfrm>
            <a:off x="1674519" y="250880"/>
            <a:ext cx="11528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dirty="0">
                <a:solidFill>
                  <a:srgbClr val="000057"/>
                </a:solidFill>
                <a:latin typeface="Gotham-Bold" panose="02000804030000020004" pitchFamily="50" charset="0"/>
              </a:rPr>
              <a:t>APLICAÇÃO OBRIGATÓRIA 25%</a:t>
            </a:r>
            <a:endParaRPr lang="pt-BR" sz="72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E66C2B2-19F3-44E6-83D5-47C830337798}"/>
              </a:ext>
            </a:extLst>
          </p:cNvPr>
          <p:cNvSpPr txBox="1"/>
          <p:nvPr/>
        </p:nvSpPr>
        <p:spPr>
          <a:xfrm>
            <a:off x="1486093" y="1256002"/>
            <a:ext cx="9273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 fontAlgn="t"/>
            <a:r>
              <a:rPr lang="pt-BR" b="1" dirty="0"/>
              <a:t>(Quadro Demonstrativo da Receita que é utilizada como base de cálculo para aplicação de 25%)</a:t>
            </a:r>
            <a:endParaRPr lang="pt-BR" sz="1800" b="1" i="0" u="none" strike="noStrike" dirty="0">
              <a:latin typeface="+mn-lt"/>
            </a:endParaRPr>
          </a:p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0E6AAB4-1DFC-48D0-9AD9-E5FF714B8E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D9ED37C9-77D5-4BA1-AEE7-3853CD92C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9529" y="1819275"/>
            <a:ext cx="8903004" cy="416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8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102D88A-BCB7-4374-96AC-7C68097788F2}"/>
              </a:ext>
            </a:extLst>
          </p:cNvPr>
          <p:cNvSpPr/>
          <p:nvPr/>
        </p:nvSpPr>
        <p:spPr>
          <a:xfrm>
            <a:off x="1494410" y="195462"/>
            <a:ext cx="11528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dirty="0">
                <a:solidFill>
                  <a:srgbClr val="000057"/>
                </a:solidFill>
                <a:latin typeface="Gotham-Bold" panose="02000804030000020004" pitchFamily="50" charset="0"/>
              </a:rPr>
              <a:t>APLICAÇÃO OBRIGATÓRIA 25%</a:t>
            </a:r>
            <a:endParaRPr lang="pt-BR" sz="72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E66C2B2-19F3-44E6-83D5-47C830337798}"/>
              </a:ext>
            </a:extLst>
          </p:cNvPr>
          <p:cNvSpPr txBox="1"/>
          <p:nvPr/>
        </p:nvSpPr>
        <p:spPr>
          <a:xfrm>
            <a:off x="393055" y="1256002"/>
            <a:ext cx="11459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 fontAlgn="t"/>
            <a:r>
              <a:rPr lang="pt-BR" sz="1800" b="1" i="0" u="none" strike="noStrike" dirty="0">
                <a:latin typeface="+mn-lt"/>
              </a:rPr>
              <a:t>Obrigatório</a:t>
            </a:r>
            <a:r>
              <a:rPr lang="pt-BR" sz="1800" b="1" i="0" u="none" strike="noStrike" baseline="0" dirty="0">
                <a:latin typeface="+mn-lt"/>
              </a:rPr>
              <a:t> Aplicação de 25 % das Receitas de Impostos e Transferências,  no Ensino Fundamental e Educação Infantil. </a:t>
            </a:r>
          </a:p>
          <a:p>
            <a:pPr algn="ctr" rtl="0" fontAlgn="t"/>
            <a:r>
              <a:rPr lang="pt-BR" sz="1800" b="1" i="0" u="none" strike="noStrike" baseline="0" dirty="0">
                <a:latin typeface="+mn-lt"/>
              </a:rPr>
              <a:t>Art. 212 CF.</a:t>
            </a:r>
            <a:endParaRPr lang="pt-BR" sz="1800" b="1" i="0" u="none" strike="noStrike" dirty="0">
              <a:latin typeface="+mn-lt"/>
            </a:endParaRPr>
          </a:p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4E62571-E7C6-4B38-BA56-4A0B7EA7F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86" y="5445838"/>
            <a:ext cx="1515414" cy="1412161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2DE80A6-108C-437B-B72B-C5A76387F0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450" y="2274743"/>
            <a:ext cx="8489263" cy="329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79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FED39E0-F96C-4774-A40C-0FE44A6E49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788" y="5624945"/>
            <a:ext cx="1323211" cy="1233054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34231E68-621B-415A-85FD-81CD85D09F00}"/>
              </a:ext>
            </a:extLst>
          </p:cNvPr>
          <p:cNvSpPr/>
          <p:nvPr/>
        </p:nvSpPr>
        <p:spPr>
          <a:xfrm>
            <a:off x="1674520" y="803563"/>
            <a:ext cx="98940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dirty="0">
                <a:solidFill>
                  <a:srgbClr val="000057"/>
                </a:solidFill>
                <a:latin typeface="Gotham-Bold" panose="02000804030000020004" pitchFamily="50" charset="0"/>
              </a:rPr>
              <a:t>LINHA DO TEMPO – APLICAÇÃO 25%</a:t>
            </a:r>
            <a:endParaRPr lang="pt-BR" sz="60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DCBEDE6-9DBD-42E9-A58B-C556AB382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671" y="2493817"/>
            <a:ext cx="11724024" cy="155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52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806F7F5D-207B-441A-B5E7-BA1A0E07A31F}"/>
              </a:ext>
            </a:extLst>
          </p:cNvPr>
          <p:cNvSpPr/>
          <p:nvPr/>
        </p:nvSpPr>
        <p:spPr>
          <a:xfrm>
            <a:off x="219792" y="458700"/>
            <a:ext cx="115288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solidFill>
                  <a:srgbClr val="000057"/>
                </a:solidFill>
                <a:latin typeface="Gotham-Bold" panose="02000804030000020004" pitchFamily="50" charset="0"/>
              </a:rPr>
              <a:t>RECEITAS ADICIONAIS AO FINANCIAMENTO DO ENSINO</a:t>
            </a:r>
          </a:p>
          <a:p>
            <a:pPr algn="ctr"/>
            <a:r>
              <a:rPr lang="pt-BR" sz="4800" b="1" dirty="0">
                <a:solidFill>
                  <a:srgbClr val="000057"/>
                </a:solidFill>
                <a:latin typeface="Gotham-Bold" panose="02000804030000020004" pitchFamily="50" charset="0"/>
              </a:rPr>
              <a:t> 3º QUADRIMESTRE DE 2024:</a:t>
            </a:r>
            <a:endParaRPr lang="pt-BR" sz="6600" b="1" dirty="0">
              <a:solidFill>
                <a:srgbClr val="000057"/>
              </a:solidFill>
              <a:latin typeface="Gotham-Bold" panose="02000804030000020004" pitchFamily="50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A1AA4F0-A5BA-42FC-A2DC-2C982A13C8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788" y="5624945"/>
            <a:ext cx="1323211" cy="123305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223146C-0502-4673-8E8B-5D6087A4B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456" y="3041939"/>
            <a:ext cx="9938048" cy="249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33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126</Words>
  <Application>Microsoft Office PowerPoint</Application>
  <PresentationFormat>Widescreen</PresentationFormat>
  <Paragraphs>27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Gotham-Bold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Juliana</dc:creator>
  <cp:lastModifiedBy>Juliana</cp:lastModifiedBy>
  <cp:revision>115</cp:revision>
  <cp:lastPrinted>2023-05-24T19:11:33Z</cp:lastPrinted>
  <dcterms:created xsi:type="dcterms:W3CDTF">2023-05-23T11:16:04Z</dcterms:created>
  <dcterms:modified xsi:type="dcterms:W3CDTF">2025-02-24T16:58:15Z</dcterms:modified>
</cp:coreProperties>
</file>